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36"/>
  </p:notesMasterIdLst>
  <p:sldIdLst>
    <p:sldId id="256" r:id="rId2"/>
    <p:sldId id="257" r:id="rId3"/>
    <p:sldId id="320" r:id="rId4"/>
    <p:sldId id="260" r:id="rId5"/>
    <p:sldId id="315" r:id="rId6"/>
    <p:sldId id="276" r:id="rId7"/>
    <p:sldId id="277" r:id="rId8"/>
    <p:sldId id="270" r:id="rId9"/>
    <p:sldId id="332" r:id="rId10"/>
    <p:sldId id="259" r:id="rId11"/>
    <p:sldId id="331" r:id="rId12"/>
    <p:sldId id="326" r:id="rId13"/>
    <p:sldId id="327" r:id="rId14"/>
    <p:sldId id="328" r:id="rId15"/>
    <p:sldId id="330" r:id="rId16"/>
    <p:sldId id="329" r:id="rId17"/>
    <p:sldId id="318" r:id="rId18"/>
    <p:sldId id="281" r:id="rId19"/>
    <p:sldId id="333" r:id="rId20"/>
    <p:sldId id="286" r:id="rId21"/>
    <p:sldId id="287" r:id="rId22"/>
    <p:sldId id="288" r:id="rId23"/>
    <p:sldId id="341" r:id="rId24"/>
    <p:sldId id="310" r:id="rId25"/>
    <p:sldId id="317" r:id="rId26"/>
    <p:sldId id="311" r:id="rId27"/>
    <p:sldId id="285" r:id="rId28"/>
    <p:sldId id="290" r:id="rId29"/>
    <p:sldId id="289" r:id="rId30"/>
    <p:sldId id="307" r:id="rId31"/>
    <p:sldId id="343" r:id="rId32"/>
    <p:sldId id="304" r:id="rId33"/>
    <p:sldId id="334" r:id="rId34"/>
    <p:sldId id="337" r:id="rId3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46314"/>
    <a:srgbClr val="C1B299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657" autoAdjust="0"/>
  </p:normalViewPr>
  <p:slideViewPr>
    <p:cSldViewPr snapToGrid="0">
      <p:cViewPr varScale="1">
        <p:scale>
          <a:sx n="91" d="100"/>
          <a:sy n="91" d="100"/>
        </p:scale>
        <p:origin x="1138" y="7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11362"/>
    </p:cViewPr>
  </p:sorterViewPr>
  <p:notesViewPr>
    <p:cSldViewPr snapToGrid="0">
      <p:cViewPr varScale="1">
        <p:scale>
          <a:sx n="68" d="100"/>
          <a:sy n="68" d="100"/>
        </p:scale>
        <p:origin x="3024" y="62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45A3CD-C17B-427F-B0D1-101DA650A06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77347A-D50B-4006-AFF6-8ED4BA3BAE61}">
      <dgm:prSet phldrT="[Text]"/>
      <dgm:spPr>
        <a:solidFill>
          <a:srgbClr val="AD4E23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dirty="0" smtClean="0"/>
            <a:t>Compliance             Agreement</a:t>
          </a:r>
          <a:endParaRPr lang="en-US" dirty="0"/>
        </a:p>
      </dgm:t>
    </dgm:pt>
    <dgm:pt modelId="{3B55449D-2221-4DEC-A3A2-ECEF6602C694}" type="parTrans" cxnId="{C2EEE381-9BE8-444E-9873-69944B011D27}">
      <dgm:prSet/>
      <dgm:spPr/>
      <dgm:t>
        <a:bodyPr/>
        <a:lstStyle/>
        <a:p>
          <a:endParaRPr lang="en-US"/>
        </a:p>
      </dgm:t>
    </dgm:pt>
    <dgm:pt modelId="{B95DA56C-EB6B-46E8-B6EB-F00042A7E48E}" type="sibTrans" cxnId="{C2EEE381-9BE8-444E-9873-69944B011D27}">
      <dgm:prSet/>
      <dgm:spPr/>
      <dgm:t>
        <a:bodyPr/>
        <a:lstStyle/>
        <a:p>
          <a:endParaRPr lang="en-US"/>
        </a:p>
      </dgm:t>
    </dgm:pt>
    <dgm:pt modelId="{6DEDD312-0414-49CE-82BA-DC189B49541F}">
      <dgm:prSet phldrT="[Text]"/>
      <dgm:spPr>
        <a:solidFill>
          <a:srgbClr val="FFC000">
            <a:alpha val="90000"/>
          </a:srgbClr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/>
            <a:t>Sets down in writing NYS’s commitment to comply with all federal and State laws and regulations related to Medicaid funding.</a:t>
          </a:r>
        </a:p>
      </dgm:t>
    </dgm:pt>
    <dgm:pt modelId="{A0C3C769-2532-407D-9F82-864516EAB447}" type="parTrans" cxnId="{D2874C1F-6977-4777-B6DB-803F300661A2}">
      <dgm:prSet/>
      <dgm:spPr/>
      <dgm:t>
        <a:bodyPr/>
        <a:lstStyle/>
        <a:p>
          <a:endParaRPr lang="en-US"/>
        </a:p>
      </dgm:t>
    </dgm:pt>
    <dgm:pt modelId="{78C02DDF-9DAB-4976-9687-2029FA5F7331}" type="sibTrans" cxnId="{D2874C1F-6977-4777-B6DB-803F300661A2}">
      <dgm:prSet/>
      <dgm:spPr/>
      <dgm:t>
        <a:bodyPr/>
        <a:lstStyle/>
        <a:p>
          <a:endParaRPr lang="en-US"/>
        </a:p>
      </dgm:t>
    </dgm:pt>
    <dgm:pt modelId="{3C24DD94-CB19-4972-9268-2103C323CFC1}">
      <dgm:prSet phldrT="[Text]"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/>
            <a:t>Ensures that policies and practices are modified to achieve compliance</a:t>
          </a:r>
          <a:endParaRPr lang="en-US" b="1" dirty="0"/>
        </a:p>
      </dgm:t>
    </dgm:pt>
    <dgm:pt modelId="{744AFC2B-F155-4F52-AFC3-2229BDCFFC6D}" type="parTrans" cxnId="{E989F7BD-DE2D-4D2D-B60C-6A3FF23DE641}">
      <dgm:prSet/>
      <dgm:spPr/>
      <dgm:t>
        <a:bodyPr/>
        <a:lstStyle/>
        <a:p>
          <a:endParaRPr lang="en-US"/>
        </a:p>
      </dgm:t>
    </dgm:pt>
    <dgm:pt modelId="{7925588D-3D99-4758-BDEC-E56669EFF27A}" type="sibTrans" cxnId="{E989F7BD-DE2D-4D2D-B60C-6A3FF23DE641}">
      <dgm:prSet/>
      <dgm:spPr/>
      <dgm:t>
        <a:bodyPr/>
        <a:lstStyle/>
        <a:p>
          <a:endParaRPr lang="en-US"/>
        </a:p>
      </dgm:t>
    </dgm:pt>
    <dgm:pt modelId="{1161D834-7ADE-446A-B4A3-CFF7C264F04C}">
      <dgm:prSet phldrT="[Text]"/>
      <dgm:spPr>
        <a:solidFill>
          <a:srgbClr val="AD4E23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Compliance Program</a:t>
          </a:r>
          <a:endParaRPr lang="en-US" dirty="0"/>
        </a:p>
      </dgm:t>
    </dgm:pt>
    <dgm:pt modelId="{1236DACE-366C-4A2E-A330-D110825267CE}" type="parTrans" cxnId="{FC4F102C-468A-464D-86C6-B541211641DE}">
      <dgm:prSet/>
      <dgm:spPr/>
      <dgm:t>
        <a:bodyPr/>
        <a:lstStyle/>
        <a:p>
          <a:endParaRPr lang="en-US"/>
        </a:p>
      </dgm:t>
    </dgm:pt>
    <dgm:pt modelId="{19656240-21C5-4CC3-8805-1916504F0D6C}" type="sibTrans" cxnId="{FC4F102C-468A-464D-86C6-B541211641DE}">
      <dgm:prSet/>
      <dgm:spPr/>
      <dgm:t>
        <a:bodyPr/>
        <a:lstStyle/>
        <a:p>
          <a:endParaRPr lang="en-US"/>
        </a:p>
      </dgm:t>
    </dgm:pt>
    <dgm:pt modelId="{811E8354-6237-4084-B27E-0681756F86F2}">
      <dgm:prSet/>
      <dgm:spPr>
        <a:solidFill>
          <a:schemeClr val="accent3">
            <a:lumMod val="75000"/>
            <a:alpha val="90000"/>
          </a:schemeClr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/>
            <a:t>Remedies the consequences of past practices and policies</a:t>
          </a:r>
        </a:p>
      </dgm:t>
    </dgm:pt>
    <dgm:pt modelId="{476065B9-D255-4518-9AB3-0A626B56B158}" type="parTrans" cxnId="{CB129B5B-3EA9-41C0-9DBC-D93642604B3B}">
      <dgm:prSet/>
      <dgm:spPr/>
      <dgm:t>
        <a:bodyPr/>
        <a:lstStyle/>
        <a:p>
          <a:endParaRPr lang="en-US"/>
        </a:p>
      </dgm:t>
    </dgm:pt>
    <dgm:pt modelId="{AA042E14-BD99-432F-A0C5-10E5125F74F7}" type="sibTrans" cxnId="{CB129B5B-3EA9-41C0-9DBC-D93642604B3B}">
      <dgm:prSet/>
      <dgm:spPr/>
      <dgm:t>
        <a:bodyPr/>
        <a:lstStyle/>
        <a:p>
          <a:endParaRPr lang="en-US"/>
        </a:p>
      </dgm:t>
    </dgm:pt>
    <dgm:pt modelId="{83035DE5-6E5D-439A-A826-91D180678D4F}">
      <dgm:prSet/>
      <dgm:spPr>
        <a:solidFill>
          <a:srgbClr val="FFC000">
            <a:alpha val="90000"/>
          </a:srgbClr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/>
            <a:t>Regulated and enforced by Office of the Medicaid Inspector General (OMIG )</a:t>
          </a:r>
        </a:p>
      </dgm:t>
    </dgm:pt>
    <dgm:pt modelId="{50B7D9F8-DC2C-44F3-A372-D5A6E007D2C6}" type="parTrans" cxnId="{CC5A5F58-6D95-4C11-ADDF-E9EEE2B04FE1}">
      <dgm:prSet/>
      <dgm:spPr/>
      <dgm:t>
        <a:bodyPr/>
        <a:lstStyle/>
        <a:p>
          <a:endParaRPr lang="en-US"/>
        </a:p>
      </dgm:t>
    </dgm:pt>
    <dgm:pt modelId="{96A407FE-AB15-490E-892E-3BB77D6C63E0}" type="sibTrans" cxnId="{CC5A5F58-6D95-4C11-ADDF-E9EEE2B04FE1}">
      <dgm:prSet/>
      <dgm:spPr/>
      <dgm:t>
        <a:bodyPr/>
        <a:lstStyle/>
        <a:p>
          <a:endParaRPr lang="en-US"/>
        </a:p>
      </dgm:t>
    </dgm:pt>
    <dgm:pt modelId="{33426CEC-46B4-4899-8CC1-1903431EC31F}">
      <dgm:prSet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/>
            <a:t>Prevents, detects and remedies inappropriate billing – protects whistleblowers </a:t>
          </a:r>
          <a:endParaRPr lang="en-US" dirty="0"/>
        </a:p>
      </dgm:t>
    </dgm:pt>
    <dgm:pt modelId="{A747429B-BDDA-469D-9876-F37322461EC8}" type="parTrans" cxnId="{A7555FF1-08A5-46DB-800B-CA1905A0B777}">
      <dgm:prSet/>
      <dgm:spPr/>
      <dgm:t>
        <a:bodyPr/>
        <a:lstStyle/>
        <a:p>
          <a:endParaRPr lang="en-US"/>
        </a:p>
      </dgm:t>
    </dgm:pt>
    <dgm:pt modelId="{3BD2360C-4390-438B-B1B4-E24DBB9CBA29}" type="sibTrans" cxnId="{A7555FF1-08A5-46DB-800B-CA1905A0B777}">
      <dgm:prSet/>
      <dgm:spPr/>
      <dgm:t>
        <a:bodyPr/>
        <a:lstStyle/>
        <a:p>
          <a:endParaRPr lang="en-US"/>
        </a:p>
      </dgm:t>
    </dgm:pt>
    <dgm:pt modelId="{F1057479-DD51-4B35-A83D-1FF857D20D39}" type="pres">
      <dgm:prSet presAssocID="{3445A3CD-C17B-427F-B0D1-101DA650A0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5D4486F-16A2-4DF1-99D5-09A4A51262BD}" type="pres">
      <dgm:prSet presAssocID="{1277347A-D50B-4006-AFF6-8ED4BA3BAE61}" presName="root" presStyleCnt="0"/>
      <dgm:spPr/>
      <dgm:t>
        <a:bodyPr/>
        <a:lstStyle/>
        <a:p>
          <a:endParaRPr lang="es-PR"/>
        </a:p>
      </dgm:t>
    </dgm:pt>
    <dgm:pt modelId="{7B3BBB5C-A379-4A0F-9139-F9B1701F0BD9}" type="pres">
      <dgm:prSet presAssocID="{1277347A-D50B-4006-AFF6-8ED4BA3BAE61}" presName="rootComposite" presStyleCnt="0"/>
      <dgm:spPr/>
      <dgm:t>
        <a:bodyPr/>
        <a:lstStyle/>
        <a:p>
          <a:endParaRPr lang="es-PR"/>
        </a:p>
      </dgm:t>
    </dgm:pt>
    <dgm:pt modelId="{94FF0BC9-895D-4DAD-A003-0FF4D06F1B9D}" type="pres">
      <dgm:prSet presAssocID="{1277347A-D50B-4006-AFF6-8ED4BA3BAE61}" presName="rootText" presStyleLbl="node1" presStyleIdx="0" presStyleCnt="2" custScaleX="189375" custLinFactNeighborX="-194" custLinFactNeighborY="-1722"/>
      <dgm:spPr/>
      <dgm:t>
        <a:bodyPr/>
        <a:lstStyle/>
        <a:p>
          <a:endParaRPr lang="en-US"/>
        </a:p>
      </dgm:t>
    </dgm:pt>
    <dgm:pt modelId="{3B5895B8-0231-46D7-AEB1-39CCE6F3EED5}" type="pres">
      <dgm:prSet presAssocID="{1277347A-D50B-4006-AFF6-8ED4BA3BAE61}" presName="rootConnector" presStyleLbl="node1" presStyleIdx="0" presStyleCnt="2"/>
      <dgm:spPr/>
      <dgm:t>
        <a:bodyPr/>
        <a:lstStyle/>
        <a:p>
          <a:endParaRPr lang="en-US"/>
        </a:p>
      </dgm:t>
    </dgm:pt>
    <dgm:pt modelId="{BBDA1D6C-B45F-4465-AB97-AF52EF640CCA}" type="pres">
      <dgm:prSet presAssocID="{1277347A-D50B-4006-AFF6-8ED4BA3BAE61}" presName="childShape" presStyleCnt="0"/>
      <dgm:spPr/>
      <dgm:t>
        <a:bodyPr/>
        <a:lstStyle/>
        <a:p>
          <a:endParaRPr lang="es-PR"/>
        </a:p>
      </dgm:t>
    </dgm:pt>
    <dgm:pt modelId="{EEDCC1A8-DAFE-43D2-9ABD-13DB8571FB50}" type="pres">
      <dgm:prSet presAssocID="{A0C3C769-2532-407D-9F82-864516EAB447}" presName="Name13" presStyleLbl="parChTrans1D2" presStyleIdx="0" presStyleCnt="5"/>
      <dgm:spPr/>
      <dgm:t>
        <a:bodyPr/>
        <a:lstStyle/>
        <a:p>
          <a:endParaRPr lang="en-US"/>
        </a:p>
      </dgm:t>
    </dgm:pt>
    <dgm:pt modelId="{79317D58-679C-4799-AB96-1E5B5AC29A70}" type="pres">
      <dgm:prSet presAssocID="{6DEDD312-0414-49CE-82BA-DC189B49541F}" presName="childText" presStyleLbl="bgAcc1" presStyleIdx="0" presStyleCnt="5" custScaleX="191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691F2-14D5-422D-B2EA-B6460D39A228}" type="pres">
      <dgm:prSet presAssocID="{744AFC2B-F155-4F52-AFC3-2229BDCFFC6D}" presName="Name13" presStyleLbl="parChTrans1D2" presStyleIdx="1" presStyleCnt="5"/>
      <dgm:spPr/>
      <dgm:t>
        <a:bodyPr/>
        <a:lstStyle/>
        <a:p>
          <a:endParaRPr lang="en-US"/>
        </a:p>
      </dgm:t>
    </dgm:pt>
    <dgm:pt modelId="{6A79DCAB-6EDC-4A9E-9E88-BA05B49D7D59}" type="pres">
      <dgm:prSet presAssocID="{3C24DD94-CB19-4972-9268-2103C323CFC1}" presName="childText" presStyleLbl="bgAcc1" presStyleIdx="1" presStyleCnt="5" custScaleX="192217" custLinFactNeighborX="5022" custLinFactNeighborY="-11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50D08-04A0-47EF-9E43-957F1D224CBF}" type="pres">
      <dgm:prSet presAssocID="{476065B9-D255-4518-9AB3-0A626B56B158}" presName="Name13" presStyleLbl="parChTrans1D2" presStyleIdx="2" presStyleCnt="5"/>
      <dgm:spPr/>
      <dgm:t>
        <a:bodyPr/>
        <a:lstStyle/>
        <a:p>
          <a:endParaRPr lang="en-US"/>
        </a:p>
      </dgm:t>
    </dgm:pt>
    <dgm:pt modelId="{D1DE078B-F6F5-4630-B952-168463EF5A49}" type="pres">
      <dgm:prSet presAssocID="{811E8354-6237-4084-B27E-0681756F86F2}" presName="childText" presStyleLbl="bgAcc1" presStyleIdx="2" presStyleCnt="5" custScaleX="190565" custLinFactNeighborX="5297" custLinFactNeighborY="-15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8565E-DBD6-47FC-AD5B-BED409AC8C00}" type="pres">
      <dgm:prSet presAssocID="{1161D834-7ADE-446A-B4A3-CFF7C264F04C}" presName="root" presStyleCnt="0"/>
      <dgm:spPr/>
      <dgm:t>
        <a:bodyPr/>
        <a:lstStyle/>
        <a:p>
          <a:endParaRPr lang="es-PR"/>
        </a:p>
      </dgm:t>
    </dgm:pt>
    <dgm:pt modelId="{7FD3AC80-C127-4A88-AA77-958A3F8FF4DD}" type="pres">
      <dgm:prSet presAssocID="{1161D834-7ADE-446A-B4A3-CFF7C264F04C}" presName="rootComposite" presStyleCnt="0"/>
      <dgm:spPr/>
      <dgm:t>
        <a:bodyPr/>
        <a:lstStyle/>
        <a:p>
          <a:endParaRPr lang="es-PR"/>
        </a:p>
      </dgm:t>
    </dgm:pt>
    <dgm:pt modelId="{B2AD4987-09E9-4FEB-94AC-A44B5FC4CA8D}" type="pres">
      <dgm:prSet presAssocID="{1161D834-7ADE-446A-B4A3-CFF7C264F04C}" presName="rootText" presStyleLbl="node1" presStyleIdx="1" presStyleCnt="2" custScaleX="192496" custLinFactNeighborX="4169" custLinFactNeighborY="-17654"/>
      <dgm:spPr/>
      <dgm:t>
        <a:bodyPr/>
        <a:lstStyle/>
        <a:p>
          <a:endParaRPr lang="en-US"/>
        </a:p>
      </dgm:t>
    </dgm:pt>
    <dgm:pt modelId="{3AAB5B22-EA71-4A52-B7FA-B665C4E5F49A}" type="pres">
      <dgm:prSet presAssocID="{1161D834-7ADE-446A-B4A3-CFF7C264F04C}" presName="rootConnector" presStyleLbl="node1" presStyleIdx="1" presStyleCnt="2"/>
      <dgm:spPr/>
      <dgm:t>
        <a:bodyPr/>
        <a:lstStyle/>
        <a:p>
          <a:endParaRPr lang="en-US"/>
        </a:p>
      </dgm:t>
    </dgm:pt>
    <dgm:pt modelId="{F0E44A62-4FFE-4CAB-8508-3A9B8EEC9134}" type="pres">
      <dgm:prSet presAssocID="{1161D834-7ADE-446A-B4A3-CFF7C264F04C}" presName="childShape" presStyleCnt="0"/>
      <dgm:spPr/>
      <dgm:t>
        <a:bodyPr/>
        <a:lstStyle/>
        <a:p>
          <a:endParaRPr lang="es-PR"/>
        </a:p>
      </dgm:t>
    </dgm:pt>
    <dgm:pt modelId="{95413075-EE16-408C-A4C3-5CD82FB299F8}" type="pres">
      <dgm:prSet presAssocID="{50B7D9F8-DC2C-44F3-A372-D5A6E007D2C6}" presName="Name13" presStyleLbl="parChTrans1D2" presStyleIdx="3" presStyleCnt="5"/>
      <dgm:spPr/>
      <dgm:t>
        <a:bodyPr/>
        <a:lstStyle/>
        <a:p>
          <a:endParaRPr lang="en-US"/>
        </a:p>
      </dgm:t>
    </dgm:pt>
    <dgm:pt modelId="{B7B0AC84-CA2D-4A07-BE7C-E259AA2196CC}" type="pres">
      <dgm:prSet presAssocID="{83035DE5-6E5D-439A-A826-91D180678D4F}" presName="childText" presStyleLbl="bgAcc1" presStyleIdx="3" presStyleCnt="5" custScaleX="192788" custLinFactNeighborX="-1371" custLinFactNeighborY="-11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412FB-801F-4B6D-B00B-FBEFDA644E78}" type="pres">
      <dgm:prSet presAssocID="{A747429B-BDDA-469D-9876-F37322461EC8}" presName="Name13" presStyleLbl="parChTrans1D2" presStyleIdx="4" presStyleCnt="5"/>
      <dgm:spPr/>
      <dgm:t>
        <a:bodyPr/>
        <a:lstStyle/>
        <a:p>
          <a:endParaRPr lang="en-US"/>
        </a:p>
      </dgm:t>
    </dgm:pt>
    <dgm:pt modelId="{BC94D562-8D0E-49A5-B788-702FF1131D26}" type="pres">
      <dgm:prSet presAssocID="{33426CEC-46B4-4899-8CC1-1903431EC31F}" presName="childText" presStyleLbl="bgAcc1" presStyleIdx="4" presStyleCnt="5" custScaleX="193890" custLinFactNeighborX="5297" custLinFactNeighborY="-15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5A5F58-6D95-4C11-ADDF-E9EEE2B04FE1}" srcId="{1161D834-7ADE-446A-B4A3-CFF7C264F04C}" destId="{83035DE5-6E5D-439A-A826-91D180678D4F}" srcOrd="0" destOrd="0" parTransId="{50B7D9F8-DC2C-44F3-A372-D5A6E007D2C6}" sibTransId="{96A407FE-AB15-490E-892E-3BB77D6C63E0}"/>
    <dgm:cxn modelId="{2A74270F-B2F0-4CB6-B6EC-3344658D8267}" type="presOf" srcId="{A747429B-BDDA-469D-9876-F37322461EC8}" destId="{323412FB-801F-4B6D-B00B-FBEFDA644E78}" srcOrd="0" destOrd="0" presId="urn:microsoft.com/office/officeart/2005/8/layout/hierarchy3"/>
    <dgm:cxn modelId="{7D4144F0-F234-4EC8-AFF7-C9A936DF6CF0}" type="presOf" srcId="{1277347A-D50B-4006-AFF6-8ED4BA3BAE61}" destId="{3B5895B8-0231-46D7-AEB1-39CCE6F3EED5}" srcOrd="1" destOrd="0" presId="urn:microsoft.com/office/officeart/2005/8/layout/hierarchy3"/>
    <dgm:cxn modelId="{28A2AB4D-242F-4289-9721-CD9584B31885}" type="presOf" srcId="{50B7D9F8-DC2C-44F3-A372-D5A6E007D2C6}" destId="{95413075-EE16-408C-A4C3-5CD82FB299F8}" srcOrd="0" destOrd="0" presId="urn:microsoft.com/office/officeart/2005/8/layout/hierarchy3"/>
    <dgm:cxn modelId="{1BD1DBBE-57C1-4D8B-A15B-55F14B7BA1E6}" type="presOf" srcId="{33426CEC-46B4-4899-8CC1-1903431EC31F}" destId="{BC94D562-8D0E-49A5-B788-702FF1131D26}" srcOrd="0" destOrd="0" presId="urn:microsoft.com/office/officeart/2005/8/layout/hierarchy3"/>
    <dgm:cxn modelId="{D2874C1F-6977-4777-B6DB-803F300661A2}" srcId="{1277347A-D50B-4006-AFF6-8ED4BA3BAE61}" destId="{6DEDD312-0414-49CE-82BA-DC189B49541F}" srcOrd="0" destOrd="0" parTransId="{A0C3C769-2532-407D-9F82-864516EAB447}" sibTransId="{78C02DDF-9DAB-4976-9687-2029FA5F7331}"/>
    <dgm:cxn modelId="{C2EEE381-9BE8-444E-9873-69944B011D27}" srcId="{3445A3CD-C17B-427F-B0D1-101DA650A06E}" destId="{1277347A-D50B-4006-AFF6-8ED4BA3BAE61}" srcOrd="0" destOrd="0" parTransId="{3B55449D-2221-4DEC-A3A2-ECEF6602C694}" sibTransId="{B95DA56C-EB6B-46E8-B6EB-F00042A7E48E}"/>
    <dgm:cxn modelId="{ED9B6C0E-1AFB-4D32-B2C4-EF38D6211BD4}" type="presOf" srcId="{1161D834-7ADE-446A-B4A3-CFF7C264F04C}" destId="{B2AD4987-09E9-4FEB-94AC-A44B5FC4CA8D}" srcOrd="0" destOrd="0" presId="urn:microsoft.com/office/officeart/2005/8/layout/hierarchy3"/>
    <dgm:cxn modelId="{E4130B70-F654-4686-867B-09A05F2B1962}" type="presOf" srcId="{1161D834-7ADE-446A-B4A3-CFF7C264F04C}" destId="{3AAB5B22-EA71-4A52-B7FA-B665C4E5F49A}" srcOrd="1" destOrd="0" presId="urn:microsoft.com/office/officeart/2005/8/layout/hierarchy3"/>
    <dgm:cxn modelId="{9525C7EA-FAEB-4BE5-98F1-2E38D4F2F89D}" type="presOf" srcId="{83035DE5-6E5D-439A-A826-91D180678D4F}" destId="{B7B0AC84-CA2D-4A07-BE7C-E259AA2196CC}" srcOrd="0" destOrd="0" presId="urn:microsoft.com/office/officeart/2005/8/layout/hierarchy3"/>
    <dgm:cxn modelId="{E989F7BD-DE2D-4D2D-B60C-6A3FF23DE641}" srcId="{1277347A-D50B-4006-AFF6-8ED4BA3BAE61}" destId="{3C24DD94-CB19-4972-9268-2103C323CFC1}" srcOrd="1" destOrd="0" parTransId="{744AFC2B-F155-4F52-AFC3-2229BDCFFC6D}" sibTransId="{7925588D-3D99-4758-BDEC-E56669EFF27A}"/>
    <dgm:cxn modelId="{E89378F3-8956-496B-B882-E5694336253D}" type="presOf" srcId="{476065B9-D255-4518-9AB3-0A626B56B158}" destId="{B2150D08-04A0-47EF-9E43-957F1D224CBF}" srcOrd="0" destOrd="0" presId="urn:microsoft.com/office/officeart/2005/8/layout/hierarchy3"/>
    <dgm:cxn modelId="{823DAD14-D82D-479F-9900-79C6EAB1E707}" type="presOf" srcId="{744AFC2B-F155-4F52-AFC3-2229BDCFFC6D}" destId="{B0B691F2-14D5-422D-B2EA-B6460D39A228}" srcOrd="0" destOrd="0" presId="urn:microsoft.com/office/officeart/2005/8/layout/hierarchy3"/>
    <dgm:cxn modelId="{76DD45A9-BC2E-46D4-866E-F50838BDCAE3}" type="presOf" srcId="{A0C3C769-2532-407D-9F82-864516EAB447}" destId="{EEDCC1A8-DAFE-43D2-9ABD-13DB8571FB50}" srcOrd="0" destOrd="0" presId="urn:microsoft.com/office/officeart/2005/8/layout/hierarchy3"/>
    <dgm:cxn modelId="{CB129B5B-3EA9-41C0-9DBC-D93642604B3B}" srcId="{1277347A-D50B-4006-AFF6-8ED4BA3BAE61}" destId="{811E8354-6237-4084-B27E-0681756F86F2}" srcOrd="2" destOrd="0" parTransId="{476065B9-D255-4518-9AB3-0A626B56B158}" sibTransId="{AA042E14-BD99-432F-A0C5-10E5125F74F7}"/>
    <dgm:cxn modelId="{79DC05D1-3569-4F56-95A9-A0DEFCF7B055}" type="presOf" srcId="{3445A3CD-C17B-427F-B0D1-101DA650A06E}" destId="{F1057479-DD51-4B35-A83D-1FF857D20D39}" srcOrd="0" destOrd="0" presId="urn:microsoft.com/office/officeart/2005/8/layout/hierarchy3"/>
    <dgm:cxn modelId="{A7555FF1-08A5-46DB-800B-CA1905A0B777}" srcId="{1161D834-7ADE-446A-B4A3-CFF7C264F04C}" destId="{33426CEC-46B4-4899-8CC1-1903431EC31F}" srcOrd="1" destOrd="0" parTransId="{A747429B-BDDA-469D-9876-F37322461EC8}" sibTransId="{3BD2360C-4390-438B-B1B4-E24DBB9CBA29}"/>
    <dgm:cxn modelId="{0100A73B-BA48-487D-91F9-CC28972A7E94}" type="presOf" srcId="{1277347A-D50B-4006-AFF6-8ED4BA3BAE61}" destId="{94FF0BC9-895D-4DAD-A003-0FF4D06F1B9D}" srcOrd="0" destOrd="0" presId="urn:microsoft.com/office/officeart/2005/8/layout/hierarchy3"/>
    <dgm:cxn modelId="{FC4F102C-468A-464D-86C6-B541211641DE}" srcId="{3445A3CD-C17B-427F-B0D1-101DA650A06E}" destId="{1161D834-7ADE-446A-B4A3-CFF7C264F04C}" srcOrd="1" destOrd="0" parTransId="{1236DACE-366C-4A2E-A330-D110825267CE}" sibTransId="{19656240-21C5-4CC3-8805-1916504F0D6C}"/>
    <dgm:cxn modelId="{89278858-3A1C-4CFB-B513-CDAA737D824A}" type="presOf" srcId="{811E8354-6237-4084-B27E-0681756F86F2}" destId="{D1DE078B-F6F5-4630-B952-168463EF5A49}" srcOrd="0" destOrd="0" presId="urn:microsoft.com/office/officeart/2005/8/layout/hierarchy3"/>
    <dgm:cxn modelId="{1959C5A8-6414-4016-AE80-036161D7F885}" type="presOf" srcId="{6DEDD312-0414-49CE-82BA-DC189B49541F}" destId="{79317D58-679C-4799-AB96-1E5B5AC29A70}" srcOrd="0" destOrd="0" presId="urn:microsoft.com/office/officeart/2005/8/layout/hierarchy3"/>
    <dgm:cxn modelId="{990D4BCA-74B5-45EF-8848-150A5EFF3C19}" type="presOf" srcId="{3C24DD94-CB19-4972-9268-2103C323CFC1}" destId="{6A79DCAB-6EDC-4A9E-9E88-BA05B49D7D59}" srcOrd="0" destOrd="0" presId="urn:microsoft.com/office/officeart/2005/8/layout/hierarchy3"/>
    <dgm:cxn modelId="{AC2B452A-4298-4A92-AB50-56C43DEDB15B}" type="presParOf" srcId="{F1057479-DD51-4B35-A83D-1FF857D20D39}" destId="{D5D4486F-16A2-4DF1-99D5-09A4A51262BD}" srcOrd="0" destOrd="0" presId="urn:microsoft.com/office/officeart/2005/8/layout/hierarchy3"/>
    <dgm:cxn modelId="{41D58F48-4444-4C3E-B5E4-EBB1FB26D519}" type="presParOf" srcId="{D5D4486F-16A2-4DF1-99D5-09A4A51262BD}" destId="{7B3BBB5C-A379-4A0F-9139-F9B1701F0BD9}" srcOrd="0" destOrd="0" presId="urn:microsoft.com/office/officeart/2005/8/layout/hierarchy3"/>
    <dgm:cxn modelId="{3C836F5B-A82A-4132-AD6B-9EDB3BA79A75}" type="presParOf" srcId="{7B3BBB5C-A379-4A0F-9139-F9B1701F0BD9}" destId="{94FF0BC9-895D-4DAD-A003-0FF4D06F1B9D}" srcOrd="0" destOrd="0" presId="urn:microsoft.com/office/officeart/2005/8/layout/hierarchy3"/>
    <dgm:cxn modelId="{21BF5730-16E2-42A6-B040-036344734746}" type="presParOf" srcId="{7B3BBB5C-A379-4A0F-9139-F9B1701F0BD9}" destId="{3B5895B8-0231-46D7-AEB1-39CCE6F3EED5}" srcOrd="1" destOrd="0" presId="urn:microsoft.com/office/officeart/2005/8/layout/hierarchy3"/>
    <dgm:cxn modelId="{809972E0-88D8-4E94-A150-DB92F4D9EEF3}" type="presParOf" srcId="{D5D4486F-16A2-4DF1-99D5-09A4A51262BD}" destId="{BBDA1D6C-B45F-4465-AB97-AF52EF640CCA}" srcOrd="1" destOrd="0" presId="urn:microsoft.com/office/officeart/2005/8/layout/hierarchy3"/>
    <dgm:cxn modelId="{D3428408-DA9F-415C-9CEE-54F850E83BAD}" type="presParOf" srcId="{BBDA1D6C-B45F-4465-AB97-AF52EF640CCA}" destId="{EEDCC1A8-DAFE-43D2-9ABD-13DB8571FB50}" srcOrd="0" destOrd="0" presId="urn:microsoft.com/office/officeart/2005/8/layout/hierarchy3"/>
    <dgm:cxn modelId="{6A870874-639D-4799-87E8-08143D5C339C}" type="presParOf" srcId="{BBDA1D6C-B45F-4465-AB97-AF52EF640CCA}" destId="{79317D58-679C-4799-AB96-1E5B5AC29A70}" srcOrd="1" destOrd="0" presId="urn:microsoft.com/office/officeart/2005/8/layout/hierarchy3"/>
    <dgm:cxn modelId="{D0B78C41-E4AC-48F3-8C77-25E113C29C07}" type="presParOf" srcId="{BBDA1D6C-B45F-4465-AB97-AF52EF640CCA}" destId="{B0B691F2-14D5-422D-B2EA-B6460D39A228}" srcOrd="2" destOrd="0" presId="urn:microsoft.com/office/officeart/2005/8/layout/hierarchy3"/>
    <dgm:cxn modelId="{A2DB8C84-A5D5-4728-83B8-EAF9C553AEA1}" type="presParOf" srcId="{BBDA1D6C-B45F-4465-AB97-AF52EF640CCA}" destId="{6A79DCAB-6EDC-4A9E-9E88-BA05B49D7D59}" srcOrd="3" destOrd="0" presId="urn:microsoft.com/office/officeart/2005/8/layout/hierarchy3"/>
    <dgm:cxn modelId="{98E3BE1D-E1A7-4095-9D4E-AF7426A29C35}" type="presParOf" srcId="{BBDA1D6C-B45F-4465-AB97-AF52EF640CCA}" destId="{B2150D08-04A0-47EF-9E43-957F1D224CBF}" srcOrd="4" destOrd="0" presId="urn:microsoft.com/office/officeart/2005/8/layout/hierarchy3"/>
    <dgm:cxn modelId="{36B852D4-FE94-4360-9FA1-8515D48ED2AB}" type="presParOf" srcId="{BBDA1D6C-B45F-4465-AB97-AF52EF640CCA}" destId="{D1DE078B-F6F5-4630-B952-168463EF5A49}" srcOrd="5" destOrd="0" presId="urn:microsoft.com/office/officeart/2005/8/layout/hierarchy3"/>
    <dgm:cxn modelId="{67BCA8DF-C3BF-47B6-90D6-2BA95EA963E4}" type="presParOf" srcId="{F1057479-DD51-4B35-A83D-1FF857D20D39}" destId="{79C8565E-DBD6-47FC-AD5B-BED409AC8C00}" srcOrd="1" destOrd="0" presId="urn:microsoft.com/office/officeart/2005/8/layout/hierarchy3"/>
    <dgm:cxn modelId="{C4B65E9F-F7B9-4EE5-B625-AB22DC7E3C90}" type="presParOf" srcId="{79C8565E-DBD6-47FC-AD5B-BED409AC8C00}" destId="{7FD3AC80-C127-4A88-AA77-958A3F8FF4DD}" srcOrd="0" destOrd="0" presId="urn:microsoft.com/office/officeart/2005/8/layout/hierarchy3"/>
    <dgm:cxn modelId="{22004B87-4DF6-465A-9306-8D8D22874EA6}" type="presParOf" srcId="{7FD3AC80-C127-4A88-AA77-958A3F8FF4DD}" destId="{B2AD4987-09E9-4FEB-94AC-A44B5FC4CA8D}" srcOrd="0" destOrd="0" presId="urn:microsoft.com/office/officeart/2005/8/layout/hierarchy3"/>
    <dgm:cxn modelId="{84E97D07-ACDB-426F-93F4-E705B0AF7863}" type="presParOf" srcId="{7FD3AC80-C127-4A88-AA77-958A3F8FF4DD}" destId="{3AAB5B22-EA71-4A52-B7FA-B665C4E5F49A}" srcOrd="1" destOrd="0" presId="urn:microsoft.com/office/officeart/2005/8/layout/hierarchy3"/>
    <dgm:cxn modelId="{AE4A5818-AD36-42C4-A2A7-3A8D7CF55742}" type="presParOf" srcId="{79C8565E-DBD6-47FC-AD5B-BED409AC8C00}" destId="{F0E44A62-4FFE-4CAB-8508-3A9B8EEC9134}" srcOrd="1" destOrd="0" presId="urn:microsoft.com/office/officeart/2005/8/layout/hierarchy3"/>
    <dgm:cxn modelId="{E12391D5-4B14-4F52-B655-D0C104D5BB08}" type="presParOf" srcId="{F0E44A62-4FFE-4CAB-8508-3A9B8EEC9134}" destId="{95413075-EE16-408C-A4C3-5CD82FB299F8}" srcOrd="0" destOrd="0" presId="urn:microsoft.com/office/officeart/2005/8/layout/hierarchy3"/>
    <dgm:cxn modelId="{54FA6390-698F-4F63-B5F0-C5D96903E536}" type="presParOf" srcId="{F0E44A62-4FFE-4CAB-8508-3A9B8EEC9134}" destId="{B7B0AC84-CA2D-4A07-BE7C-E259AA2196CC}" srcOrd="1" destOrd="0" presId="urn:microsoft.com/office/officeart/2005/8/layout/hierarchy3"/>
    <dgm:cxn modelId="{49AC5643-E69B-4AB7-8C86-E375432626E1}" type="presParOf" srcId="{F0E44A62-4FFE-4CAB-8508-3A9B8EEC9134}" destId="{323412FB-801F-4B6D-B00B-FBEFDA644E78}" srcOrd="2" destOrd="0" presId="urn:microsoft.com/office/officeart/2005/8/layout/hierarchy3"/>
    <dgm:cxn modelId="{7A1529C3-9C23-4772-AF72-C88BDBC45D04}" type="presParOf" srcId="{F0E44A62-4FFE-4CAB-8508-3A9B8EEC9134}" destId="{BC94D562-8D0E-49A5-B788-702FF1131D2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8B49C-C176-4441-A54F-CC9691D74C87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683A642-9F36-4BF7-93C1-33BE7BB2FEE1}">
      <dgm:prSet phldrT="[Text]" custT="1"/>
      <dgm:spPr/>
      <dgm:t>
        <a:bodyPr/>
        <a:lstStyle/>
        <a:p>
          <a:r>
            <a:rPr lang="en-US" sz="2800" dirty="0" smtClean="0"/>
            <a:t>School Districts and Counties</a:t>
          </a:r>
          <a:endParaRPr lang="en-US" sz="2800" dirty="0"/>
        </a:p>
      </dgm:t>
    </dgm:pt>
    <dgm:pt modelId="{7C5DBC67-0293-4956-AC22-314904FB7AC5}" type="parTrans" cxnId="{B859E810-3302-4C87-AFD1-C443FA878F23}">
      <dgm:prSet/>
      <dgm:spPr/>
      <dgm:t>
        <a:bodyPr/>
        <a:lstStyle/>
        <a:p>
          <a:endParaRPr lang="en-US"/>
        </a:p>
      </dgm:t>
    </dgm:pt>
    <dgm:pt modelId="{FB786722-2129-4DE0-BCD6-0B5CE3723797}" type="sibTrans" cxnId="{B859E810-3302-4C87-AFD1-C443FA878F23}">
      <dgm:prSet/>
      <dgm:spPr/>
      <dgm:t>
        <a:bodyPr/>
        <a:lstStyle/>
        <a:p>
          <a:endParaRPr lang="en-US"/>
        </a:p>
      </dgm:t>
    </dgm:pt>
    <dgm:pt modelId="{CE1AA97A-156D-4F5F-AB0B-61216262EE9A}">
      <dgm:prSet phldrT="[Text]"/>
      <dgm:spPr/>
      <dgm:t>
        <a:bodyPr/>
        <a:lstStyle/>
        <a:p>
          <a:r>
            <a:rPr lang="en-US" dirty="0" smtClean="0"/>
            <a:t>Regional Information Centers (RICs)</a:t>
          </a:r>
          <a:endParaRPr lang="en-US" dirty="0"/>
        </a:p>
      </dgm:t>
    </dgm:pt>
    <dgm:pt modelId="{2682AD70-FAEB-4B1C-8F63-CC8F9D3E0AF5}" type="parTrans" cxnId="{8FCC697F-511E-47ED-8103-A241975D9A41}">
      <dgm:prSet/>
      <dgm:spPr/>
      <dgm:t>
        <a:bodyPr/>
        <a:lstStyle/>
        <a:p>
          <a:endParaRPr lang="en-US"/>
        </a:p>
      </dgm:t>
    </dgm:pt>
    <dgm:pt modelId="{F5C80D9B-3ABE-469D-9F59-9F22D0D4948A}" type="sibTrans" cxnId="{8FCC697F-511E-47ED-8103-A241975D9A41}">
      <dgm:prSet/>
      <dgm:spPr/>
      <dgm:t>
        <a:bodyPr/>
        <a:lstStyle/>
        <a:p>
          <a:endParaRPr lang="en-US"/>
        </a:p>
      </dgm:t>
    </dgm:pt>
    <dgm:pt modelId="{A928DAF2-63D7-41D5-BD1D-9C9B525596C6}">
      <dgm:prSet phldrT="[Text]"/>
      <dgm:spPr/>
      <dgm:t>
        <a:bodyPr/>
        <a:lstStyle/>
        <a:p>
          <a:r>
            <a:rPr lang="en-US" dirty="0" smtClean="0"/>
            <a:t>Billing Vendors</a:t>
          </a:r>
          <a:endParaRPr lang="en-US" dirty="0"/>
        </a:p>
      </dgm:t>
    </dgm:pt>
    <dgm:pt modelId="{500DDFD1-D025-40F1-BAC8-2133F456DBE0}" type="parTrans" cxnId="{BCFC5C5F-79D5-44E6-8A5A-57E1EA66723F}">
      <dgm:prSet/>
      <dgm:spPr/>
      <dgm:t>
        <a:bodyPr/>
        <a:lstStyle/>
        <a:p>
          <a:endParaRPr lang="en-US"/>
        </a:p>
      </dgm:t>
    </dgm:pt>
    <dgm:pt modelId="{293E1507-0EC5-4EED-9B86-A0C371425E9B}" type="sibTrans" cxnId="{BCFC5C5F-79D5-44E6-8A5A-57E1EA66723F}">
      <dgm:prSet/>
      <dgm:spPr/>
      <dgm:t>
        <a:bodyPr/>
        <a:lstStyle/>
        <a:p>
          <a:endParaRPr lang="en-US"/>
        </a:p>
      </dgm:t>
    </dgm:pt>
    <dgm:pt modelId="{1C44197E-B083-4802-9BA5-98F151EA6E98}">
      <dgm:prSet phldrT="[Text]"/>
      <dgm:spPr/>
      <dgm:t>
        <a:bodyPr/>
        <a:lstStyle/>
        <a:p>
          <a:r>
            <a:rPr lang="en-US" dirty="0" smtClean="0"/>
            <a:t>CNYRIC</a:t>
          </a:r>
        </a:p>
        <a:p>
          <a:r>
            <a:rPr lang="en-US" dirty="0" smtClean="0"/>
            <a:t>SED’s Billing Contractor</a:t>
          </a:r>
          <a:endParaRPr lang="en-US" dirty="0"/>
        </a:p>
      </dgm:t>
    </dgm:pt>
    <dgm:pt modelId="{D19ECC96-94C2-45CA-A61D-350EE635FAEB}" type="parTrans" cxnId="{3460E10A-AD5B-4F3D-9276-97904F99EA67}">
      <dgm:prSet/>
      <dgm:spPr/>
      <dgm:t>
        <a:bodyPr/>
        <a:lstStyle/>
        <a:p>
          <a:endParaRPr lang="en-US"/>
        </a:p>
      </dgm:t>
    </dgm:pt>
    <dgm:pt modelId="{60641D1B-8EC4-4BE3-BCAB-421567885D1B}" type="sibTrans" cxnId="{3460E10A-AD5B-4F3D-9276-97904F99EA67}">
      <dgm:prSet/>
      <dgm:spPr/>
      <dgm:t>
        <a:bodyPr/>
        <a:lstStyle/>
        <a:p>
          <a:endParaRPr lang="en-US"/>
        </a:p>
      </dgm:t>
    </dgm:pt>
    <dgm:pt modelId="{6CFAC524-E03C-4BA9-A5BB-77B1A413C118}" type="pres">
      <dgm:prSet presAssocID="{4A68B49C-C176-4441-A54F-CC9691D74C8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81685F-1407-4596-9ACF-BFFE9EB3CB57}" type="pres">
      <dgm:prSet presAssocID="{0683A642-9F36-4BF7-93C1-33BE7BB2FEE1}" presName="centerShape" presStyleLbl="node0" presStyleIdx="0" presStyleCnt="1" custScaleX="130779" custLinFactNeighborX="-562" custLinFactNeighborY="-45440"/>
      <dgm:spPr/>
      <dgm:t>
        <a:bodyPr/>
        <a:lstStyle/>
        <a:p>
          <a:endParaRPr lang="en-US"/>
        </a:p>
      </dgm:t>
    </dgm:pt>
    <dgm:pt modelId="{A85A1743-1376-4FDF-959A-FBF1CEAF08C8}" type="pres">
      <dgm:prSet presAssocID="{2682AD70-FAEB-4B1C-8F63-CC8F9D3E0AF5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AAE6B636-C781-4BBA-A9A9-9E62618D2215}" type="pres">
      <dgm:prSet presAssocID="{CE1AA97A-156D-4F5F-AB0B-61216262EE9A}" presName="node" presStyleLbl="node1" presStyleIdx="0" presStyleCnt="3" custRadScaleRad="135380" custRadScaleInc="-9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FA277-50D2-4EEE-9628-4BBC9F1763B8}" type="pres">
      <dgm:prSet presAssocID="{500DDFD1-D025-40F1-BAC8-2133F456DBE0}" presName="parTrans" presStyleLbl="bgSibTrans2D1" presStyleIdx="1" presStyleCnt="3" custAng="21589948" custScaleX="94066" custLinFactNeighborX="-160" custLinFactNeighborY="-2301"/>
      <dgm:spPr/>
      <dgm:t>
        <a:bodyPr/>
        <a:lstStyle/>
        <a:p>
          <a:endParaRPr lang="en-US"/>
        </a:p>
      </dgm:t>
    </dgm:pt>
    <dgm:pt modelId="{485CA5E3-4B04-4A99-8B7C-B051BE394F98}" type="pres">
      <dgm:prSet presAssocID="{A928DAF2-63D7-41D5-BD1D-9C9B525596C6}" presName="node" presStyleLbl="node1" presStyleIdx="1" presStyleCnt="3" custRadScaleRad="5851" custRadScaleInc="-27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0CC18-FC2D-4339-A518-571C33925F45}" type="pres">
      <dgm:prSet presAssocID="{D19ECC96-94C2-45CA-A61D-350EE635FAEB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B0E1B62-4336-4932-87E0-BFE4D872B575}" type="pres">
      <dgm:prSet presAssocID="{1C44197E-B083-4802-9BA5-98F151EA6E98}" presName="node" presStyleLbl="node1" presStyleIdx="2" presStyleCnt="3" custRadScaleRad="134123" custRadScaleInc="13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60E10A-AD5B-4F3D-9276-97904F99EA67}" srcId="{0683A642-9F36-4BF7-93C1-33BE7BB2FEE1}" destId="{1C44197E-B083-4802-9BA5-98F151EA6E98}" srcOrd="2" destOrd="0" parTransId="{D19ECC96-94C2-45CA-A61D-350EE635FAEB}" sibTransId="{60641D1B-8EC4-4BE3-BCAB-421567885D1B}"/>
    <dgm:cxn modelId="{8F7A3A81-4FB6-4F0A-91B6-081CA64C522D}" type="presOf" srcId="{500DDFD1-D025-40F1-BAC8-2133F456DBE0}" destId="{5C1FA277-50D2-4EEE-9628-4BBC9F1763B8}" srcOrd="0" destOrd="0" presId="urn:microsoft.com/office/officeart/2005/8/layout/radial4"/>
    <dgm:cxn modelId="{E4734784-AB21-4359-AECD-0F19D6853462}" type="presOf" srcId="{0683A642-9F36-4BF7-93C1-33BE7BB2FEE1}" destId="{FE81685F-1407-4596-9ACF-BFFE9EB3CB57}" srcOrd="0" destOrd="0" presId="urn:microsoft.com/office/officeart/2005/8/layout/radial4"/>
    <dgm:cxn modelId="{08C572C2-D1CD-4C98-A6B3-E9C9540C4C15}" type="presOf" srcId="{A928DAF2-63D7-41D5-BD1D-9C9B525596C6}" destId="{485CA5E3-4B04-4A99-8B7C-B051BE394F98}" srcOrd="0" destOrd="0" presId="urn:microsoft.com/office/officeart/2005/8/layout/radial4"/>
    <dgm:cxn modelId="{561C7E90-1C80-481B-BC2D-1087E8305010}" type="presOf" srcId="{2682AD70-FAEB-4B1C-8F63-CC8F9D3E0AF5}" destId="{A85A1743-1376-4FDF-959A-FBF1CEAF08C8}" srcOrd="0" destOrd="0" presId="urn:microsoft.com/office/officeart/2005/8/layout/radial4"/>
    <dgm:cxn modelId="{5E9AA122-53AC-45B0-8045-4194031DD46A}" type="presOf" srcId="{1C44197E-B083-4802-9BA5-98F151EA6E98}" destId="{CB0E1B62-4336-4932-87E0-BFE4D872B575}" srcOrd="0" destOrd="0" presId="urn:microsoft.com/office/officeart/2005/8/layout/radial4"/>
    <dgm:cxn modelId="{41AF7D56-A749-402C-BA4B-8E625A71993F}" type="presOf" srcId="{4A68B49C-C176-4441-A54F-CC9691D74C87}" destId="{6CFAC524-E03C-4BA9-A5BB-77B1A413C118}" srcOrd="0" destOrd="0" presId="urn:microsoft.com/office/officeart/2005/8/layout/radial4"/>
    <dgm:cxn modelId="{BCFC5C5F-79D5-44E6-8A5A-57E1EA66723F}" srcId="{0683A642-9F36-4BF7-93C1-33BE7BB2FEE1}" destId="{A928DAF2-63D7-41D5-BD1D-9C9B525596C6}" srcOrd="1" destOrd="0" parTransId="{500DDFD1-D025-40F1-BAC8-2133F456DBE0}" sibTransId="{293E1507-0EC5-4EED-9B86-A0C371425E9B}"/>
    <dgm:cxn modelId="{8FCC697F-511E-47ED-8103-A241975D9A41}" srcId="{0683A642-9F36-4BF7-93C1-33BE7BB2FEE1}" destId="{CE1AA97A-156D-4F5F-AB0B-61216262EE9A}" srcOrd="0" destOrd="0" parTransId="{2682AD70-FAEB-4B1C-8F63-CC8F9D3E0AF5}" sibTransId="{F5C80D9B-3ABE-469D-9F59-9F22D0D4948A}"/>
    <dgm:cxn modelId="{B859E810-3302-4C87-AFD1-C443FA878F23}" srcId="{4A68B49C-C176-4441-A54F-CC9691D74C87}" destId="{0683A642-9F36-4BF7-93C1-33BE7BB2FEE1}" srcOrd="0" destOrd="0" parTransId="{7C5DBC67-0293-4956-AC22-314904FB7AC5}" sibTransId="{FB786722-2129-4DE0-BCD6-0B5CE3723797}"/>
    <dgm:cxn modelId="{EBEAF7DA-8C4D-4E9B-8B9D-495C71024A93}" type="presOf" srcId="{CE1AA97A-156D-4F5F-AB0B-61216262EE9A}" destId="{AAE6B636-C781-4BBA-A9A9-9E62618D2215}" srcOrd="0" destOrd="0" presId="urn:microsoft.com/office/officeart/2005/8/layout/radial4"/>
    <dgm:cxn modelId="{66F3BDFC-3E56-4055-8D66-7EF22C443E3C}" type="presOf" srcId="{D19ECC96-94C2-45CA-A61D-350EE635FAEB}" destId="{B380CC18-FC2D-4339-A518-571C33925F45}" srcOrd="0" destOrd="0" presId="urn:microsoft.com/office/officeart/2005/8/layout/radial4"/>
    <dgm:cxn modelId="{8575C585-D5F4-42FF-83C5-951DAB58055D}" type="presParOf" srcId="{6CFAC524-E03C-4BA9-A5BB-77B1A413C118}" destId="{FE81685F-1407-4596-9ACF-BFFE9EB3CB57}" srcOrd="0" destOrd="0" presId="urn:microsoft.com/office/officeart/2005/8/layout/radial4"/>
    <dgm:cxn modelId="{6EE8D276-8704-4124-B310-83E087DC6D6A}" type="presParOf" srcId="{6CFAC524-E03C-4BA9-A5BB-77B1A413C118}" destId="{A85A1743-1376-4FDF-959A-FBF1CEAF08C8}" srcOrd="1" destOrd="0" presId="urn:microsoft.com/office/officeart/2005/8/layout/radial4"/>
    <dgm:cxn modelId="{25BD33CC-39BA-4DE2-BEE2-53C01EDDC60B}" type="presParOf" srcId="{6CFAC524-E03C-4BA9-A5BB-77B1A413C118}" destId="{AAE6B636-C781-4BBA-A9A9-9E62618D2215}" srcOrd="2" destOrd="0" presId="urn:microsoft.com/office/officeart/2005/8/layout/radial4"/>
    <dgm:cxn modelId="{66E4E128-B267-4FCB-9B99-1B0FE746A278}" type="presParOf" srcId="{6CFAC524-E03C-4BA9-A5BB-77B1A413C118}" destId="{5C1FA277-50D2-4EEE-9628-4BBC9F1763B8}" srcOrd="3" destOrd="0" presId="urn:microsoft.com/office/officeart/2005/8/layout/radial4"/>
    <dgm:cxn modelId="{CD53DF57-3E67-41A0-B6EB-050B2D920297}" type="presParOf" srcId="{6CFAC524-E03C-4BA9-A5BB-77B1A413C118}" destId="{485CA5E3-4B04-4A99-8B7C-B051BE394F98}" srcOrd="4" destOrd="0" presId="urn:microsoft.com/office/officeart/2005/8/layout/radial4"/>
    <dgm:cxn modelId="{7325D95E-D664-4743-B777-DB1E1F5C7B00}" type="presParOf" srcId="{6CFAC524-E03C-4BA9-A5BB-77B1A413C118}" destId="{B380CC18-FC2D-4339-A518-571C33925F45}" srcOrd="5" destOrd="0" presId="urn:microsoft.com/office/officeart/2005/8/layout/radial4"/>
    <dgm:cxn modelId="{AB0AE8B0-9B38-4C5B-AB25-98802CF6E98C}" type="presParOf" srcId="{6CFAC524-E03C-4BA9-A5BB-77B1A413C118}" destId="{CB0E1B62-4336-4932-87E0-BFE4D872B57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764873-843F-47F0-8C0E-E675A3BE4657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2C62FF-4B06-46E2-8A64-EE0D286FD631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dirty="0" smtClean="0"/>
            <a:t>Billing Providers (school districts &amp; counties)</a:t>
          </a:r>
          <a:endParaRPr lang="en-US" dirty="0"/>
        </a:p>
      </dgm:t>
    </dgm:pt>
    <dgm:pt modelId="{4F81BF31-A017-4FDF-89F2-070DF7E6837E}" type="parTrans" cxnId="{4B3027B0-74FE-484B-AFE0-B074A2EA12D6}">
      <dgm:prSet/>
      <dgm:spPr/>
      <dgm:t>
        <a:bodyPr/>
        <a:lstStyle/>
        <a:p>
          <a:endParaRPr lang="en-US"/>
        </a:p>
      </dgm:t>
    </dgm:pt>
    <dgm:pt modelId="{453108CD-6E48-41A2-9B22-F9843502C6FF}" type="sibTrans" cxnId="{4B3027B0-74FE-484B-AFE0-B074A2EA12D6}">
      <dgm:prSet/>
      <dgm:spPr/>
      <dgm:t>
        <a:bodyPr/>
        <a:lstStyle/>
        <a:p>
          <a:endParaRPr lang="en-US"/>
        </a:p>
      </dgm:t>
    </dgm:pt>
    <dgm:pt modelId="{F2529CB7-DE83-49ED-B5D5-1906453F45BA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dirty="0" smtClean="0"/>
            <a:t>Ordering/Referring Providers</a:t>
          </a:r>
          <a:endParaRPr lang="en-US" dirty="0"/>
        </a:p>
      </dgm:t>
    </dgm:pt>
    <dgm:pt modelId="{31E59B44-6752-47F0-95E9-A4A15B1AD9A7}" type="parTrans" cxnId="{1CD6950D-5EFE-47B3-8EE5-3BC7D1461A91}">
      <dgm:prSet/>
      <dgm:spPr/>
      <dgm:t>
        <a:bodyPr/>
        <a:lstStyle/>
        <a:p>
          <a:endParaRPr lang="en-US"/>
        </a:p>
      </dgm:t>
    </dgm:pt>
    <dgm:pt modelId="{DB2D291E-8AE7-498C-A70C-54B024BE4638}" type="sibTrans" cxnId="{1CD6950D-5EFE-47B3-8EE5-3BC7D1461A91}">
      <dgm:prSet/>
      <dgm:spPr/>
      <dgm:t>
        <a:bodyPr/>
        <a:lstStyle/>
        <a:p>
          <a:endParaRPr lang="en-US"/>
        </a:p>
      </dgm:t>
    </dgm:pt>
    <dgm:pt modelId="{E0776F7D-8F0D-47CB-B457-83DE46919109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dirty="0" smtClean="0"/>
            <a:t>Servicing Providers (may operate UDO/USO)</a:t>
          </a:r>
          <a:endParaRPr lang="en-US" dirty="0"/>
        </a:p>
      </dgm:t>
    </dgm:pt>
    <dgm:pt modelId="{7C1CFBD5-0E06-4907-B1B0-E9CCEE3DFF3B}" type="parTrans" cxnId="{3DE254B7-FC72-4B89-AC5E-6438F7F40609}">
      <dgm:prSet/>
      <dgm:spPr/>
      <dgm:t>
        <a:bodyPr/>
        <a:lstStyle/>
        <a:p>
          <a:endParaRPr lang="en-US"/>
        </a:p>
      </dgm:t>
    </dgm:pt>
    <dgm:pt modelId="{56CDF99B-244B-43DD-BB93-39A66C703EC9}" type="sibTrans" cxnId="{3DE254B7-FC72-4B89-AC5E-6438F7F40609}">
      <dgm:prSet/>
      <dgm:spPr/>
      <dgm:t>
        <a:bodyPr/>
        <a:lstStyle/>
        <a:p>
          <a:endParaRPr lang="en-US"/>
        </a:p>
      </dgm:t>
    </dgm:pt>
    <dgm:pt modelId="{6540F4FB-FEB5-445D-83C8-456F6F392ED9}">
      <dgm:prSet phldrT="[Text]"/>
      <dgm:spPr>
        <a:ln>
          <a:solidFill>
            <a:srgbClr val="002060"/>
          </a:solidFill>
        </a:ln>
      </dgm:spPr>
      <dgm:t>
        <a:bodyPr/>
        <a:lstStyle/>
        <a:p>
          <a:r>
            <a:rPr lang="en-US" dirty="0" smtClean="0"/>
            <a:t>Attending Providers</a:t>
          </a:r>
          <a:endParaRPr lang="en-US" dirty="0"/>
        </a:p>
      </dgm:t>
    </dgm:pt>
    <dgm:pt modelId="{143F6464-21BC-450E-A2C1-F78329EDCA7D}" type="parTrans" cxnId="{74622A83-66AA-43E0-A77E-027D5B2876E2}">
      <dgm:prSet/>
      <dgm:spPr/>
      <dgm:t>
        <a:bodyPr/>
        <a:lstStyle/>
        <a:p>
          <a:endParaRPr lang="en-US"/>
        </a:p>
      </dgm:t>
    </dgm:pt>
    <dgm:pt modelId="{B03E9248-BE4F-48F5-BBB9-0BF181C71AA7}" type="sibTrans" cxnId="{74622A83-66AA-43E0-A77E-027D5B2876E2}">
      <dgm:prSet/>
      <dgm:spPr/>
      <dgm:t>
        <a:bodyPr/>
        <a:lstStyle/>
        <a:p>
          <a:endParaRPr lang="en-US"/>
        </a:p>
      </dgm:t>
    </dgm:pt>
    <dgm:pt modelId="{85D9E6EF-A858-4A61-ADBF-FC65CD1B98F8}" type="pres">
      <dgm:prSet presAssocID="{13764873-843F-47F0-8C0E-E675A3BE46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29D1E48-A699-49D2-A2B2-38F76F0D059A}" type="pres">
      <dgm:prSet presAssocID="{13764873-843F-47F0-8C0E-E675A3BE4657}" presName="Name1" presStyleCnt="0"/>
      <dgm:spPr/>
      <dgm:t>
        <a:bodyPr/>
        <a:lstStyle/>
        <a:p>
          <a:endParaRPr lang="en-US"/>
        </a:p>
      </dgm:t>
    </dgm:pt>
    <dgm:pt modelId="{05E82E5A-BD8F-465D-8F96-81B10B4341BB}" type="pres">
      <dgm:prSet presAssocID="{13764873-843F-47F0-8C0E-E675A3BE4657}" presName="cycle" presStyleCnt="0"/>
      <dgm:spPr/>
      <dgm:t>
        <a:bodyPr/>
        <a:lstStyle/>
        <a:p>
          <a:endParaRPr lang="en-US"/>
        </a:p>
      </dgm:t>
    </dgm:pt>
    <dgm:pt modelId="{9F822CE4-5CD5-42A4-9D59-DB78971AE88E}" type="pres">
      <dgm:prSet presAssocID="{13764873-843F-47F0-8C0E-E675A3BE4657}" presName="srcNode" presStyleLbl="node1" presStyleIdx="0" presStyleCnt="4"/>
      <dgm:spPr/>
      <dgm:t>
        <a:bodyPr/>
        <a:lstStyle/>
        <a:p>
          <a:endParaRPr lang="en-US"/>
        </a:p>
      </dgm:t>
    </dgm:pt>
    <dgm:pt modelId="{0D538D17-F6D6-4C6E-BC60-656B9A49365B}" type="pres">
      <dgm:prSet presAssocID="{13764873-843F-47F0-8C0E-E675A3BE4657}" presName="conn" presStyleLbl="parChTrans1D2" presStyleIdx="0" presStyleCnt="1"/>
      <dgm:spPr/>
      <dgm:t>
        <a:bodyPr/>
        <a:lstStyle/>
        <a:p>
          <a:endParaRPr lang="en-US"/>
        </a:p>
      </dgm:t>
    </dgm:pt>
    <dgm:pt modelId="{65731271-F9F0-444E-9152-218962F41FA0}" type="pres">
      <dgm:prSet presAssocID="{13764873-843F-47F0-8C0E-E675A3BE4657}" presName="extraNode" presStyleLbl="node1" presStyleIdx="0" presStyleCnt="4"/>
      <dgm:spPr/>
      <dgm:t>
        <a:bodyPr/>
        <a:lstStyle/>
        <a:p>
          <a:endParaRPr lang="en-US"/>
        </a:p>
      </dgm:t>
    </dgm:pt>
    <dgm:pt modelId="{6015EAAB-CFE8-4E4F-93CB-78A9275DBAED}" type="pres">
      <dgm:prSet presAssocID="{13764873-843F-47F0-8C0E-E675A3BE4657}" presName="dstNode" presStyleLbl="node1" presStyleIdx="0" presStyleCnt="4"/>
      <dgm:spPr/>
      <dgm:t>
        <a:bodyPr/>
        <a:lstStyle/>
        <a:p>
          <a:endParaRPr lang="en-US"/>
        </a:p>
      </dgm:t>
    </dgm:pt>
    <dgm:pt modelId="{7646B479-A740-44C7-BC59-318D9BD83AF3}" type="pres">
      <dgm:prSet presAssocID="{7E2C62FF-4B06-46E2-8A64-EE0D286FD63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96A9F-11C3-4C7F-BDB9-799434275C77}" type="pres">
      <dgm:prSet presAssocID="{7E2C62FF-4B06-46E2-8A64-EE0D286FD631}" presName="accent_1" presStyleCnt="0"/>
      <dgm:spPr/>
      <dgm:t>
        <a:bodyPr/>
        <a:lstStyle/>
        <a:p>
          <a:endParaRPr lang="en-US"/>
        </a:p>
      </dgm:t>
    </dgm:pt>
    <dgm:pt modelId="{2CEC15C0-D755-4236-BDC9-1569C391F626}" type="pres">
      <dgm:prSet presAssocID="{7E2C62FF-4B06-46E2-8A64-EE0D286FD631}" presName="accentRepeatNode" presStyleLbl="solidFgAcc1" presStyleIdx="0" presStyleCnt="4"/>
      <dgm:spPr/>
      <dgm:t>
        <a:bodyPr/>
        <a:lstStyle/>
        <a:p>
          <a:endParaRPr lang="en-US"/>
        </a:p>
      </dgm:t>
    </dgm:pt>
    <dgm:pt modelId="{0FA98731-4E45-42BF-97FC-7DD46B43915B}" type="pres">
      <dgm:prSet presAssocID="{F2529CB7-DE83-49ED-B5D5-1906453F45B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7E746-0712-485F-A59E-D91D43648869}" type="pres">
      <dgm:prSet presAssocID="{F2529CB7-DE83-49ED-B5D5-1906453F45BA}" presName="accent_2" presStyleCnt="0"/>
      <dgm:spPr/>
      <dgm:t>
        <a:bodyPr/>
        <a:lstStyle/>
        <a:p>
          <a:endParaRPr lang="en-US"/>
        </a:p>
      </dgm:t>
    </dgm:pt>
    <dgm:pt modelId="{3C852580-FC9B-42F6-8D14-D2AE795327DF}" type="pres">
      <dgm:prSet presAssocID="{F2529CB7-DE83-49ED-B5D5-1906453F45BA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FB654698-4639-4DAC-BE68-674DA4769123}" type="pres">
      <dgm:prSet presAssocID="{6540F4FB-FEB5-445D-83C8-456F6F392ED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CA82B-57A3-4FFB-8D82-2AEC449A0FEF}" type="pres">
      <dgm:prSet presAssocID="{6540F4FB-FEB5-445D-83C8-456F6F392ED9}" presName="accent_3" presStyleCnt="0"/>
      <dgm:spPr/>
      <dgm:t>
        <a:bodyPr/>
        <a:lstStyle/>
        <a:p>
          <a:endParaRPr lang="en-US"/>
        </a:p>
      </dgm:t>
    </dgm:pt>
    <dgm:pt modelId="{C2B35322-6331-4DD2-A985-E4E81C702983}" type="pres">
      <dgm:prSet presAssocID="{6540F4FB-FEB5-445D-83C8-456F6F392ED9}" presName="accentRepeatNode" presStyleLbl="solidFgAcc1" presStyleIdx="2" presStyleCnt="4"/>
      <dgm:spPr/>
      <dgm:t>
        <a:bodyPr/>
        <a:lstStyle/>
        <a:p>
          <a:endParaRPr lang="en-US"/>
        </a:p>
      </dgm:t>
    </dgm:pt>
    <dgm:pt modelId="{4DE88E10-5449-4BAC-BA4D-C05CB179B7D5}" type="pres">
      <dgm:prSet presAssocID="{E0776F7D-8F0D-47CB-B457-83DE4691910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D6E17-B1AD-4BB6-B8E7-5E8A009980F5}" type="pres">
      <dgm:prSet presAssocID="{E0776F7D-8F0D-47CB-B457-83DE46919109}" presName="accent_4" presStyleCnt="0"/>
      <dgm:spPr/>
      <dgm:t>
        <a:bodyPr/>
        <a:lstStyle/>
        <a:p>
          <a:endParaRPr lang="en-US"/>
        </a:p>
      </dgm:t>
    </dgm:pt>
    <dgm:pt modelId="{25FC239C-8B21-49D8-A224-26BC0CA12C23}" type="pres">
      <dgm:prSet presAssocID="{E0776F7D-8F0D-47CB-B457-83DE46919109}" presName="accentRepeatNode" presStyleLbl="solidFgAcc1" presStyleIdx="3" presStyleCnt="4"/>
      <dgm:spPr/>
      <dgm:t>
        <a:bodyPr/>
        <a:lstStyle/>
        <a:p>
          <a:endParaRPr lang="en-US"/>
        </a:p>
      </dgm:t>
    </dgm:pt>
  </dgm:ptLst>
  <dgm:cxnLst>
    <dgm:cxn modelId="{3DE254B7-FC72-4B89-AC5E-6438F7F40609}" srcId="{13764873-843F-47F0-8C0E-E675A3BE4657}" destId="{E0776F7D-8F0D-47CB-B457-83DE46919109}" srcOrd="3" destOrd="0" parTransId="{7C1CFBD5-0E06-4907-B1B0-E9CCEE3DFF3B}" sibTransId="{56CDF99B-244B-43DD-BB93-39A66C703EC9}"/>
    <dgm:cxn modelId="{1CD6950D-5EFE-47B3-8EE5-3BC7D1461A91}" srcId="{13764873-843F-47F0-8C0E-E675A3BE4657}" destId="{F2529CB7-DE83-49ED-B5D5-1906453F45BA}" srcOrd="1" destOrd="0" parTransId="{31E59B44-6752-47F0-95E9-A4A15B1AD9A7}" sibTransId="{DB2D291E-8AE7-498C-A70C-54B024BE4638}"/>
    <dgm:cxn modelId="{29A87D00-2C3E-44FA-B1CD-B3B74EC7CC93}" type="presOf" srcId="{E0776F7D-8F0D-47CB-B457-83DE46919109}" destId="{4DE88E10-5449-4BAC-BA4D-C05CB179B7D5}" srcOrd="0" destOrd="0" presId="urn:microsoft.com/office/officeart/2008/layout/VerticalCurvedList"/>
    <dgm:cxn modelId="{3333AC86-0D44-45C7-9FF3-9209E52F86FC}" type="presOf" srcId="{F2529CB7-DE83-49ED-B5D5-1906453F45BA}" destId="{0FA98731-4E45-42BF-97FC-7DD46B43915B}" srcOrd="0" destOrd="0" presId="urn:microsoft.com/office/officeart/2008/layout/VerticalCurvedList"/>
    <dgm:cxn modelId="{55740EDB-D22B-4B12-B200-8FE332C27E83}" type="presOf" srcId="{13764873-843F-47F0-8C0E-E675A3BE4657}" destId="{85D9E6EF-A858-4A61-ADBF-FC65CD1B98F8}" srcOrd="0" destOrd="0" presId="urn:microsoft.com/office/officeart/2008/layout/VerticalCurvedList"/>
    <dgm:cxn modelId="{61F10EFC-B613-4F8F-AE06-ED449F1C1E33}" type="presOf" srcId="{453108CD-6E48-41A2-9B22-F9843502C6FF}" destId="{0D538D17-F6D6-4C6E-BC60-656B9A49365B}" srcOrd="0" destOrd="0" presId="urn:microsoft.com/office/officeart/2008/layout/VerticalCurvedList"/>
    <dgm:cxn modelId="{74622A83-66AA-43E0-A77E-027D5B2876E2}" srcId="{13764873-843F-47F0-8C0E-E675A3BE4657}" destId="{6540F4FB-FEB5-445D-83C8-456F6F392ED9}" srcOrd="2" destOrd="0" parTransId="{143F6464-21BC-450E-A2C1-F78329EDCA7D}" sibTransId="{B03E9248-BE4F-48F5-BBB9-0BF181C71AA7}"/>
    <dgm:cxn modelId="{340948D1-8AB4-47FC-90B2-FB904FBB5CA7}" type="presOf" srcId="{6540F4FB-FEB5-445D-83C8-456F6F392ED9}" destId="{FB654698-4639-4DAC-BE68-674DA4769123}" srcOrd="0" destOrd="0" presId="urn:microsoft.com/office/officeart/2008/layout/VerticalCurvedList"/>
    <dgm:cxn modelId="{113756F8-1BCE-428D-A2A9-9FB396BF868B}" type="presOf" srcId="{7E2C62FF-4B06-46E2-8A64-EE0D286FD631}" destId="{7646B479-A740-44C7-BC59-318D9BD83AF3}" srcOrd="0" destOrd="0" presId="urn:microsoft.com/office/officeart/2008/layout/VerticalCurvedList"/>
    <dgm:cxn modelId="{4B3027B0-74FE-484B-AFE0-B074A2EA12D6}" srcId="{13764873-843F-47F0-8C0E-E675A3BE4657}" destId="{7E2C62FF-4B06-46E2-8A64-EE0D286FD631}" srcOrd="0" destOrd="0" parTransId="{4F81BF31-A017-4FDF-89F2-070DF7E6837E}" sibTransId="{453108CD-6E48-41A2-9B22-F9843502C6FF}"/>
    <dgm:cxn modelId="{6C9CF2E8-1A48-4CEC-84E9-E7EB08221D1C}" type="presParOf" srcId="{85D9E6EF-A858-4A61-ADBF-FC65CD1B98F8}" destId="{A29D1E48-A699-49D2-A2B2-38F76F0D059A}" srcOrd="0" destOrd="0" presId="urn:microsoft.com/office/officeart/2008/layout/VerticalCurvedList"/>
    <dgm:cxn modelId="{0BA57A9C-DE71-4F70-B5A5-FEE11FB21148}" type="presParOf" srcId="{A29D1E48-A699-49D2-A2B2-38F76F0D059A}" destId="{05E82E5A-BD8F-465D-8F96-81B10B4341BB}" srcOrd="0" destOrd="0" presId="urn:microsoft.com/office/officeart/2008/layout/VerticalCurvedList"/>
    <dgm:cxn modelId="{4D8529ED-354E-4298-9E7A-D2087B28420D}" type="presParOf" srcId="{05E82E5A-BD8F-465D-8F96-81B10B4341BB}" destId="{9F822CE4-5CD5-42A4-9D59-DB78971AE88E}" srcOrd="0" destOrd="0" presId="urn:microsoft.com/office/officeart/2008/layout/VerticalCurvedList"/>
    <dgm:cxn modelId="{CC09F3FA-FF8E-4A55-84BA-5CDB24065DDD}" type="presParOf" srcId="{05E82E5A-BD8F-465D-8F96-81B10B4341BB}" destId="{0D538D17-F6D6-4C6E-BC60-656B9A49365B}" srcOrd="1" destOrd="0" presId="urn:microsoft.com/office/officeart/2008/layout/VerticalCurvedList"/>
    <dgm:cxn modelId="{7E2E9463-55A0-4A01-9581-13BE0697618E}" type="presParOf" srcId="{05E82E5A-BD8F-465D-8F96-81B10B4341BB}" destId="{65731271-F9F0-444E-9152-218962F41FA0}" srcOrd="2" destOrd="0" presId="urn:microsoft.com/office/officeart/2008/layout/VerticalCurvedList"/>
    <dgm:cxn modelId="{88CD6834-BE24-4E82-AE9F-539A3051426B}" type="presParOf" srcId="{05E82E5A-BD8F-465D-8F96-81B10B4341BB}" destId="{6015EAAB-CFE8-4E4F-93CB-78A9275DBAED}" srcOrd="3" destOrd="0" presId="urn:microsoft.com/office/officeart/2008/layout/VerticalCurvedList"/>
    <dgm:cxn modelId="{0AB03756-80E7-40B2-94EB-0FC024D2AAE6}" type="presParOf" srcId="{A29D1E48-A699-49D2-A2B2-38F76F0D059A}" destId="{7646B479-A740-44C7-BC59-318D9BD83AF3}" srcOrd="1" destOrd="0" presId="urn:microsoft.com/office/officeart/2008/layout/VerticalCurvedList"/>
    <dgm:cxn modelId="{5BF39746-3CA8-4C33-89A5-124780316B17}" type="presParOf" srcId="{A29D1E48-A699-49D2-A2B2-38F76F0D059A}" destId="{90396A9F-11C3-4C7F-BDB9-799434275C77}" srcOrd="2" destOrd="0" presId="urn:microsoft.com/office/officeart/2008/layout/VerticalCurvedList"/>
    <dgm:cxn modelId="{558B4C50-BABE-479F-844D-FD3F04FA3A91}" type="presParOf" srcId="{90396A9F-11C3-4C7F-BDB9-799434275C77}" destId="{2CEC15C0-D755-4236-BDC9-1569C391F626}" srcOrd="0" destOrd="0" presId="urn:microsoft.com/office/officeart/2008/layout/VerticalCurvedList"/>
    <dgm:cxn modelId="{15D12E66-6D68-462D-AA9D-EC872896BD88}" type="presParOf" srcId="{A29D1E48-A699-49D2-A2B2-38F76F0D059A}" destId="{0FA98731-4E45-42BF-97FC-7DD46B43915B}" srcOrd="3" destOrd="0" presId="urn:microsoft.com/office/officeart/2008/layout/VerticalCurvedList"/>
    <dgm:cxn modelId="{0E00D613-788D-4BA9-93B5-C9271BA8CE0B}" type="presParOf" srcId="{A29D1E48-A699-49D2-A2B2-38F76F0D059A}" destId="{E6B7E746-0712-485F-A59E-D91D43648869}" srcOrd="4" destOrd="0" presId="urn:microsoft.com/office/officeart/2008/layout/VerticalCurvedList"/>
    <dgm:cxn modelId="{D015DF50-9813-492C-BDBB-6BE81A6F241F}" type="presParOf" srcId="{E6B7E746-0712-485F-A59E-D91D43648869}" destId="{3C852580-FC9B-42F6-8D14-D2AE795327DF}" srcOrd="0" destOrd="0" presId="urn:microsoft.com/office/officeart/2008/layout/VerticalCurvedList"/>
    <dgm:cxn modelId="{324B943E-2242-4212-813B-372A0F2FD8A2}" type="presParOf" srcId="{A29D1E48-A699-49D2-A2B2-38F76F0D059A}" destId="{FB654698-4639-4DAC-BE68-674DA4769123}" srcOrd="5" destOrd="0" presId="urn:microsoft.com/office/officeart/2008/layout/VerticalCurvedList"/>
    <dgm:cxn modelId="{B8395999-DD97-4781-858B-CF42678AC95B}" type="presParOf" srcId="{A29D1E48-A699-49D2-A2B2-38F76F0D059A}" destId="{AF7CA82B-57A3-4FFB-8D82-2AEC449A0FEF}" srcOrd="6" destOrd="0" presId="urn:microsoft.com/office/officeart/2008/layout/VerticalCurvedList"/>
    <dgm:cxn modelId="{D32BBBC9-7E0A-4315-A4AC-A0B5213B76C1}" type="presParOf" srcId="{AF7CA82B-57A3-4FFB-8D82-2AEC449A0FEF}" destId="{C2B35322-6331-4DD2-A985-E4E81C702983}" srcOrd="0" destOrd="0" presId="urn:microsoft.com/office/officeart/2008/layout/VerticalCurvedList"/>
    <dgm:cxn modelId="{61D90E1A-8AF2-4EAB-9B38-914651B39053}" type="presParOf" srcId="{A29D1E48-A699-49D2-A2B2-38F76F0D059A}" destId="{4DE88E10-5449-4BAC-BA4D-C05CB179B7D5}" srcOrd="7" destOrd="0" presId="urn:microsoft.com/office/officeart/2008/layout/VerticalCurvedList"/>
    <dgm:cxn modelId="{D3273A22-CC42-47C6-8456-3DDE4E760F7B}" type="presParOf" srcId="{A29D1E48-A699-49D2-A2B2-38F76F0D059A}" destId="{0D0D6E17-B1AD-4BB6-B8E7-5E8A009980F5}" srcOrd="8" destOrd="0" presId="urn:microsoft.com/office/officeart/2008/layout/VerticalCurvedList"/>
    <dgm:cxn modelId="{8D8E1BF6-38B9-4DF3-A2DF-F3BE08F87255}" type="presParOf" srcId="{0D0D6E17-B1AD-4BB6-B8E7-5E8A009980F5}" destId="{25FC239C-8B21-49D8-A224-26BC0CA12C23}" srcOrd="0" destOrd="0" presId="urn:microsoft.com/office/officeart/2008/layout/VerticalCurvedList"/>
  </dgm:cxnLst>
  <dgm:bg/>
  <dgm:whole>
    <a:ln>
      <a:solidFill>
        <a:srgbClr val="00206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48AEDE-B11B-4E92-B421-5B4BC651C600}" type="doc">
      <dgm:prSet loTypeId="urn:microsoft.com/office/officeart/2008/layout/PictureStrips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PR"/>
        </a:p>
      </dgm:t>
    </dgm:pt>
    <dgm:pt modelId="{A0112E4B-0F42-4D72-A6BE-2436A5901A2A}">
      <dgm:prSet phldrT="[Text]" custT="1"/>
      <dgm:spPr/>
      <dgm:t>
        <a:bodyPr lIns="182880" tIns="91440" rIns="182880" bIns="91440"/>
        <a:lstStyle/>
        <a:p>
          <a:pPr algn="ctr"/>
          <a:r>
            <a:rPr lang="en-US" sz="2000" dirty="0" smtClean="0"/>
            <a:t>Speech Therapy                       &amp; Evaluations</a:t>
          </a:r>
          <a:endParaRPr lang="es-PR" sz="2000" dirty="0"/>
        </a:p>
      </dgm:t>
    </dgm:pt>
    <dgm:pt modelId="{3FD53031-1F57-41E8-A36B-1C0918480DE4}" type="parTrans" cxnId="{63767A68-8BB7-4CB8-B3AD-C5DDB33A909D}">
      <dgm:prSet/>
      <dgm:spPr/>
      <dgm:t>
        <a:bodyPr/>
        <a:lstStyle/>
        <a:p>
          <a:endParaRPr lang="es-PR"/>
        </a:p>
      </dgm:t>
    </dgm:pt>
    <dgm:pt modelId="{7FAE77D6-F2A4-4B3A-80CD-E9893A44ADE5}" type="sibTrans" cxnId="{63767A68-8BB7-4CB8-B3AD-C5DDB33A909D}">
      <dgm:prSet/>
      <dgm:spPr/>
      <dgm:t>
        <a:bodyPr/>
        <a:lstStyle/>
        <a:p>
          <a:endParaRPr lang="es-PR"/>
        </a:p>
      </dgm:t>
    </dgm:pt>
    <dgm:pt modelId="{DDEB7BD9-C74E-4F73-BCAD-34AE5F0DE25B}">
      <dgm:prSet phldrT="[Text]" custT="1"/>
      <dgm:spPr/>
      <dgm:t>
        <a:bodyPr lIns="182880" tIns="91440" rIns="182880" bIns="91440"/>
        <a:lstStyle/>
        <a:p>
          <a:pPr algn="ctr"/>
          <a:r>
            <a:rPr lang="en-US" sz="2000" dirty="0" smtClean="0"/>
            <a:t>Physical Therapy         &amp; Evaluations</a:t>
          </a:r>
          <a:endParaRPr lang="es-PR" sz="2000" dirty="0"/>
        </a:p>
      </dgm:t>
    </dgm:pt>
    <dgm:pt modelId="{C3415C23-B22D-4B0B-8B60-23350E18CDDF}" type="parTrans" cxnId="{3CE491BB-5DD3-483C-9A73-194D45C26372}">
      <dgm:prSet/>
      <dgm:spPr/>
      <dgm:t>
        <a:bodyPr/>
        <a:lstStyle/>
        <a:p>
          <a:endParaRPr lang="es-PR"/>
        </a:p>
      </dgm:t>
    </dgm:pt>
    <dgm:pt modelId="{40A2DC24-3048-45FA-853C-84D13854E146}" type="sibTrans" cxnId="{3CE491BB-5DD3-483C-9A73-194D45C26372}">
      <dgm:prSet/>
      <dgm:spPr/>
      <dgm:t>
        <a:bodyPr/>
        <a:lstStyle/>
        <a:p>
          <a:endParaRPr lang="es-PR"/>
        </a:p>
      </dgm:t>
    </dgm:pt>
    <dgm:pt modelId="{06467943-4050-43AD-A1BF-3439041F7D39}">
      <dgm:prSet phldrT="[Text]" custT="1"/>
      <dgm:spPr/>
      <dgm:t>
        <a:bodyPr lIns="182880" tIns="91440" rIns="182880" bIns="91440"/>
        <a:lstStyle/>
        <a:p>
          <a:pPr algn="ctr"/>
          <a:r>
            <a:rPr lang="en-US" sz="2000" dirty="0" smtClean="0"/>
            <a:t>Occupational Therapy &amp; Evaluations</a:t>
          </a:r>
          <a:endParaRPr lang="es-PR" sz="2000" dirty="0"/>
        </a:p>
      </dgm:t>
    </dgm:pt>
    <dgm:pt modelId="{71B56F95-406F-49B0-B0FF-A08BF429A0FA}" type="sibTrans" cxnId="{047697B7-819C-487A-AADA-65860EACA7D2}">
      <dgm:prSet/>
      <dgm:spPr/>
      <dgm:t>
        <a:bodyPr/>
        <a:lstStyle/>
        <a:p>
          <a:endParaRPr lang="es-PR"/>
        </a:p>
      </dgm:t>
    </dgm:pt>
    <dgm:pt modelId="{6FADB2CB-9351-42EA-8EA1-499BEFA991F9}" type="parTrans" cxnId="{047697B7-819C-487A-AADA-65860EACA7D2}">
      <dgm:prSet/>
      <dgm:spPr/>
      <dgm:t>
        <a:bodyPr/>
        <a:lstStyle/>
        <a:p>
          <a:endParaRPr lang="es-PR"/>
        </a:p>
      </dgm:t>
    </dgm:pt>
    <dgm:pt modelId="{97777115-F64E-401B-BB88-79C6E7A67BB6}">
      <dgm:prSet phldrT="[Text]" custT="1"/>
      <dgm:spPr/>
      <dgm:t>
        <a:bodyPr lIns="182880" rIns="182880"/>
        <a:lstStyle/>
        <a:p>
          <a:r>
            <a:rPr lang="en-US" sz="2200" baseline="0" dirty="0" smtClean="0"/>
            <a:t>Skilled</a:t>
          </a:r>
          <a:r>
            <a:rPr lang="en-US" sz="2000" dirty="0" smtClean="0"/>
            <a:t> </a:t>
          </a:r>
          <a:r>
            <a:rPr lang="en-US" sz="2200" baseline="0" dirty="0" smtClean="0"/>
            <a:t>Nursing</a:t>
          </a:r>
          <a:endParaRPr lang="es-PR" sz="2200" baseline="0" dirty="0"/>
        </a:p>
      </dgm:t>
    </dgm:pt>
    <dgm:pt modelId="{E660F320-5F62-4C9C-87C0-0944C78D74DD}" type="parTrans" cxnId="{86986515-28A2-4579-A058-0CAD07221A4E}">
      <dgm:prSet/>
      <dgm:spPr/>
      <dgm:t>
        <a:bodyPr/>
        <a:lstStyle/>
        <a:p>
          <a:endParaRPr lang="es-PR"/>
        </a:p>
      </dgm:t>
    </dgm:pt>
    <dgm:pt modelId="{8E447C0E-64BC-42A5-95FB-133739DDF54D}" type="sibTrans" cxnId="{86986515-28A2-4579-A058-0CAD07221A4E}">
      <dgm:prSet/>
      <dgm:spPr/>
      <dgm:t>
        <a:bodyPr/>
        <a:lstStyle/>
        <a:p>
          <a:endParaRPr lang="es-PR"/>
        </a:p>
      </dgm:t>
    </dgm:pt>
    <dgm:pt modelId="{280C42F2-16A0-4924-B207-4632F45EE05E}">
      <dgm:prSet phldrT="[Text]"/>
      <dgm:spPr/>
      <dgm:t>
        <a:bodyPr lIns="182880" rIns="182880"/>
        <a:lstStyle/>
        <a:p>
          <a:r>
            <a:rPr lang="en-US" dirty="0" smtClean="0"/>
            <a:t>Psychological Counseling</a:t>
          </a:r>
          <a:endParaRPr lang="es-PR" dirty="0"/>
        </a:p>
      </dgm:t>
    </dgm:pt>
    <dgm:pt modelId="{0FA60B96-F248-47B4-A589-DDA73834EA6D}" type="parTrans" cxnId="{47159AED-7B15-4C03-BB1F-BC1C004AC477}">
      <dgm:prSet/>
      <dgm:spPr/>
      <dgm:t>
        <a:bodyPr/>
        <a:lstStyle/>
        <a:p>
          <a:endParaRPr lang="es-PR"/>
        </a:p>
      </dgm:t>
    </dgm:pt>
    <dgm:pt modelId="{96FEC007-1860-46DF-B252-7C108585404B}" type="sibTrans" cxnId="{47159AED-7B15-4C03-BB1F-BC1C004AC477}">
      <dgm:prSet/>
      <dgm:spPr/>
      <dgm:t>
        <a:bodyPr/>
        <a:lstStyle/>
        <a:p>
          <a:endParaRPr lang="es-PR"/>
        </a:p>
      </dgm:t>
    </dgm:pt>
    <dgm:pt modelId="{615746A4-5D19-4C19-9ECD-71077DF0FDE5}">
      <dgm:prSet phldrT="[Text]"/>
      <dgm:spPr/>
      <dgm:t>
        <a:bodyPr lIns="182880" rIns="182880"/>
        <a:lstStyle/>
        <a:p>
          <a:r>
            <a:rPr lang="en-US" dirty="0" smtClean="0"/>
            <a:t>Psychological Evaluations</a:t>
          </a:r>
          <a:endParaRPr lang="es-PR" dirty="0"/>
        </a:p>
      </dgm:t>
    </dgm:pt>
    <dgm:pt modelId="{3C9918FC-C34F-4C88-9FCF-0BCAECDAD261}" type="parTrans" cxnId="{9F72700C-8987-4536-9CDA-80ACF57C5320}">
      <dgm:prSet/>
      <dgm:spPr/>
      <dgm:t>
        <a:bodyPr/>
        <a:lstStyle/>
        <a:p>
          <a:endParaRPr lang="es-PR"/>
        </a:p>
      </dgm:t>
    </dgm:pt>
    <dgm:pt modelId="{D5C39045-C4D8-4159-825D-B2656C26BA78}" type="sibTrans" cxnId="{9F72700C-8987-4536-9CDA-80ACF57C5320}">
      <dgm:prSet/>
      <dgm:spPr/>
      <dgm:t>
        <a:bodyPr/>
        <a:lstStyle/>
        <a:p>
          <a:endParaRPr lang="es-PR"/>
        </a:p>
      </dgm:t>
    </dgm:pt>
    <dgm:pt modelId="{21A31269-D28D-46B3-8C56-203DC5E2AB3B}">
      <dgm:prSet phldrT="[Text]"/>
      <dgm:spPr/>
      <dgm:t>
        <a:bodyPr lIns="182880" rIns="182880"/>
        <a:lstStyle/>
        <a:p>
          <a:r>
            <a:rPr lang="en-US" dirty="0" err="1" smtClean="0"/>
            <a:t>Audiological</a:t>
          </a:r>
          <a:r>
            <a:rPr lang="en-US" dirty="0" smtClean="0"/>
            <a:t> Evaluations</a:t>
          </a:r>
          <a:endParaRPr lang="es-PR" dirty="0"/>
        </a:p>
      </dgm:t>
    </dgm:pt>
    <dgm:pt modelId="{BCA787EA-49C2-4834-AEF3-8C1E3016F181}" type="parTrans" cxnId="{0986374E-E673-493A-8105-183B0FDF40D0}">
      <dgm:prSet/>
      <dgm:spPr/>
      <dgm:t>
        <a:bodyPr/>
        <a:lstStyle/>
        <a:p>
          <a:endParaRPr lang="es-PR"/>
        </a:p>
      </dgm:t>
    </dgm:pt>
    <dgm:pt modelId="{791E6E41-0048-4F17-BC47-2A7A2708231E}" type="sibTrans" cxnId="{0986374E-E673-493A-8105-183B0FDF40D0}">
      <dgm:prSet/>
      <dgm:spPr/>
      <dgm:t>
        <a:bodyPr/>
        <a:lstStyle/>
        <a:p>
          <a:endParaRPr lang="es-PR"/>
        </a:p>
      </dgm:t>
    </dgm:pt>
    <dgm:pt modelId="{33A59410-58A5-4338-95F0-8E4673E8715B}">
      <dgm:prSet phldrT="[Text]"/>
      <dgm:spPr/>
      <dgm:t>
        <a:bodyPr lIns="182880" rIns="182880"/>
        <a:lstStyle/>
        <a:p>
          <a:r>
            <a:rPr lang="en-US" dirty="0" smtClean="0"/>
            <a:t>Medical Evaluations</a:t>
          </a:r>
          <a:endParaRPr lang="es-PR" dirty="0"/>
        </a:p>
      </dgm:t>
    </dgm:pt>
    <dgm:pt modelId="{A9C384E3-4E35-47B4-9FBC-5C9BF46E7890}" type="parTrans" cxnId="{B5496ACC-A538-4F36-B203-3DAF23EEABA8}">
      <dgm:prSet/>
      <dgm:spPr/>
      <dgm:t>
        <a:bodyPr/>
        <a:lstStyle/>
        <a:p>
          <a:endParaRPr lang="es-PR"/>
        </a:p>
      </dgm:t>
    </dgm:pt>
    <dgm:pt modelId="{A4A98FAE-08D4-4D30-A603-2D05B27874C4}" type="sibTrans" cxnId="{B5496ACC-A538-4F36-B203-3DAF23EEABA8}">
      <dgm:prSet/>
      <dgm:spPr/>
      <dgm:t>
        <a:bodyPr/>
        <a:lstStyle/>
        <a:p>
          <a:endParaRPr lang="es-PR"/>
        </a:p>
      </dgm:t>
    </dgm:pt>
    <dgm:pt modelId="{E9AB964E-B596-45FF-B688-2EB71BE234E9}">
      <dgm:prSet phldrT="[Text]"/>
      <dgm:spPr/>
      <dgm:t>
        <a:bodyPr lIns="182880" rIns="182880"/>
        <a:lstStyle/>
        <a:p>
          <a:pPr marL="0" indent="0">
            <a:tabLst/>
          </a:pPr>
          <a:r>
            <a:rPr lang="en-US" dirty="0" smtClean="0"/>
            <a:t>Medical Specialist Evaluations</a:t>
          </a:r>
          <a:endParaRPr lang="es-PR" dirty="0"/>
        </a:p>
      </dgm:t>
    </dgm:pt>
    <dgm:pt modelId="{43C0CCEA-A14C-45A3-8A8D-DFF416975006}" type="parTrans" cxnId="{D74A2CA6-04AE-4A9F-AB60-D0F65ABF9476}">
      <dgm:prSet/>
      <dgm:spPr/>
      <dgm:t>
        <a:bodyPr/>
        <a:lstStyle/>
        <a:p>
          <a:endParaRPr lang="es-PR"/>
        </a:p>
      </dgm:t>
    </dgm:pt>
    <dgm:pt modelId="{F9E60935-6AC5-4016-8378-3507139CF021}" type="sibTrans" cxnId="{D74A2CA6-04AE-4A9F-AB60-D0F65ABF9476}">
      <dgm:prSet/>
      <dgm:spPr/>
      <dgm:t>
        <a:bodyPr/>
        <a:lstStyle/>
        <a:p>
          <a:endParaRPr lang="es-PR"/>
        </a:p>
      </dgm:t>
    </dgm:pt>
    <dgm:pt modelId="{4A8B795A-A435-4948-AE08-9095205C308F}">
      <dgm:prSet phldrT="[Text]"/>
      <dgm:spPr/>
      <dgm:t>
        <a:bodyPr lIns="182880" rIns="182880"/>
        <a:lstStyle/>
        <a:p>
          <a:pPr algn="l"/>
          <a:r>
            <a:rPr lang="en-US" dirty="0" smtClean="0"/>
            <a:t>Special Transportation </a:t>
          </a:r>
          <a:endParaRPr lang="es-PR" dirty="0"/>
        </a:p>
      </dgm:t>
    </dgm:pt>
    <dgm:pt modelId="{FE042178-3F15-411F-97AA-EBD210EF6E25}" type="parTrans" cxnId="{14A5F62A-F9F7-433A-992D-34F72514A7C6}">
      <dgm:prSet/>
      <dgm:spPr/>
      <dgm:t>
        <a:bodyPr/>
        <a:lstStyle/>
        <a:p>
          <a:endParaRPr lang="es-PR"/>
        </a:p>
      </dgm:t>
    </dgm:pt>
    <dgm:pt modelId="{58CA8F87-FA5D-4723-A870-2DA7E19D4B64}" type="sibTrans" cxnId="{14A5F62A-F9F7-433A-992D-34F72514A7C6}">
      <dgm:prSet/>
      <dgm:spPr/>
      <dgm:t>
        <a:bodyPr/>
        <a:lstStyle/>
        <a:p>
          <a:endParaRPr lang="es-PR"/>
        </a:p>
      </dgm:t>
    </dgm:pt>
    <dgm:pt modelId="{0B55875A-8F18-4EF3-8C82-9F3C8AFE8830}" type="pres">
      <dgm:prSet presAssocID="{9348AEDE-B11B-4E92-B421-5B4BC651C6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C1A76B-06C1-46EB-912D-0EA1CDBC5E1A}" type="pres">
      <dgm:prSet presAssocID="{A0112E4B-0F42-4D72-A6BE-2436A5901A2A}" presName="composite" presStyleCnt="0"/>
      <dgm:spPr/>
      <dgm:t>
        <a:bodyPr/>
        <a:lstStyle/>
        <a:p>
          <a:endParaRPr lang="en-US"/>
        </a:p>
      </dgm:t>
    </dgm:pt>
    <dgm:pt modelId="{891651BA-309F-4C87-86A3-FE98491A7E83}" type="pres">
      <dgm:prSet presAssocID="{A0112E4B-0F42-4D72-A6BE-2436A5901A2A}" presName="rect1" presStyleLbl="trAlignAcc1" presStyleIdx="0" presStyleCnt="10" custScaleX="102145" custLinFactNeighborX="-11580" custLinFactNeighborY="-9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359AD-F655-496A-9CF2-C2508C95CA32}" type="pres">
      <dgm:prSet presAssocID="{A0112E4B-0F42-4D72-A6BE-2436A5901A2A}" presName="rect2" presStyleLbl="fgImgPlace1" presStyleIdx="0" presStyleCnt="10" custLinFactX="145307" custLinFactNeighborX="200000" custLinFactNeighborY="3786"/>
      <dgm:spPr>
        <a:noFill/>
      </dgm:spPr>
      <dgm:t>
        <a:bodyPr/>
        <a:lstStyle/>
        <a:p>
          <a:endParaRPr lang="es-PR"/>
        </a:p>
      </dgm:t>
    </dgm:pt>
    <dgm:pt modelId="{010F3D01-038B-4B7F-AD5C-C5DF2BBC28D8}" type="pres">
      <dgm:prSet presAssocID="{7FAE77D6-F2A4-4B3A-80CD-E9893A44ADE5}" presName="sibTrans" presStyleCnt="0"/>
      <dgm:spPr/>
      <dgm:t>
        <a:bodyPr/>
        <a:lstStyle/>
        <a:p>
          <a:endParaRPr lang="en-US"/>
        </a:p>
      </dgm:t>
    </dgm:pt>
    <dgm:pt modelId="{160FCC0F-E7CD-4B1D-B984-194570481C82}" type="pres">
      <dgm:prSet presAssocID="{DDEB7BD9-C74E-4F73-BCAD-34AE5F0DE25B}" presName="composite" presStyleCnt="0"/>
      <dgm:spPr/>
      <dgm:t>
        <a:bodyPr/>
        <a:lstStyle/>
        <a:p>
          <a:endParaRPr lang="en-US"/>
        </a:p>
      </dgm:t>
    </dgm:pt>
    <dgm:pt modelId="{D1DE8A26-8F8A-4B9A-982D-6EECAAEC4C8C}" type="pres">
      <dgm:prSet presAssocID="{DDEB7BD9-C74E-4F73-BCAD-34AE5F0DE25B}" presName="rect1" presStyleLbl="trAlignAcc1" presStyleIdx="1" presStyleCnt="10" custScaleX="102145" custLinFactNeighborX="-5300" custLinFactNeighborY="-3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B18F6-DC48-4D17-904D-BE68BA45013F}" type="pres">
      <dgm:prSet presAssocID="{DDEB7BD9-C74E-4F73-BCAD-34AE5F0DE25B}" presName="rect2" presStyleLbl="fgImgPlace1" presStyleIdx="1" presStyleCnt="10" custScaleX="49264" custScaleY="48821"/>
      <dgm:spPr>
        <a:noFill/>
      </dgm:spPr>
      <dgm:t>
        <a:bodyPr/>
        <a:lstStyle/>
        <a:p>
          <a:endParaRPr lang="es-PR"/>
        </a:p>
      </dgm:t>
    </dgm:pt>
    <dgm:pt modelId="{738EA841-C811-40E3-B940-E3F7889E56B6}" type="pres">
      <dgm:prSet presAssocID="{40A2DC24-3048-45FA-853C-84D13854E146}" presName="sibTrans" presStyleCnt="0"/>
      <dgm:spPr/>
      <dgm:t>
        <a:bodyPr/>
        <a:lstStyle/>
        <a:p>
          <a:endParaRPr lang="en-US"/>
        </a:p>
      </dgm:t>
    </dgm:pt>
    <dgm:pt modelId="{C0653B7D-8E7C-4CC0-90B9-1D6B559CA8DF}" type="pres">
      <dgm:prSet presAssocID="{06467943-4050-43AD-A1BF-3439041F7D39}" presName="composite" presStyleCnt="0"/>
      <dgm:spPr/>
      <dgm:t>
        <a:bodyPr/>
        <a:lstStyle/>
        <a:p>
          <a:endParaRPr lang="en-US"/>
        </a:p>
      </dgm:t>
    </dgm:pt>
    <dgm:pt modelId="{B4E17BA0-569F-492A-8297-CB078784927B}" type="pres">
      <dgm:prSet presAssocID="{06467943-4050-43AD-A1BF-3439041F7D39}" presName="rect1" presStyleLbl="trAlignAcc1" presStyleIdx="2" presStyleCnt="10" custScaleX="102145" custLinFactNeighborX="1979" custLinFactNeighborY="-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B5735-AC54-4614-90DB-3405C3E64124}" type="pres">
      <dgm:prSet presAssocID="{06467943-4050-43AD-A1BF-3439041F7D39}" presName="rect2" presStyleLbl="fgImgPlace1" presStyleIdx="2" presStyleCnt="10" custScaleX="29937" custScaleY="60514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endParaRPr lang="es-PR"/>
        </a:p>
      </dgm:t>
    </dgm:pt>
    <dgm:pt modelId="{323721A2-6D89-4121-AC29-62F173FACE29}" type="pres">
      <dgm:prSet presAssocID="{71B56F95-406F-49B0-B0FF-A08BF429A0FA}" presName="sibTrans" presStyleCnt="0"/>
      <dgm:spPr/>
      <dgm:t>
        <a:bodyPr/>
        <a:lstStyle/>
        <a:p>
          <a:endParaRPr lang="en-US"/>
        </a:p>
      </dgm:t>
    </dgm:pt>
    <dgm:pt modelId="{B4AF57E1-04B1-41A4-BFBD-D04B54A1903C}" type="pres">
      <dgm:prSet presAssocID="{97777115-F64E-401B-BB88-79C6E7A67BB6}" presName="composite" presStyleCnt="0"/>
      <dgm:spPr/>
      <dgm:t>
        <a:bodyPr/>
        <a:lstStyle/>
        <a:p>
          <a:endParaRPr lang="en-US"/>
        </a:p>
      </dgm:t>
    </dgm:pt>
    <dgm:pt modelId="{299CE59D-1F06-4E10-AF6A-8D35D0D47178}" type="pres">
      <dgm:prSet presAssocID="{97777115-F64E-401B-BB88-79C6E7A67BB6}" presName="rect1" presStyleLbl="trAlignAcc1" presStyleIdx="3" presStyleCnt="10" custScaleX="102145" custLinFactNeighborX="-9307" custLinFactNeighborY="-6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755DF-6B8D-4089-9082-DE2D4F9638F4}" type="pres">
      <dgm:prSet presAssocID="{97777115-F64E-401B-BB88-79C6E7A67BB6}" presName="rect2" presStyleLbl="fgImgPlace1" presStyleIdx="3" presStyleCnt="10" custLinFactX="-39113" custLinFactNeighborX="-100000" custLinFactNeighborY="-1952"/>
      <dgm:spPr>
        <a:noFill/>
      </dgm:spPr>
      <dgm:t>
        <a:bodyPr/>
        <a:lstStyle/>
        <a:p>
          <a:endParaRPr lang="es-PR"/>
        </a:p>
      </dgm:t>
    </dgm:pt>
    <dgm:pt modelId="{0FCB60A3-5F18-4F61-9541-9538D7E9EE3E}" type="pres">
      <dgm:prSet presAssocID="{8E447C0E-64BC-42A5-95FB-133739DDF54D}" presName="sibTrans" presStyleCnt="0"/>
      <dgm:spPr/>
      <dgm:t>
        <a:bodyPr/>
        <a:lstStyle/>
        <a:p>
          <a:endParaRPr lang="en-US"/>
        </a:p>
      </dgm:t>
    </dgm:pt>
    <dgm:pt modelId="{FA0F3468-B68D-4CC8-A6E1-E13584F34D93}" type="pres">
      <dgm:prSet presAssocID="{280C42F2-16A0-4924-B207-4632F45EE05E}" presName="composite" presStyleCnt="0"/>
      <dgm:spPr/>
      <dgm:t>
        <a:bodyPr/>
        <a:lstStyle/>
        <a:p>
          <a:endParaRPr lang="en-US"/>
        </a:p>
      </dgm:t>
    </dgm:pt>
    <dgm:pt modelId="{05EB8ECF-8490-44CC-8794-4E03CB817655}" type="pres">
      <dgm:prSet presAssocID="{280C42F2-16A0-4924-B207-4632F45EE05E}" presName="rect1" presStyleLbl="trAlignAcc1" presStyleIdx="4" presStyleCnt="10" custScaleX="102145" custLinFactNeighborX="-6761" custLinFactNeighborY="-6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B93C5-E652-4923-A09B-9A57D86A075D}" type="pres">
      <dgm:prSet presAssocID="{280C42F2-16A0-4924-B207-4632F45EE05E}" presName="rect2" presStyleLbl="fgImgPlace1" presStyleIdx="4" presStyleCnt="10"/>
      <dgm:spPr>
        <a:noFill/>
      </dgm:spPr>
      <dgm:t>
        <a:bodyPr/>
        <a:lstStyle/>
        <a:p>
          <a:endParaRPr lang="es-PR"/>
        </a:p>
      </dgm:t>
    </dgm:pt>
    <dgm:pt modelId="{2BDF9623-5911-43E5-B58B-266E5BC740FC}" type="pres">
      <dgm:prSet presAssocID="{96FEC007-1860-46DF-B252-7C108585404B}" presName="sibTrans" presStyleCnt="0"/>
      <dgm:spPr/>
      <dgm:t>
        <a:bodyPr/>
        <a:lstStyle/>
        <a:p>
          <a:endParaRPr lang="en-US"/>
        </a:p>
      </dgm:t>
    </dgm:pt>
    <dgm:pt modelId="{B755445F-9C4D-463A-AA37-3AAC5C2F107B}" type="pres">
      <dgm:prSet presAssocID="{615746A4-5D19-4C19-9ECD-71077DF0FDE5}" presName="composite" presStyleCnt="0"/>
      <dgm:spPr/>
      <dgm:t>
        <a:bodyPr/>
        <a:lstStyle/>
        <a:p>
          <a:endParaRPr lang="en-US"/>
        </a:p>
      </dgm:t>
    </dgm:pt>
    <dgm:pt modelId="{C8B12C59-68FE-4DCF-B41D-DE74B48E7EDD}" type="pres">
      <dgm:prSet presAssocID="{615746A4-5D19-4C19-9ECD-71077DF0FDE5}" presName="rect1" presStyleLbl="trAlignAcc1" presStyleIdx="5" presStyleCnt="10" custScaleX="102145" custLinFactNeighborX="-641" custLinFactNeighborY="1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4289B-4391-4ED2-B011-393DF6781AC4}" type="pres">
      <dgm:prSet presAssocID="{615746A4-5D19-4C19-9ECD-71077DF0FDE5}" presName="rect2" presStyleLbl="fgImgPlace1" presStyleIdx="5" presStyleCnt="10" custScaleX="80648" custScaleY="75423"/>
      <dgm:spPr>
        <a:prstGeom prst="actionButtonHome">
          <a:avLst/>
        </a:prstGeom>
        <a:noFill/>
      </dgm:spPr>
      <dgm:t>
        <a:bodyPr/>
        <a:lstStyle/>
        <a:p>
          <a:endParaRPr lang="es-PR"/>
        </a:p>
      </dgm:t>
    </dgm:pt>
    <dgm:pt modelId="{A15BB6B8-0BAC-48A3-85C1-3FD59F062B75}" type="pres">
      <dgm:prSet presAssocID="{D5C39045-C4D8-4159-825D-B2656C26BA78}" presName="sibTrans" presStyleCnt="0"/>
      <dgm:spPr/>
      <dgm:t>
        <a:bodyPr/>
        <a:lstStyle/>
        <a:p>
          <a:endParaRPr lang="en-US"/>
        </a:p>
      </dgm:t>
    </dgm:pt>
    <dgm:pt modelId="{1E76EAD4-5A48-465D-B531-A37D905BC748}" type="pres">
      <dgm:prSet presAssocID="{21A31269-D28D-46B3-8C56-203DC5E2AB3B}" presName="composite" presStyleCnt="0"/>
      <dgm:spPr/>
      <dgm:t>
        <a:bodyPr/>
        <a:lstStyle/>
        <a:p>
          <a:endParaRPr lang="en-US"/>
        </a:p>
      </dgm:t>
    </dgm:pt>
    <dgm:pt modelId="{192A0E68-AD46-4CFB-A7A4-D24F492771C5}" type="pres">
      <dgm:prSet presAssocID="{21A31269-D28D-46B3-8C56-203DC5E2AB3B}" presName="rect1" presStyleLbl="trAlignAcc1" presStyleIdx="6" presStyleCnt="10" custScaleX="102418" custLinFactNeighborX="-7614" custLinFactNeighborY="-9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E129D-A5DC-4A2C-922A-E9E6A2760DD0}" type="pres">
      <dgm:prSet presAssocID="{21A31269-D28D-46B3-8C56-203DC5E2AB3B}" presName="rect2" presStyleLbl="fgImgPlace1" presStyleIdx="6" presStyleCnt="10"/>
      <dgm:spPr>
        <a:noFill/>
      </dgm:spPr>
      <dgm:t>
        <a:bodyPr/>
        <a:lstStyle/>
        <a:p>
          <a:endParaRPr lang="es-PR"/>
        </a:p>
      </dgm:t>
    </dgm:pt>
    <dgm:pt modelId="{0575AE4A-2A0C-4E4B-896D-C5248CC4637B}" type="pres">
      <dgm:prSet presAssocID="{791E6E41-0048-4F17-BC47-2A7A2708231E}" presName="sibTrans" presStyleCnt="0"/>
      <dgm:spPr/>
      <dgm:t>
        <a:bodyPr/>
        <a:lstStyle/>
        <a:p>
          <a:endParaRPr lang="en-US"/>
        </a:p>
      </dgm:t>
    </dgm:pt>
    <dgm:pt modelId="{4B210BB2-66D2-412C-AA8A-B248FA1C6B44}" type="pres">
      <dgm:prSet presAssocID="{33A59410-58A5-4338-95F0-8E4673E8715B}" presName="composite" presStyleCnt="0"/>
      <dgm:spPr/>
      <dgm:t>
        <a:bodyPr/>
        <a:lstStyle/>
        <a:p>
          <a:endParaRPr lang="en-US"/>
        </a:p>
      </dgm:t>
    </dgm:pt>
    <dgm:pt modelId="{69ED533E-E5EC-4278-B9D8-FBF0D1251714}" type="pres">
      <dgm:prSet presAssocID="{33A59410-58A5-4338-95F0-8E4673E8715B}" presName="rect1" presStyleLbl="trAlignAcc1" presStyleIdx="7" presStyleCnt="10" custScaleX="102145" custLinFactNeighborX="-5061" custLinFactNeighborY="-10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E068B-2624-4192-90BB-B1FC146C9825}" type="pres">
      <dgm:prSet presAssocID="{33A59410-58A5-4338-95F0-8E4673E8715B}" presName="rect2" presStyleLbl="fgImgPlace1" presStyleIdx="7" presStyleCnt="10"/>
      <dgm:spPr>
        <a:noFill/>
      </dgm:spPr>
      <dgm:t>
        <a:bodyPr/>
        <a:lstStyle/>
        <a:p>
          <a:endParaRPr lang="es-PR"/>
        </a:p>
      </dgm:t>
    </dgm:pt>
    <dgm:pt modelId="{37C473F9-E6EE-4BC0-A08D-1249BCA0DB8D}" type="pres">
      <dgm:prSet presAssocID="{A4A98FAE-08D4-4D30-A603-2D05B27874C4}" presName="sibTrans" presStyleCnt="0"/>
      <dgm:spPr/>
      <dgm:t>
        <a:bodyPr/>
        <a:lstStyle/>
        <a:p>
          <a:endParaRPr lang="en-US"/>
        </a:p>
      </dgm:t>
    </dgm:pt>
    <dgm:pt modelId="{4375C9D3-263D-4D6E-8F51-92623124D65B}" type="pres">
      <dgm:prSet presAssocID="{E9AB964E-B596-45FF-B688-2EB71BE234E9}" presName="composite" presStyleCnt="0"/>
      <dgm:spPr/>
      <dgm:t>
        <a:bodyPr/>
        <a:lstStyle/>
        <a:p>
          <a:endParaRPr lang="en-US"/>
        </a:p>
      </dgm:t>
    </dgm:pt>
    <dgm:pt modelId="{431D32CF-0A3B-4B4A-8742-AF870CE91CF9}" type="pres">
      <dgm:prSet presAssocID="{E9AB964E-B596-45FF-B688-2EB71BE234E9}" presName="rect1" presStyleLbl="trAlignAcc1" presStyleIdx="8" presStyleCnt="10" custScaleX="102145" custLinFactNeighborX="-1292" custLinFactNeighborY="-11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2B3E9-CDF8-4551-BEB8-72B62D601906}" type="pres">
      <dgm:prSet presAssocID="{E9AB964E-B596-45FF-B688-2EB71BE234E9}" presName="rect2" presStyleLbl="fgImgPlace1" presStyleIdx="8" presStyleCnt="10"/>
      <dgm:spPr>
        <a:noFill/>
      </dgm:spPr>
      <dgm:t>
        <a:bodyPr/>
        <a:lstStyle/>
        <a:p>
          <a:endParaRPr lang="es-PR"/>
        </a:p>
      </dgm:t>
    </dgm:pt>
    <dgm:pt modelId="{609AAF6E-B1A3-47F6-8960-C8828CE5DF66}" type="pres">
      <dgm:prSet presAssocID="{F9E60935-6AC5-4016-8378-3507139CF021}" presName="sibTrans" presStyleCnt="0"/>
      <dgm:spPr/>
      <dgm:t>
        <a:bodyPr/>
        <a:lstStyle/>
        <a:p>
          <a:endParaRPr lang="en-US"/>
        </a:p>
      </dgm:t>
    </dgm:pt>
    <dgm:pt modelId="{39C5EB66-93A9-4516-A15D-17198FB862A5}" type="pres">
      <dgm:prSet presAssocID="{4A8B795A-A435-4948-AE08-9095205C308F}" presName="composite" presStyleCnt="0"/>
      <dgm:spPr/>
      <dgm:t>
        <a:bodyPr/>
        <a:lstStyle/>
        <a:p>
          <a:endParaRPr lang="en-US"/>
        </a:p>
      </dgm:t>
    </dgm:pt>
    <dgm:pt modelId="{DA6F7D8D-31F2-4BEE-A40F-4563F9AC2BBA}" type="pres">
      <dgm:prSet presAssocID="{4A8B795A-A435-4948-AE08-9095205C308F}" presName="rect1" presStyleLbl="trAlignAcc1" presStyleIdx="9" presStyleCnt="10" custScaleX="102145" custLinFactNeighborX="-5795" custLinFactNeighborY="-15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E549E-B918-4A01-AC08-EF852F68DC05}" type="pres">
      <dgm:prSet presAssocID="{4A8B795A-A435-4948-AE08-9095205C308F}" presName="rect2" presStyleLbl="fgImgPlace1" presStyleIdx="9" presStyleCnt="10"/>
      <dgm:spPr>
        <a:noFill/>
      </dgm:spPr>
      <dgm:t>
        <a:bodyPr/>
        <a:lstStyle/>
        <a:p>
          <a:endParaRPr lang="es-PR"/>
        </a:p>
      </dgm:t>
    </dgm:pt>
  </dgm:ptLst>
  <dgm:cxnLst>
    <dgm:cxn modelId="{A84C2A4F-AB0F-4819-A5F8-E77015B3E7EA}" type="presOf" srcId="{21A31269-D28D-46B3-8C56-203DC5E2AB3B}" destId="{192A0E68-AD46-4CFB-A7A4-D24F492771C5}" srcOrd="0" destOrd="0" presId="urn:microsoft.com/office/officeart/2008/layout/PictureStrips"/>
    <dgm:cxn modelId="{B5496ACC-A538-4F36-B203-3DAF23EEABA8}" srcId="{9348AEDE-B11B-4E92-B421-5B4BC651C600}" destId="{33A59410-58A5-4338-95F0-8E4673E8715B}" srcOrd="7" destOrd="0" parTransId="{A9C384E3-4E35-47B4-9FBC-5C9BF46E7890}" sibTransId="{A4A98FAE-08D4-4D30-A603-2D05B27874C4}"/>
    <dgm:cxn modelId="{2B16B8B7-2A61-4A15-872F-27997A867264}" type="presOf" srcId="{A0112E4B-0F42-4D72-A6BE-2436A5901A2A}" destId="{891651BA-309F-4C87-86A3-FE98491A7E83}" srcOrd="0" destOrd="0" presId="urn:microsoft.com/office/officeart/2008/layout/PictureStrips"/>
    <dgm:cxn modelId="{3CE491BB-5DD3-483C-9A73-194D45C26372}" srcId="{9348AEDE-B11B-4E92-B421-5B4BC651C600}" destId="{DDEB7BD9-C74E-4F73-BCAD-34AE5F0DE25B}" srcOrd="1" destOrd="0" parTransId="{C3415C23-B22D-4B0B-8B60-23350E18CDDF}" sibTransId="{40A2DC24-3048-45FA-853C-84D13854E146}"/>
    <dgm:cxn modelId="{DC5B44AB-8882-49EC-85D4-E48DE7376973}" type="presOf" srcId="{06467943-4050-43AD-A1BF-3439041F7D39}" destId="{B4E17BA0-569F-492A-8297-CB078784927B}" srcOrd="0" destOrd="0" presId="urn:microsoft.com/office/officeart/2008/layout/PictureStrips"/>
    <dgm:cxn modelId="{63767A68-8BB7-4CB8-B3AD-C5DDB33A909D}" srcId="{9348AEDE-B11B-4E92-B421-5B4BC651C600}" destId="{A0112E4B-0F42-4D72-A6BE-2436A5901A2A}" srcOrd="0" destOrd="0" parTransId="{3FD53031-1F57-41E8-A36B-1C0918480DE4}" sibTransId="{7FAE77D6-F2A4-4B3A-80CD-E9893A44ADE5}"/>
    <dgm:cxn modelId="{09E2E764-C97C-4100-8669-73E53473E348}" type="presOf" srcId="{33A59410-58A5-4338-95F0-8E4673E8715B}" destId="{69ED533E-E5EC-4278-B9D8-FBF0D1251714}" srcOrd="0" destOrd="0" presId="urn:microsoft.com/office/officeart/2008/layout/PictureStrips"/>
    <dgm:cxn modelId="{047697B7-819C-487A-AADA-65860EACA7D2}" srcId="{9348AEDE-B11B-4E92-B421-5B4BC651C600}" destId="{06467943-4050-43AD-A1BF-3439041F7D39}" srcOrd="2" destOrd="0" parTransId="{6FADB2CB-9351-42EA-8EA1-499BEFA991F9}" sibTransId="{71B56F95-406F-49B0-B0FF-A08BF429A0FA}"/>
    <dgm:cxn modelId="{86986515-28A2-4579-A058-0CAD07221A4E}" srcId="{9348AEDE-B11B-4E92-B421-5B4BC651C600}" destId="{97777115-F64E-401B-BB88-79C6E7A67BB6}" srcOrd="3" destOrd="0" parTransId="{E660F320-5F62-4C9C-87C0-0944C78D74DD}" sibTransId="{8E447C0E-64BC-42A5-95FB-133739DDF54D}"/>
    <dgm:cxn modelId="{FA143C00-87F7-42F2-8E27-B324BE7FB496}" type="presOf" srcId="{280C42F2-16A0-4924-B207-4632F45EE05E}" destId="{05EB8ECF-8490-44CC-8794-4E03CB817655}" srcOrd="0" destOrd="0" presId="urn:microsoft.com/office/officeart/2008/layout/PictureStrips"/>
    <dgm:cxn modelId="{0986374E-E673-493A-8105-183B0FDF40D0}" srcId="{9348AEDE-B11B-4E92-B421-5B4BC651C600}" destId="{21A31269-D28D-46B3-8C56-203DC5E2AB3B}" srcOrd="6" destOrd="0" parTransId="{BCA787EA-49C2-4834-AEF3-8C1E3016F181}" sibTransId="{791E6E41-0048-4F17-BC47-2A7A2708231E}"/>
    <dgm:cxn modelId="{E3AA4A02-3D2F-45C9-B2D6-D9F337143B45}" type="presOf" srcId="{9348AEDE-B11B-4E92-B421-5B4BC651C600}" destId="{0B55875A-8F18-4EF3-8C82-9F3C8AFE8830}" srcOrd="0" destOrd="0" presId="urn:microsoft.com/office/officeart/2008/layout/PictureStrips"/>
    <dgm:cxn modelId="{47159AED-7B15-4C03-BB1F-BC1C004AC477}" srcId="{9348AEDE-B11B-4E92-B421-5B4BC651C600}" destId="{280C42F2-16A0-4924-B207-4632F45EE05E}" srcOrd="4" destOrd="0" parTransId="{0FA60B96-F248-47B4-A589-DDA73834EA6D}" sibTransId="{96FEC007-1860-46DF-B252-7C108585404B}"/>
    <dgm:cxn modelId="{AFFF8202-0ED5-4752-9618-1B13734EF9CF}" type="presOf" srcId="{DDEB7BD9-C74E-4F73-BCAD-34AE5F0DE25B}" destId="{D1DE8A26-8F8A-4B9A-982D-6EECAAEC4C8C}" srcOrd="0" destOrd="0" presId="urn:microsoft.com/office/officeart/2008/layout/PictureStrips"/>
    <dgm:cxn modelId="{1CAE51A7-4773-4545-9B3B-CE5F7D5E1E43}" type="presOf" srcId="{97777115-F64E-401B-BB88-79C6E7A67BB6}" destId="{299CE59D-1F06-4E10-AF6A-8D35D0D47178}" srcOrd="0" destOrd="0" presId="urn:microsoft.com/office/officeart/2008/layout/PictureStrips"/>
    <dgm:cxn modelId="{9F72700C-8987-4536-9CDA-80ACF57C5320}" srcId="{9348AEDE-B11B-4E92-B421-5B4BC651C600}" destId="{615746A4-5D19-4C19-9ECD-71077DF0FDE5}" srcOrd="5" destOrd="0" parTransId="{3C9918FC-C34F-4C88-9FCF-0BCAECDAD261}" sibTransId="{D5C39045-C4D8-4159-825D-B2656C26BA78}"/>
    <dgm:cxn modelId="{0CE5D939-9129-4443-9254-4ABBE7244E81}" type="presOf" srcId="{E9AB964E-B596-45FF-B688-2EB71BE234E9}" destId="{431D32CF-0A3B-4B4A-8742-AF870CE91CF9}" srcOrd="0" destOrd="0" presId="urn:microsoft.com/office/officeart/2008/layout/PictureStrips"/>
    <dgm:cxn modelId="{D74A2CA6-04AE-4A9F-AB60-D0F65ABF9476}" srcId="{9348AEDE-B11B-4E92-B421-5B4BC651C600}" destId="{E9AB964E-B596-45FF-B688-2EB71BE234E9}" srcOrd="8" destOrd="0" parTransId="{43C0CCEA-A14C-45A3-8A8D-DFF416975006}" sibTransId="{F9E60935-6AC5-4016-8378-3507139CF021}"/>
    <dgm:cxn modelId="{FA169B3A-A59C-42C2-95C7-3300287D6B32}" type="presOf" srcId="{615746A4-5D19-4C19-9ECD-71077DF0FDE5}" destId="{C8B12C59-68FE-4DCF-B41D-DE74B48E7EDD}" srcOrd="0" destOrd="0" presId="urn:microsoft.com/office/officeart/2008/layout/PictureStrips"/>
    <dgm:cxn modelId="{E74FE47C-9AF2-4EA4-8C3D-56CD9BBB7510}" type="presOf" srcId="{4A8B795A-A435-4948-AE08-9095205C308F}" destId="{DA6F7D8D-31F2-4BEE-A40F-4563F9AC2BBA}" srcOrd="0" destOrd="0" presId="urn:microsoft.com/office/officeart/2008/layout/PictureStrips"/>
    <dgm:cxn modelId="{14A5F62A-F9F7-433A-992D-34F72514A7C6}" srcId="{9348AEDE-B11B-4E92-B421-5B4BC651C600}" destId="{4A8B795A-A435-4948-AE08-9095205C308F}" srcOrd="9" destOrd="0" parTransId="{FE042178-3F15-411F-97AA-EBD210EF6E25}" sibTransId="{58CA8F87-FA5D-4723-A870-2DA7E19D4B64}"/>
    <dgm:cxn modelId="{E28263A8-5074-4275-94E5-549A958003E5}" type="presParOf" srcId="{0B55875A-8F18-4EF3-8C82-9F3C8AFE8830}" destId="{23C1A76B-06C1-46EB-912D-0EA1CDBC5E1A}" srcOrd="0" destOrd="0" presId="urn:microsoft.com/office/officeart/2008/layout/PictureStrips"/>
    <dgm:cxn modelId="{63374CDD-75ED-49F7-94FB-D9A986AA6AF6}" type="presParOf" srcId="{23C1A76B-06C1-46EB-912D-0EA1CDBC5E1A}" destId="{891651BA-309F-4C87-86A3-FE98491A7E83}" srcOrd="0" destOrd="0" presId="urn:microsoft.com/office/officeart/2008/layout/PictureStrips"/>
    <dgm:cxn modelId="{588F86BC-A66E-458C-9502-B89D793271DC}" type="presParOf" srcId="{23C1A76B-06C1-46EB-912D-0EA1CDBC5E1A}" destId="{A2A359AD-F655-496A-9CF2-C2508C95CA32}" srcOrd="1" destOrd="0" presId="urn:microsoft.com/office/officeart/2008/layout/PictureStrips"/>
    <dgm:cxn modelId="{832EE904-0CB8-409D-A415-E8F37BDBC31C}" type="presParOf" srcId="{0B55875A-8F18-4EF3-8C82-9F3C8AFE8830}" destId="{010F3D01-038B-4B7F-AD5C-C5DF2BBC28D8}" srcOrd="1" destOrd="0" presId="urn:microsoft.com/office/officeart/2008/layout/PictureStrips"/>
    <dgm:cxn modelId="{107B24A8-7976-49B8-862E-EE9B575A8602}" type="presParOf" srcId="{0B55875A-8F18-4EF3-8C82-9F3C8AFE8830}" destId="{160FCC0F-E7CD-4B1D-B984-194570481C82}" srcOrd="2" destOrd="0" presId="urn:microsoft.com/office/officeart/2008/layout/PictureStrips"/>
    <dgm:cxn modelId="{3FF34A64-BDE1-4A9C-8F0A-8F50D408138D}" type="presParOf" srcId="{160FCC0F-E7CD-4B1D-B984-194570481C82}" destId="{D1DE8A26-8F8A-4B9A-982D-6EECAAEC4C8C}" srcOrd="0" destOrd="0" presId="urn:microsoft.com/office/officeart/2008/layout/PictureStrips"/>
    <dgm:cxn modelId="{2B6D3DD7-EE8B-4C0B-ADD0-69D02F07FCC2}" type="presParOf" srcId="{160FCC0F-E7CD-4B1D-B984-194570481C82}" destId="{5B0B18F6-DC48-4D17-904D-BE68BA45013F}" srcOrd="1" destOrd="0" presId="urn:microsoft.com/office/officeart/2008/layout/PictureStrips"/>
    <dgm:cxn modelId="{A76DD3C5-7E35-4F69-8C27-1E33FED5EEBB}" type="presParOf" srcId="{0B55875A-8F18-4EF3-8C82-9F3C8AFE8830}" destId="{738EA841-C811-40E3-B940-E3F7889E56B6}" srcOrd="3" destOrd="0" presId="urn:microsoft.com/office/officeart/2008/layout/PictureStrips"/>
    <dgm:cxn modelId="{0CDE553F-3B3D-4C94-B3BB-589571130D5E}" type="presParOf" srcId="{0B55875A-8F18-4EF3-8C82-9F3C8AFE8830}" destId="{C0653B7D-8E7C-4CC0-90B9-1D6B559CA8DF}" srcOrd="4" destOrd="0" presId="urn:microsoft.com/office/officeart/2008/layout/PictureStrips"/>
    <dgm:cxn modelId="{05B42AC0-E4F4-486C-8862-0AE04694C9AF}" type="presParOf" srcId="{C0653B7D-8E7C-4CC0-90B9-1D6B559CA8DF}" destId="{B4E17BA0-569F-492A-8297-CB078784927B}" srcOrd="0" destOrd="0" presId="urn:microsoft.com/office/officeart/2008/layout/PictureStrips"/>
    <dgm:cxn modelId="{D17F167F-BB93-4612-809C-59A121473500}" type="presParOf" srcId="{C0653B7D-8E7C-4CC0-90B9-1D6B559CA8DF}" destId="{AFFB5735-AC54-4614-90DB-3405C3E64124}" srcOrd="1" destOrd="0" presId="urn:microsoft.com/office/officeart/2008/layout/PictureStrips"/>
    <dgm:cxn modelId="{549283E1-B37F-4DD3-9D1B-3E129F799D06}" type="presParOf" srcId="{0B55875A-8F18-4EF3-8C82-9F3C8AFE8830}" destId="{323721A2-6D89-4121-AC29-62F173FACE29}" srcOrd="5" destOrd="0" presId="urn:microsoft.com/office/officeart/2008/layout/PictureStrips"/>
    <dgm:cxn modelId="{9205D1AC-3D64-4191-89DC-42D8F78F87A9}" type="presParOf" srcId="{0B55875A-8F18-4EF3-8C82-9F3C8AFE8830}" destId="{B4AF57E1-04B1-41A4-BFBD-D04B54A1903C}" srcOrd="6" destOrd="0" presId="urn:microsoft.com/office/officeart/2008/layout/PictureStrips"/>
    <dgm:cxn modelId="{1598C2AA-E95A-439A-BDD8-462A6C9F094B}" type="presParOf" srcId="{B4AF57E1-04B1-41A4-BFBD-D04B54A1903C}" destId="{299CE59D-1F06-4E10-AF6A-8D35D0D47178}" srcOrd="0" destOrd="0" presId="urn:microsoft.com/office/officeart/2008/layout/PictureStrips"/>
    <dgm:cxn modelId="{7D3C0D83-6B12-4504-96BF-1ACBE9BF906F}" type="presParOf" srcId="{B4AF57E1-04B1-41A4-BFBD-D04B54A1903C}" destId="{33E755DF-6B8D-4089-9082-DE2D4F9638F4}" srcOrd="1" destOrd="0" presId="urn:microsoft.com/office/officeart/2008/layout/PictureStrips"/>
    <dgm:cxn modelId="{1B21F522-AE5D-452E-A1C8-13301350947E}" type="presParOf" srcId="{0B55875A-8F18-4EF3-8C82-9F3C8AFE8830}" destId="{0FCB60A3-5F18-4F61-9541-9538D7E9EE3E}" srcOrd="7" destOrd="0" presId="urn:microsoft.com/office/officeart/2008/layout/PictureStrips"/>
    <dgm:cxn modelId="{E3803620-DA48-433B-BE34-7576790AD8E5}" type="presParOf" srcId="{0B55875A-8F18-4EF3-8C82-9F3C8AFE8830}" destId="{FA0F3468-B68D-4CC8-A6E1-E13584F34D93}" srcOrd="8" destOrd="0" presId="urn:microsoft.com/office/officeart/2008/layout/PictureStrips"/>
    <dgm:cxn modelId="{F9D7A32D-9CD5-4FCE-9D89-9F3F71E2B875}" type="presParOf" srcId="{FA0F3468-B68D-4CC8-A6E1-E13584F34D93}" destId="{05EB8ECF-8490-44CC-8794-4E03CB817655}" srcOrd="0" destOrd="0" presId="urn:microsoft.com/office/officeart/2008/layout/PictureStrips"/>
    <dgm:cxn modelId="{43772796-21CB-4944-A402-BA63FEC45A15}" type="presParOf" srcId="{FA0F3468-B68D-4CC8-A6E1-E13584F34D93}" destId="{96FB93C5-E652-4923-A09B-9A57D86A075D}" srcOrd="1" destOrd="0" presId="urn:microsoft.com/office/officeart/2008/layout/PictureStrips"/>
    <dgm:cxn modelId="{06115C5E-1C10-4353-A424-D8B2D3AF2E3F}" type="presParOf" srcId="{0B55875A-8F18-4EF3-8C82-9F3C8AFE8830}" destId="{2BDF9623-5911-43E5-B58B-266E5BC740FC}" srcOrd="9" destOrd="0" presId="urn:microsoft.com/office/officeart/2008/layout/PictureStrips"/>
    <dgm:cxn modelId="{A3541D8E-C118-40ED-9BE3-2BEAEDE24D56}" type="presParOf" srcId="{0B55875A-8F18-4EF3-8C82-9F3C8AFE8830}" destId="{B755445F-9C4D-463A-AA37-3AAC5C2F107B}" srcOrd="10" destOrd="0" presId="urn:microsoft.com/office/officeart/2008/layout/PictureStrips"/>
    <dgm:cxn modelId="{BB0CD76F-4F78-4447-B5B7-7FE4A955451C}" type="presParOf" srcId="{B755445F-9C4D-463A-AA37-3AAC5C2F107B}" destId="{C8B12C59-68FE-4DCF-B41D-DE74B48E7EDD}" srcOrd="0" destOrd="0" presId="urn:microsoft.com/office/officeart/2008/layout/PictureStrips"/>
    <dgm:cxn modelId="{D7BF1818-D1B9-488C-8EEB-85A93AAAD0D9}" type="presParOf" srcId="{B755445F-9C4D-463A-AA37-3AAC5C2F107B}" destId="{A0A4289B-4391-4ED2-B011-393DF6781AC4}" srcOrd="1" destOrd="0" presId="urn:microsoft.com/office/officeart/2008/layout/PictureStrips"/>
    <dgm:cxn modelId="{36165635-FBFA-4281-89B2-8FF778E24D16}" type="presParOf" srcId="{0B55875A-8F18-4EF3-8C82-9F3C8AFE8830}" destId="{A15BB6B8-0BAC-48A3-85C1-3FD59F062B75}" srcOrd="11" destOrd="0" presId="urn:microsoft.com/office/officeart/2008/layout/PictureStrips"/>
    <dgm:cxn modelId="{3FA2EEBE-70D1-4D24-885F-76F90C628D73}" type="presParOf" srcId="{0B55875A-8F18-4EF3-8C82-9F3C8AFE8830}" destId="{1E76EAD4-5A48-465D-B531-A37D905BC748}" srcOrd="12" destOrd="0" presId="urn:microsoft.com/office/officeart/2008/layout/PictureStrips"/>
    <dgm:cxn modelId="{37D6DDEA-2F10-4E60-852D-CE5C76BCB74B}" type="presParOf" srcId="{1E76EAD4-5A48-465D-B531-A37D905BC748}" destId="{192A0E68-AD46-4CFB-A7A4-D24F492771C5}" srcOrd="0" destOrd="0" presId="urn:microsoft.com/office/officeart/2008/layout/PictureStrips"/>
    <dgm:cxn modelId="{4939810C-E4AF-4853-A5A7-67D6D63F202B}" type="presParOf" srcId="{1E76EAD4-5A48-465D-B531-A37D905BC748}" destId="{F80E129D-A5DC-4A2C-922A-E9E6A2760DD0}" srcOrd="1" destOrd="0" presId="urn:microsoft.com/office/officeart/2008/layout/PictureStrips"/>
    <dgm:cxn modelId="{513D18C7-050E-4E5F-B804-2DEA5EF09829}" type="presParOf" srcId="{0B55875A-8F18-4EF3-8C82-9F3C8AFE8830}" destId="{0575AE4A-2A0C-4E4B-896D-C5248CC4637B}" srcOrd="13" destOrd="0" presId="urn:microsoft.com/office/officeart/2008/layout/PictureStrips"/>
    <dgm:cxn modelId="{E14E84C9-83A8-407F-B6D4-A13E64DFB567}" type="presParOf" srcId="{0B55875A-8F18-4EF3-8C82-9F3C8AFE8830}" destId="{4B210BB2-66D2-412C-AA8A-B248FA1C6B44}" srcOrd="14" destOrd="0" presId="urn:microsoft.com/office/officeart/2008/layout/PictureStrips"/>
    <dgm:cxn modelId="{30204686-1649-48E0-BE72-AD7746DDBDE7}" type="presParOf" srcId="{4B210BB2-66D2-412C-AA8A-B248FA1C6B44}" destId="{69ED533E-E5EC-4278-B9D8-FBF0D1251714}" srcOrd="0" destOrd="0" presId="urn:microsoft.com/office/officeart/2008/layout/PictureStrips"/>
    <dgm:cxn modelId="{C4CD235B-095B-4064-94C8-7F145BF5167B}" type="presParOf" srcId="{4B210BB2-66D2-412C-AA8A-B248FA1C6B44}" destId="{C6BE068B-2624-4192-90BB-B1FC146C9825}" srcOrd="1" destOrd="0" presId="urn:microsoft.com/office/officeart/2008/layout/PictureStrips"/>
    <dgm:cxn modelId="{0606BC74-B824-42A9-9917-78B6BF628811}" type="presParOf" srcId="{0B55875A-8F18-4EF3-8C82-9F3C8AFE8830}" destId="{37C473F9-E6EE-4BC0-A08D-1249BCA0DB8D}" srcOrd="15" destOrd="0" presId="urn:microsoft.com/office/officeart/2008/layout/PictureStrips"/>
    <dgm:cxn modelId="{22F5F507-536B-46C2-8ED0-F30F06AB912D}" type="presParOf" srcId="{0B55875A-8F18-4EF3-8C82-9F3C8AFE8830}" destId="{4375C9D3-263D-4D6E-8F51-92623124D65B}" srcOrd="16" destOrd="0" presId="urn:microsoft.com/office/officeart/2008/layout/PictureStrips"/>
    <dgm:cxn modelId="{27BE9797-823D-4AE3-8692-A5681FF7F58E}" type="presParOf" srcId="{4375C9D3-263D-4D6E-8F51-92623124D65B}" destId="{431D32CF-0A3B-4B4A-8742-AF870CE91CF9}" srcOrd="0" destOrd="0" presId="urn:microsoft.com/office/officeart/2008/layout/PictureStrips"/>
    <dgm:cxn modelId="{D08823C0-9EAD-4BBD-89D8-398F0D156576}" type="presParOf" srcId="{4375C9D3-263D-4D6E-8F51-92623124D65B}" destId="{D662B3E9-CDF8-4551-BEB8-72B62D601906}" srcOrd="1" destOrd="0" presId="urn:microsoft.com/office/officeart/2008/layout/PictureStrips"/>
    <dgm:cxn modelId="{5788797D-AF47-4801-9D4B-308F54A00F59}" type="presParOf" srcId="{0B55875A-8F18-4EF3-8C82-9F3C8AFE8830}" destId="{609AAF6E-B1A3-47F6-8960-C8828CE5DF66}" srcOrd="17" destOrd="0" presId="urn:microsoft.com/office/officeart/2008/layout/PictureStrips"/>
    <dgm:cxn modelId="{01D257EF-E6AC-449E-9CAC-6F5B8A49EE10}" type="presParOf" srcId="{0B55875A-8F18-4EF3-8C82-9F3C8AFE8830}" destId="{39C5EB66-93A9-4516-A15D-17198FB862A5}" srcOrd="18" destOrd="0" presId="urn:microsoft.com/office/officeart/2008/layout/PictureStrips"/>
    <dgm:cxn modelId="{4BBD0779-ADF1-47FB-BB5C-A40354E2114D}" type="presParOf" srcId="{39C5EB66-93A9-4516-A15D-17198FB862A5}" destId="{DA6F7D8D-31F2-4BEE-A40F-4563F9AC2BBA}" srcOrd="0" destOrd="0" presId="urn:microsoft.com/office/officeart/2008/layout/PictureStrips"/>
    <dgm:cxn modelId="{5A5506A3-F763-4B95-9207-D5AF0AF1A322}" type="presParOf" srcId="{39C5EB66-93A9-4516-A15D-17198FB862A5}" destId="{08EE549E-B918-4A01-AC08-EF852F68DC0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F0BC9-895D-4DAD-A003-0FF4D06F1B9D}">
      <dsp:nvSpPr>
        <dsp:cNvPr id="0" name=""/>
        <dsp:cNvSpPr/>
      </dsp:nvSpPr>
      <dsp:spPr>
        <a:xfrm>
          <a:off x="6" y="71760"/>
          <a:ext cx="3568945" cy="942295"/>
        </a:xfrm>
        <a:prstGeom prst="roundRect">
          <a:avLst>
            <a:gd name="adj" fmla="val 10000"/>
          </a:avLst>
        </a:prstGeom>
        <a:solidFill>
          <a:srgbClr val="AD4E23"/>
        </a:solidFill>
        <a:ln w="15875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Compliance             Agreement</a:t>
          </a:r>
          <a:endParaRPr lang="en-US" sz="2900" kern="1200" dirty="0"/>
        </a:p>
      </dsp:txBody>
      <dsp:txXfrm>
        <a:off x="27605" y="99359"/>
        <a:ext cx="3513747" cy="887097"/>
      </dsp:txXfrm>
    </dsp:sp>
    <dsp:sp modelId="{EEDCC1A8-DAFE-43D2-9ABD-13DB8571FB50}">
      <dsp:nvSpPr>
        <dsp:cNvPr id="0" name=""/>
        <dsp:cNvSpPr/>
      </dsp:nvSpPr>
      <dsp:spPr>
        <a:xfrm>
          <a:off x="356900" y="1014056"/>
          <a:ext cx="360550" cy="722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948"/>
              </a:lnTo>
              <a:lnTo>
                <a:pt x="360550" y="7229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17D58-679C-4799-AB96-1E5B5AC29A70}">
      <dsp:nvSpPr>
        <dsp:cNvPr id="0" name=""/>
        <dsp:cNvSpPr/>
      </dsp:nvSpPr>
      <dsp:spPr>
        <a:xfrm>
          <a:off x="717451" y="1265857"/>
          <a:ext cx="2884435" cy="94229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5875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Sets down in writing NYS’s commitment to comply with all federal and State laws and regulations related to Medicaid funding.</a:t>
          </a:r>
        </a:p>
      </dsp:txBody>
      <dsp:txXfrm>
        <a:off x="745050" y="1293456"/>
        <a:ext cx="2829237" cy="887097"/>
      </dsp:txXfrm>
    </dsp:sp>
    <dsp:sp modelId="{B0B691F2-14D5-422D-B2EA-B6460D39A228}">
      <dsp:nvSpPr>
        <dsp:cNvPr id="0" name=""/>
        <dsp:cNvSpPr/>
      </dsp:nvSpPr>
      <dsp:spPr>
        <a:xfrm>
          <a:off x="356900" y="1014056"/>
          <a:ext cx="436266" cy="1792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793"/>
              </a:lnTo>
              <a:lnTo>
                <a:pt x="436266" y="179279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9DCAB-6EDC-4A9E-9E88-BA05B49D7D59}">
      <dsp:nvSpPr>
        <dsp:cNvPr id="0" name=""/>
        <dsp:cNvSpPr/>
      </dsp:nvSpPr>
      <dsp:spPr>
        <a:xfrm>
          <a:off x="793167" y="2335702"/>
          <a:ext cx="2898004" cy="9422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5875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Ensures that policies and practices are modified to achieve compliance</a:t>
          </a:r>
          <a:endParaRPr lang="en-US" sz="1300" b="1" kern="1200" dirty="0"/>
        </a:p>
      </dsp:txBody>
      <dsp:txXfrm>
        <a:off x="820766" y="2363301"/>
        <a:ext cx="2842806" cy="887097"/>
      </dsp:txXfrm>
    </dsp:sp>
    <dsp:sp modelId="{B2150D08-04A0-47EF-9E43-957F1D224CBF}">
      <dsp:nvSpPr>
        <dsp:cNvPr id="0" name=""/>
        <dsp:cNvSpPr/>
      </dsp:nvSpPr>
      <dsp:spPr>
        <a:xfrm>
          <a:off x="356900" y="1014056"/>
          <a:ext cx="440412" cy="2928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561"/>
              </a:lnTo>
              <a:lnTo>
                <a:pt x="440412" y="29285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E078B-F6F5-4630-B952-168463EF5A49}">
      <dsp:nvSpPr>
        <dsp:cNvPr id="0" name=""/>
        <dsp:cNvSpPr/>
      </dsp:nvSpPr>
      <dsp:spPr>
        <a:xfrm>
          <a:off x="797313" y="3471470"/>
          <a:ext cx="2873098" cy="942295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90000"/>
          </a:schemeClr>
        </a:solidFill>
        <a:ln w="15875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Remedies the consequences of past practices and policies</a:t>
          </a:r>
        </a:p>
      </dsp:txBody>
      <dsp:txXfrm>
        <a:off x="824912" y="3499069"/>
        <a:ext cx="2817900" cy="887097"/>
      </dsp:txXfrm>
    </dsp:sp>
    <dsp:sp modelId="{B2AD4987-09E9-4FEB-94AC-A44B5FC4CA8D}">
      <dsp:nvSpPr>
        <dsp:cNvPr id="0" name=""/>
        <dsp:cNvSpPr/>
      </dsp:nvSpPr>
      <dsp:spPr>
        <a:xfrm>
          <a:off x="4068435" y="0"/>
          <a:ext cx="3627764" cy="942295"/>
        </a:xfrm>
        <a:prstGeom prst="roundRect">
          <a:avLst>
            <a:gd name="adj" fmla="val 10000"/>
          </a:avLst>
        </a:prstGeom>
        <a:solidFill>
          <a:srgbClr val="AD4E23"/>
        </a:solidFill>
        <a:ln w="15875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Compliance Program</a:t>
          </a:r>
          <a:endParaRPr lang="en-US" sz="2900" kern="1200" dirty="0"/>
        </a:p>
      </dsp:txBody>
      <dsp:txXfrm>
        <a:off x="4096034" y="27599"/>
        <a:ext cx="3572566" cy="887097"/>
      </dsp:txXfrm>
    </dsp:sp>
    <dsp:sp modelId="{95413075-EE16-408C-A4C3-5CD82FB299F8}">
      <dsp:nvSpPr>
        <dsp:cNvPr id="0" name=""/>
        <dsp:cNvSpPr/>
      </dsp:nvSpPr>
      <dsp:spPr>
        <a:xfrm>
          <a:off x="4431212" y="942295"/>
          <a:ext cx="317426" cy="684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4818"/>
              </a:lnTo>
              <a:lnTo>
                <a:pt x="317426" y="6848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AC84-CA2D-4A07-BE7C-E259AA2196CC}">
      <dsp:nvSpPr>
        <dsp:cNvPr id="0" name=""/>
        <dsp:cNvSpPr/>
      </dsp:nvSpPr>
      <dsp:spPr>
        <a:xfrm>
          <a:off x="4748639" y="1155966"/>
          <a:ext cx="2906613" cy="94229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5875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Regulated and enforced by Office of the Medicaid Inspector General (OMIG )</a:t>
          </a:r>
        </a:p>
      </dsp:txBody>
      <dsp:txXfrm>
        <a:off x="4776238" y="1183565"/>
        <a:ext cx="2851415" cy="887097"/>
      </dsp:txXfrm>
    </dsp:sp>
    <dsp:sp modelId="{323412FB-801F-4B6D-B00B-FBEFDA644E78}">
      <dsp:nvSpPr>
        <dsp:cNvPr id="0" name=""/>
        <dsp:cNvSpPr/>
      </dsp:nvSpPr>
      <dsp:spPr>
        <a:xfrm>
          <a:off x="4431212" y="942295"/>
          <a:ext cx="341759" cy="1822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452"/>
              </a:lnTo>
              <a:lnTo>
                <a:pt x="341759" y="18224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4D562-8D0E-49A5-B788-702FF1131D26}">
      <dsp:nvSpPr>
        <dsp:cNvPr id="0" name=""/>
        <dsp:cNvSpPr/>
      </dsp:nvSpPr>
      <dsp:spPr>
        <a:xfrm>
          <a:off x="4772971" y="2293600"/>
          <a:ext cx="2923228" cy="94229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5875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Prevents, detects and remedies inappropriate billing – protects whistleblowers </a:t>
          </a:r>
          <a:endParaRPr lang="en-US" sz="1300" kern="1200" dirty="0"/>
        </a:p>
      </dsp:txBody>
      <dsp:txXfrm>
        <a:off x="4800570" y="2321199"/>
        <a:ext cx="2868030" cy="887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685F-1407-4596-9ACF-BFFE9EB3CB57}">
      <dsp:nvSpPr>
        <dsp:cNvPr id="0" name=""/>
        <dsp:cNvSpPr/>
      </dsp:nvSpPr>
      <dsp:spPr>
        <a:xfrm>
          <a:off x="2934483" y="143"/>
          <a:ext cx="2681161" cy="20501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School Districts and Counties</a:t>
          </a:r>
          <a:endParaRPr lang="en-US" sz="2800" kern="1200" dirty="0"/>
        </a:p>
      </dsp:txBody>
      <dsp:txXfrm>
        <a:off x="3327130" y="300380"/>
        <a:ext cx="1895867" cy="1449672"/>
      </dsp:txXfrm>
    </dsp:sp>
    <dsp:sp modelId="{A85A1743-1376-4FDF-959A-FBF1CEAF08C8}">
      <dsp:nvSpPr>
        <dsp:cNvPr id="0" name=""/>
        <dsp:cNvSpPr/>
      </dsp:nvSpPr>
      <dsp:spPr>
        <a:xfrm rot="10081117">
          <a:off x="1106695" y="1215092"/>
          <a:ext cx="1794016" cy="58429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E6B636-C781-4BBA-A9A9-9E62618D2215}">
      <dsp:nvSpPr>
        <dsp:cNvPr id="0" name=""/>
        <dsp:cNvSpPr/>
      </dsp:nvSpPr>
      <dsp:spPr>
        <a:xfrm>
          <a:off x="152417" y="914396"/>
          <a:ext cx="1947639" cy="155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Regional Information Centers (RICs)</a:t>
          </a:r>
          <a:endParaRPr lang="en-US" sz="2400" kern="1200" dirty="0"/>
        </a:p>
      </dsp:txBody>
      <dsp:txXfrm>
        <a:off x="198053" y="960032"/>
        <a:ext cx="1856367" cy="1466839"/>
      </dsp:txXfrm>
    </dsp:sp>
    <dsp:sp modelId="{5C1FA277-50D2-4EEE-9628-4BBC9F1763B8}">
      <dsp:nvSpPr>
        <dsp:cNvPr id="0" name=""/>
        <dsp:cNvSpPr/>
      </dsp:nvSpPr>
      <dsp:spPr>
        <a:xfrm rot="5400353">
          <a:off x="3568235" y="2574094"/>
          <a:ext cx="1397676" cy="58429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5CA5E3-4B04-4A99-8B7C-B051BE394F98}">
      <dsp:nvSpPr>
        <dsp:cNvPr id="0" name=""/>
        <dsp:cNvSpPr/>
      </dsp:nvSpPr>
      <dsp:spPr>
        <a:xfrm>
          <a:off x="3293383" y="2843549"/>
          <a:ext cx="1947639" cy="155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Billing Vendors</a:t>
          </a:r>
          <a:endParaRPr lang="en-US" sz="2400" kern="1200" dirty="0"/>
        </a:p>
      </dsp:txBody>
      <dsp:txXfrm>
        <a:off x="3339019" y="2889185"/>
        <a:ext cx="1856367" cy="1466839"/>
      </dsp:txXfrm>
    </dsp:sp>
    <dsp:sp modelId="{B380CC18-FC2D-4339-A518-571C33925F45}">
      <dsp:nvSpPr>
        <dsp:cNvPr id="0" name=""/>
        <dsp:cNvSpPr/>
      </dsp:nvSpPr>
      <dsp:spPr>
        <a:xfrm rot="849766">
          <a:off x="5627639" y="1317741"/>
          <a:ext cx="1928695" cy="58429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0E1B62-4336-4932-87E0-BFE4D872B575}">
      <dsp:nvSpPr>
        <dsp:cNvPr id="0" name=""/>
        <dsp:cNvSpPr/>
      </dsp:nvSpPr>
      <dsp:spPr>
        <a:xfrm>
          <a:off x="6553204" y="1066785"/>
          <a:ext cx="1947639" cy="155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CNYRIC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SED’s Billing Contractor</a:t>
          </a:r>
          <a:endParaRPr lang="en-US" sz="2400" kern="1200" dirty="0"/>
        </a:p>
      </dsp:txBody>
      <dsp:txXfrm>
        <a:off x="6598840" y="1112421"/>
        <a:ext cx="1856367" cy="1466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38D17-F6D6-4C6E-BC60-656B9A49365B}">
      <dsp:nvSpPr>
        <dsp:cNvPr id="0" name=""/>
        <dsp:cNvSpPr/>
      </dsp:nvSpPr>
      <dsp:spPr>
        <a:xfrm>
          <a:off x="-4547637" y="-697308"/>
          <a:ext cx="5417342" cy="5417342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6B479-A740-44C7-BC59-318D9BD83AF3}">
      <dsp:nvSpPr>
        <dsp:cNvPr id="0" name=""/>
        <dsp:cNvSpPr/>
      </dsp:nvSpPr>
      <dsp:spPr>
        <a:xfrm>
          <a:off x="455546" y="309267"/>
          <a:ext cx="7033718" cy="6188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rgbClr val="002060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121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Billing Providers (school districts &amp; counties)</a:t>
          </a:r>
          <a:endParaRPr lang="en-US" sz="2800" kern="1200" dirty="0"/>
        </a:p>
      </dsp:txBody>
      <dsp:txXfrm>
        <a:off x="455546" y="309267"/>
        <a:ext cx="7033718" cy="618856"/>
      </dsp:txXfrm>
    </dsp:sp>
    <dsp:sp modelId="{2CEC15C0-D755-4236-BDC9-1569C391F626}">
      <dsp:nvSpPr>
        <dsp:cNvPr id="0" name=""/>
        <dsp:cNvSpPr/>
      </dsp:nvSpPr>
      <dsp:spPr>
        <a:xfrm>
          <a:off x="68761" y="231910"/>
          <a:ext cx="773570" cy="7735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A98731-4E45-42BF-97FC-7DD46B43915B}">
      <dsp:nvSpPr>
        <dsp:cNvPr id="0" name=""/>
        <dsp:cNvSpPr/>
      </dsp:nvSpPr>
      <dsp:spPr>
        <a:xfrm>
          <a:off x="810351" y="1237712"/>
          <a:ext cx="6678914" cy="6188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rgbClr val="002060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121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Ordering/Referring Providers</a:t>
          </a:r>
          <a:endParaRPr lang="en-US" sz="2800" kern="1200" dirty="0"/>
        </a:p>
      </dsp:txBody>
      <dsp:txXfrm>
        <a:off x="810351" y="1237712"/>
        <a:ext cx="6678914" cy="618856"/>
      </dsp:txXfrm>
    </dsp:sp>
    <dsp:sp modelId="{3C852580-FC9B-42F6-8D14-D2AE795327DF}">
      <dsp:nvSpPr>
        <dsp:cNvPr id="0" name=""/>
        <dsp:cNvSpPr/>
      </dsp:nvSpPr>
      <dsp:spPr>
        <a:xfrm>
          <a:off x="423566" y="1160355"/>
          <a:ext cx="773570" cy="7735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654698-4639-4DAC-BE68-674DA4769123}">
      <dsp:nvSpPr>
        <dsp:cNvPr id="0" name=""/>
        <dsp:cNvSpPr/>
      </dsp:nvSpPr>
      <dsp:spPr>
        <a:xfrm>
          <a:off x="810351" y="2166156"/>
          <a:ext cx="6678914" cy="6188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rgbClr val="002060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121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Attending Providers</a:t>
          </a:r>
          <a:endParaRPr lang="en-US" sz="2800" kern="1200" dirty="0"/>
        </a:p>
      </dsp:txBody>
      <dsp:txXfrm>
        <a:off x="810351" y="2166156"/>
        <a:ext cx="6678914" cy="618856"/>
      </dsp:txXfrm>
    </dsp:sp>
    <dsp:sp modelId="{C2B35322-6331-4DD2-A985-E4E81C702983}">
      <dsp:nvSpPr>
        <dsp:cNvPr id="0" name=""/>
        <dsp:cNvSpPr/>
      </dsp:nvSpPr>
      <dsp:spPr>
        <a:xfrm>
          <a:off x="423566" y="2088799"/>
          <a:ext cx="773570" cy="7735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E88E10-5449-4BAC-BA4D-C05CB179B7D5}">
      <dsp:nvSpPr>
        <dsp:cNvPr id="0" name=""/>
        <dsp:cNvSpPr/>
      </dsp:nvSpPr>
      <dsp:spPr>
        <a:xfrm>
          <a:off x="455546" y="3094601"/>
          <a:ext cx="7033718" cy="6188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solidFill>
            <a:srgbClr val="002060"/>
          </a:solidFill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121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Servicing Providers (may operate UDO/USO)</a:t>
          </a:r>
          <a:endParaRPr lang="en-US" sz="2800" kern="1200" dirty="0"/>
        </a:p>
      </dsp:txBody>
      <dsp:txXfrm>
        <a:off x="455546" y="3094601"/>
        <a:ext cx="7033718" cy="618856"/>
      </dsp:txXfrm>
    </dsp:sp>
    <dsp:sp modelId="{25FC239C-8B21-49D8-A224-26BC0CA12C23}">
      <dsp:nvSpPr>
        <dsp:cNvPr id="0" name=""/>
        <dsp:cNvSpPr/>
      </dsp:nvSpPr>
      <dsp:spPr>
        <a:xfrm>
          <a:off x="68761" y="3017244"/>
          <a:ext cx="773570" cy="7735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651BA-309F-4C87-86A3-FE98491A7E83}">
      <dsp:nvSpPr>
        <dsp:cNvPr id="0" name=""/>
        <dsp:cNvSpPr/>
      </dsp:nvSpPr>
      <dsp:spPr>
        <a:xfrm>
          <a:off x="173875" y="84591"/>
          <a:ext cx="2675074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Speech Therapy                       &amp; Evaluations</a:t>
          </a:r>
          <a:endParaRPr lang="es-PR" sz="2000" kern="1200" dirty="0"/>
        </a:p>
      </dsp:txBody>
      <dsp:txXfrm>
        <a:off x="173875" y="84591"/>
        <a:ext cx="2675074" cy="818405"/>
      </dsp:txXfrm>
    </dsp:sp>
    <dsp:sp modelId="{A2A359AD-F655-496A-9CF2-C2508C95CA32}">
      <dsp:nvSpPr>
        <dsp:cNvPr id="0" name=""/>
        <dsp:cNvSpPr/>
      </dsp:nvSpPr>
      <dsp:spPr>
        <a:xfrm>
          <a:off x="2374320" y="76201"/>
          <a:ext cx="572884" cy="85932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E8A26-8F8A-4B9A-982D-6EECAAEC4C8C}">
      <dsp:nvSpPr>
        <dsp:cNvPr id="0" name=""/>
        <dsp:cNvSpPr/>
      </dsp:nvSpPr>
      <dsp:spPr>
        <a:xfrm>
          <a:off x="3136177" y="76200"/>
          <a:ext cx="2675074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Physical Therapy         &amp; Evaluations</a:t>
          </a:r>
          <a:endParaRPr lang="es-PR" sz="2000" kern="1200" dirty="0"/>
        </a:p>
      </dsp:txBody>
      <dsp:txXfrm>
        <a:off x="3136177" y="76200"/>
        <a:ext cx="2675074" cy="818405"/>
      </dsp:txXfrm>
    </dsp:sp>
    <dsp:sp modelId="{5B0B18F6-DC48-4D17-904D-BE68BA45013F}">
      <dsp:nvSpPr>
        <dsp:cNvPr id="0" name=""/>
        <dsp:cNvSpPr/>
      </dsp:nvSpPr>
      <dsp:spPr>
        <a:xfrm>
          <a:off x="3339275" y="204457"/>
          <a:ext cx="282225" cy="41953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17BA0-569F-492A-8297-CB078784927B}">
      <dsp:nvSpPr>
        <dsp:cNvPr id="0" name=""/>
        <dsp:cNvSpPr/>
      </dsp:nvSpPr>
      <dsp:spPr>
        <a:xfrm>
          <a:off x="6124642" y="101366"/>
          <a:ext cx="2675074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Occupational Therapy &amp; Evaluations</a:t>
          </a:r>
          <a:endParaRPr lang="es-PR" sz="2000" kern="1200" dirty="0"/>
        </a:p>
      </dsp:txBody>
      <dsp:txXfrm>
        <a:off x="6124642" y="101366"/>
        <a:ext cx="2675074" cy="818405"/>
      </dsp:txXfrm>
    </dsp:sp>
    <dsp:sp modelId="{AFFB5735-AC54-4614-90DB-3405C3E64124}">
      <dsp:nvSpPr>
        <dsp:cNvPr id="0" name=""/>
        <dsp:cNvSpPr/>
      </dsp:nvSpPr>
      <dsp:spPr>
        <a:xfrm>
          <a:off x="6192471" y="154217"/>
          <a:ext cx="171504" cy="520012"/>
        </a:xfrm>
        <a:prstGeom prst="rect">
          <a:avLst/>
        </a:prstGeom>
        <a:noFill/>
        <a:ln w="12700" cap="flat" cmpd="sng" algn="ctr">
          <a:noFill/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299CE59D-1F06-4E10-AF6A-8D35D0D47178}">
      <dsp:nvSpPr>
        <dsp:cNvPr id="0" name=""/>
        <dsp:cNvSpPr/>
      </dsp:nvSpPr>
      <dsp:spPr>
        <a:xfrm>
          <a:off x="180086" y="1143001"/>
          <a:ext cx="2675074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83820" rIns="18288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/>
            <a:t>Skilled</a:t>
          </a:r>
          <a:r>
            <a:rPr lang="en-US" sz="2000" kern="1200" dirty="0" smtClean="0"/>
            <a:t> </a:t>
          </a:r>
          <a:r>
            <a:rPr lang="en-US" sz="2200" kern="1200" baseline="0" dirty="0" smtClean="0"/>
            <a:t>Nursing</a:t>
          </a:r>
          <a:endParaRPr lang="es-PR" sz="2200" kern="1200" baseline="0" dirty="0"/>
        </a:p>
      </dsp:txBody>
      <dsp:txXfrm>
        <a:off x="180086" y="1143001"/>
        <a:ext cx="2675074" cy="818405"/>
      </dsp:txXfrm>
    </dsp:sp>
    <dsp:sp modelId="{33E755DF-6B8D-4089-9082-DE2D4F9638F4}">
      <dsp:nvSpPr>
        <dsp:cNvPr id="0" name=""/>
        <dsp:cNvSpPr/>
      </dsp:nvSpPr>
      <dsp:spPr>
        <a:xfrm>
          <a:off x="0" y="1057175"/>
          <a:ext cx="572884" cy="85932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B8ECF-8490-44CC-8794-4E03CB817655}">
      <dsp:nvSpPr>
        <dsp:cNvPr id="0" name=""/>
        <dsp:cNvSpPr/>
      </dsp:nvSpPr>
      <dsp:spPr>
        <a:xfrm>
          <a:off x="3125631" y="1143001"/>
          <a:ext cx="2675074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87630" rIns="18288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Psychological Counseling</a:t>
          </a:r>
          <a:endParaRPr lang="es-PR" sz="2300" kern="1200" dirty="0"/>
        </a:p>
      </dsp:txBody>
      <dsp:txXfrm>
        <a:off x="3125631" y="1143001"/>
        <a:ext cx="2675074" cy="818405"/>
      </dsp:txXfrm>
    </dsp:sp>
    <dsp:sp modelId="{96FB93C5-E652-4923-A09B-9A57D86A075D}">
      <dsp:nvSpPr>
        <dsp:cNvPr id="0" name=""/>
        <dsp:cNvSpPr/>
      </dsp:nvSpPr>
      <dsp:spPr>
        <a:xfrm>
          <a:off x="3221662" y="1073949"/>
          <a:ext cx="572884" cy="85932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12C59-68FE-4DCF-B41D-DE74B48E7EDD}">
      <dsp:nvSpPr>
        <dsp:cNvPr id="0" name=""/>
        <dsp:cNvSpPr/>
      </dsp:nvSpPr>
      <dsp:spPr>
        <a:xfrm>
          <a:off x="6109344" y="1152900"/>
          <a:ext cx="2675074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87630" rIns="18288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Psychological Evaluations</a:t>
          </a:r>
          <a:endParaRPr lang="es-PR" sz="2300" kern="1200" dirty="0"/>
        </a:p>
      </dsp:txBody>
      <dsp:txXfrm>
        <a:off x="6109344" y="1152900"/>
        <a:ext cx="2675074" cy="818405"/>
      </dsp:txXfrm>
    </dsp:sp>
    <dsp:sp modelId="{A0A4289B-4391-4ED2-B011-393DF6781AC4}">
      <dsp:nvSpPr>
        <dsp:cNvPr id="0" name=""/>
        <dsp:cNvSpPr/>
      </dsp:nvSpPr>
      <dsp:spPr>
        <a:xfrm>
          <a:off x="6100530" y="1126748"/>
          <a:ext cx="462019" cy="648129"/>
        </a:xfrm>
        <a:prstGeom prst="actionButtonHome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A0E68-AD46-4CFB-A7A4-D24F492771C5}">
      <dsp:nvSpPr>
        <dsp:cNvPr id="0" name=""/>
        <dsp:cNvSpPr/>
      </dsp:nvSpPr>
      <dsp:spPr>
        <a:xfrm>
          <a:off x="191346" y="2142692"/>
          <a:ext cx="2682223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87630" rIns="18288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Audiological</a:t>
          </a:r>
          <a:r>
            <a:rPr lang="en-US" sz="2300" kern="1200" dirty="0" smtClean="0"/>
            <a:t> Evaluations</a:t>
          </a:r>
          <a:endParaRPr lang="es-PR" sz="2300" kern="1200" dirty="0"/>
        </a:p>
      </dsp:txBody>
      <dsp:txXfrm>
        <a:off x="191346" y="2142692"/>
        <a:ext cx="2682223" cy="818405"/>
      </dsp:txXfrm>
    </dsp:sp>
    <dsp:sp modelId="{F80E129D-A5DC-4A2C-922A-E9E6A2760DD0}">
      <dsp:nvSpPr>
        <dsp:cNvPr id="0" name=""/>
        <dsp:cNvSpPr/>
      </dsp:nvSpPr>
      <dsp:spPr>
        <a:xfrm>
          <a:off x="313290" y="2104231"/>
          <a:ext cx="572884" cy="85932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D533E-E5EC-4278-B9D8-FBF0D1251714}">
      <dsp:nvSpPr>
        <dsp:cNvPr id="0" name=""/>
        <dsp:cNvSpPr/>
      </dsp:nvSpPr>
      <dsp:spPr>
        <a:xfrm>
          <a:off x="3144224" y="2133599"/>
          <a:ext cx="2675074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87630" rIns="18288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Medical Evaluations</a:t>
          </a:r>
          <a:endParaRPr lang="es-PR" sz="2300" kern="1200" dirty="0"/>
        </a:p>
      </dsp:txBody>
      <dsp:txXfrm>
        <a:off x="3144224" y="2133599"/>
        <a:ext cx="2675074" cy="818405"/>
      </dsp:txXfrm>
    </dsp:sp>
    <dsp:sp modelId="{C6BE068B-2624-4192-90BB-B1FC146C9825}">
      <dsp:nvSpPr>
        <dsp:cNvPr id="0" name=""/>
        <dsp:cNvSpPr/>
      </dsp:nvSpPr>
      <dsp:spPr>
        <a:xfrm>
          <a:off x="3195733" y="2104231"/>
          <a:ext cx="572884" cy="85932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D32CF-0A3B-4B4A-8742-AF870CE91CF9}">
      <dsp:nvSpPr>
        <dsp:cNvPr id="0" name=""/>
        <dsp:cNvSpPr/>
      </dsp:nvSpPr>
      <dsp:spPr>
        <a:xfrm>
          <a:off x="6121798" y="2130170"/>
          <a:ext cx="2675074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87630" rIns="18288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2300" kern="1200" dirty="0" smtClean="0"/>
            <a:t>Medical Specialist Evaluations</a:t>
          </a:r>
          <a:endParaRPr lang="es-PR" sz="2300" kern="1200" dirty="0"/>
        </a:p>
      </dsp:txBody>
      <dsp:txXfrm>
        <a:off x="6121798" y="2130170"/>
        <a:ext cx="2675074" cy="818405"/>
      </dsp:txXfrm>
    </dsp:sp>
    <dsp:sp modelId="{D662B3E9-CDF8-4551-BEB8-72B62D601906}">
      <dsp:nvSpPr>
        <dsp:cNvPr id="0" name=""/>
        <dsp:cNvSpPr/>
      </dsp:nvSpPr>
      <dsp:spPr>
        <a:xfrm>
          <a:off x="6074601" y="2104231"/>
          <a:ext cx="572884" cy="85932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6F7D8D-31F2-4BEE-A40F-4563F9AC2BBA}">
      <dsp:nvSpPr>
        <dsp:cNvPr id="0" name=""/>
        <dsp:cNvSpPr/>
      </dsp:nvSpPr>
      <dsp:spPr>
        <a:xfrm>
          <a:off x="3123214" y="3124205"/>
          <a:ext cx="2675074" cy="8184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87630" rIns="18288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Special Transportation </a:t>
          </a:r>
          <a:endParaRPr lang="es-PR" sz="2300" kern="1200" dirty="0"/>
        </a:p>
      </dsp:txBody>
      <dsp:txXfrm>
        <a:off x="3123214" y="3124205"/>
        <a:ext cx="2675074" cy="818405"/>
      </dsp:txXfrm>
    </dsp:sp>
    <dsp:sp modelId="{08EE549E-B918-4A01-AC08-EF852F68DC05}">
      <dsp:nvSpPr>
        <dsp:cNvPr id="0" name=""/>
        <dsp:cNvSpPr/>
      </dsp:nvSpPr>
      <dsp:spPr>
        <a:xfrm>
          <a:off x="3193946" y="3134513"/>
          <a:ext cx="572884" cy="85932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566C178-7BA5-4C78-B738-37A298B9677A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6E619C2-9C56-4326-B34C-46D0B3911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91254" y="3959420"/>
            <a:ext cx="7422875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0" cap="none" spc="0" baseline="0" dirty="0" smtClean="0">
                <a:ln w="0"/>
                <a:solidFill>
                  <a:srgbClr val="C0C0C0">
                    <a:alpha val="41000"/>
                  </a:srgbClr>
                </a:solidFill>
                <a:effectLst/>
              </a:rPr>
              <a:t>DRAFT</a:t>
            </a:r>
            <a:endParaRPr lang="en-US" sz="20000" b="0" cap="none" spc="0" baseline="0" dirty="0">
              <a:ln w="0"/>
              <a:solidFill>
                <a:srgbClr val="C0C0C0">
                  <a:alpha val="41000"/>
                </a:srgb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697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48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4824"/>
            <a:ext cx="5486400" cy="4183380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55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1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1100" dirty="0"/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51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0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73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00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36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7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70149ED5-6CA6-47EA-8417-478753586846}" type="datetime1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7/2/2014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AAC9F1F4-BFD2-4376-9650-E12C41B6B7A7}" type="slidenum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18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534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3E569-36D3-46D1-8ABF-9EB706FD9950}" type="slidenum">
              <a:rPr lang="es-PR" smtClean="0"/>
              <a:t>19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98686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77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ECF1F12-AF1C-4D3B-932E-473C7F9F9570}" type="slidenum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20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75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A81A23-0585-45B5-B9DE-606A1792FE80}" type="datetime1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7/2/2014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20D2BAC-75AC-48EE-B41D-74BB3D1B1490}" type="slidenum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21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16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38CCA5A-286D-4F62-8852-CF1C765CFB42}" type="slidenum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22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61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110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874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09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248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normAutofit/>
          </a:bodyPr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B4B5441-924E-4C76-BDEF-502DCA21CFF8}" type="slidenum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27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9171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64384BA-524F-49A6-95A9-79211F8C69ED}" type="datetime1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7/2/2014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D2C318C-8713-4DBB-B5E2-2D28C01369D4}" type="slidenum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28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68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xfrm>
            <a:off x="685799" y="4415156"/>
            <a:ext cx="5473263" cy="456067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noAutofit/>
          </a:bodyPr>
          <a:lstStyle/>
          <a:p>
            <a:endParaRPr lang="en-US" altLang="en-US" sz="105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14EF3008-EA3C-4278-A088-D8855125651B}" type="datetime1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7/2/2014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54243" indent="-290093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60374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24523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88672" indent="-232075" defTabSz="934745"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52822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301697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81121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945270" indent="-232075" defTabSz="934745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7C377BC-2078-4A3B-8E90-6476B43B3944}" type="slidenum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29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004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4415791"/>
            <a:ext cx="5060950" cy="48806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b="1" dirty="0"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160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669971"/>
          </a:xfrm>
        </p:spPr>
        <p:txBody>
          <a:bodyPr>
            <a:no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933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4276" name="Slide Number Placeholder 4"/>
          <p:cNvSpPr txBox="1">
            <a:spLocks noGrp="1"/>
          </p:cNvSpPr>
          <p:nvPr/>
        </p:nvSpPr>
        <p:spPr bwMode="auto">
          <a:xfrm>
            <a:off x="3867150" y="8926805"/>
            <a:ext cx="3013075" cy="5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3503" tIns="46750" rIns="93503" bIns="46750" anchor="b"/>
          <a:lstStyle>
            <a:lvl1pPr defTabSz="920750">
              <a:defRPr kumimoji="1" sz="36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20750">
              <a:defRPr kumimoji="1" sz="36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20750">
              <a:defRPr kumimoji="1" sz="36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20750">
              <a:defRPr kumimoji="1" sz="36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20750">
              <a:defRPr kumimoji="1" sz="36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FC13BEEB-3CF1-419C-9010-6EF28D1E6B8B}" type="slidenum">
              <a:rPr kumimoji="0" lang="en-US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/>
              <a:t>32</a:t>
            </a:fld>
            <a:endParaRPr kumimoji="0" lang="en-US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04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084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9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2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3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5790"/>
            <a:ext cx="5486400" cy="457580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4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78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23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619C2-9C56-4326-B34C-46D0B3911F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3847" y="620504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9882-19C4-40AC-B752-15D6DF3A7DC5}" type="datetime1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8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9F77-C560-4A4D-A9ED-A33BE0383D9C}" type="datetime1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0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901" y="533400"/>
            <a:ext cx="7543800" cy="780196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75011"/>
            <a:ext cx="7543801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B3A3-54A4-4A13-A54C-FF1E45A910EB}" type="datetime1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56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174" y="609845"/>
            <a:ext cx="7543800" cy="3566160"/>
          </a:xfrm>
        </p:spPr>
        <p:txBody>
          <a:bodyPr anchor="b" anchorCtr="0">
            <a:normAutofit/>
          </a:bodyPr>
          <a:lstStyle>
            <a:lvl1pPr marL="1143000" indent="-1143000">
              <a:lnSpc>
                <a:spcPct val="85000"/>
              </a:lnSpc>
              <a:buClr>
                <a:srgbClr val="CD5715"/>
              </a:buClr>
              <a:buFont typeface="Wingdings" panose="05000000000000000000" pitchFamily="2" charset="2"/>
              <a:buChar char="q"/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47E-0967-4D1A-AAFA-DE0A252CC404}" type="datetime1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34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-381000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5CED-4BE3-49C7-A59A-EA6102182471}" type="datetime1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48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C31C-1300-4954-B0C8-74A0580FBF5E}" type="datetime1">
              <a:rPr lang="en-US" smtClean="0"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60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8295-A1C2-4A69-A41E-810F830C281C}" type="datetime1">
              <a:rPr lang="en-US" smtClean="0"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110C-EB5E-42C3-9422-D0F572875729}" type="datetime1">
              <a:rPr lang="en-US" smtClean="0"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41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A88DDA2-BBEA-457C-BDBF-EBF37CCFA58D}" type="datetime1">
              <a:rPr lang="en-US" smtClean="0"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22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AD2D-375C-485E-A3BA-BB26CF0B1606}" type="datetime1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59786"/>
            <a:ext cx="984019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2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9490" y="3018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1CA7EE-64A4-4C79-B667-0B9A6CEE4CB7}" type="datetime1">
              <a:rPr lang="en-US" smtClean="0"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81DB9DB-719B-4F33-8049-A551C9A119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4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6" r:id="rId9"/>
    <p:sldLayoutId id="214748412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.nysed.gov/medicaid/listserv_registration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ms.nysed.gov/medicaid/medicaid_alerts/home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.nysed.gov/medicaid/medicaid_alerts/alerts_2013/13_10_clarification_of_federal_guidelines_for_transport_8_28_13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.nysed.gov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oig.hhs.gov/exclusions/index.asp" TargetMode="External"/><Relationship Id="rId4" Type="http://schemas.openxmlformats.org/officeDocument/2006/relationships/hyperlink" Target="http://www.omig.ny.gov/index.php/fraud/medicaid-terminations-and-exclusion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.nysed.gov/medicaid/medicaid_alerts/alerts_2013/13_08_update_physical_therapist_qualifications_7_24_13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.nysed.gov/medicaid/medicaid_alerts/alerts_2013/13_07_ordering_referring_enrollment_revised_9_5_13.pdf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.nysed.gov/medicaid/medicaid_alerts/alerts_2014/14_01_resolving_npi_affiliation_rejections.pdf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oviderEnrollment@health.state.ny.us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s.nysed.gov/medicaid/medicaid_alerts/alerts_2013/13_09_cpt_code_updates_7_30_13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ms.nysed.gov/medicaid/medicaid_alerts/alerts_2013/13_16_interim_speech_codes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specialed/publications/parentconsent-publicbenefits.ht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2.ed.gov/policy/speced/reg/idea/part-b/part-b-parental-consent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NYSSHSP@pcgus.co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ms.nysed.gov/medicaid/contacts/ric_contact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complianc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ig.ny.gov/complian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32888"/>
            <a:ext cx="9144000" cy="1604772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946314"/>
                </a:solidFill>
              </a:rPr>
              <a:t>Preschool/School Supportive Health Services </a:t>
            </a:r>
            <a:r>
              <a:rPr lang="en-US" sz="4800" b="1" i="1" dirty="0" smtClean="0">
                <a:solidFill>
                  <a:srgbClr val="946314"/>
                </a:solidFill>
              </a:rPr>
              <a:t>Program Providers</a:t>
            </a:r>
            <a:endParaRPr lang="en-US" sz="4800" b="1" i="1" dirty="0">
              <a:solidFill>
                <a:srgbClr val="94631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86384"/>
            <a:ext cx="9144000" cy="1856232"/>
          </a:xfrm>
        </p:spPr>
        <p:txBody>
          <a:bodyPr vert="horz" lIns="91440" tIns="0" rIns="91440" bIns="0" rtlCol="0" anchor="t" anchorCtr="0">
            <a:no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4000" b="1" cap="none" spc="-5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New </a:t>
            </a:r>
            <a:r>
              <a:rPr lang="en-US" sz="4000" b="1" cap="none" spc="-5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York State </a:t>
            </a:r>
            <a:r>
              <a:rPr lang="en-US" sz="4000" b="1" cap="none" spc="-5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Medicaid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endParaRPr lang="en-US" sz="800" b="1" cap="none" spc="-50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4000" b="1" cap="none" spc="-50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2014 Training </a:t>
            </a:r>
            <a:endParaRPr lang="en-US" sz="4000" b="1" cap="none" spc="-50" dirty="0" smtClean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</a:pPr>
            <a:endParaRPr lang="en-US" sz="800" b="1" cap="none" spc="-50" dirty="0" smtClean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4000" b="1" cap="none" spc="-5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+mj-cs"/>
              </a:rPr>
              <a:t>for</a:t>
            </a:r>
            <a:r>
              <a:rPr lang="en-US" sz="4000" b="1" spc="-50" dirty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  <a:cs typeface="+mj-cs"/>
              </a:rPr>
              <a:t/>
            </a:r>
            <a:br>
              <a:rPr lang="en-US" sz="4000" b="1" spc="-50" dirty="0">
                <a:solidFill>
                  <a:schemeClr val="tx1">
                    <a:lumMod val="50000"/>
                    <a:lumOff val="50000"/>
                  </a:schemeClr>
                </a:solidFill>
                <a:ea typeface="+mj-ea"/>
                <a:cs typeface="+mj-cs"/>
              </a:rPr>
            </a:br>
            <a:endParaRPr lang="en-US" sz="4000" b="1" spc="-50" dirty="0">
              <a:solidFill>
                <a:schemeClr val="tx1">
                  <a:lumMod val="50000"/>
                  <a:lumOff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3659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YORK STATE DEPARTMENT OF HEALTH (NYSDOH) </a:t>
            </a:r>
          </a:p>
          <a:p>
            <a:pPr algn="ctr"/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YORK STATE EDUCATION DEPARTMENT (NYSED)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62" y="1169894"/>
            <a:ext cx="7543801" cy="5567082"/>
          </a:xfrm>
        </p:spPr>
        <p:txBody>
          <a:bodyPr>
            <a:noAutofit/>
          </a:bodyPr>
          <a:lstStyle/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 smtClean="0"/>
              <a:t>Centers for Medicare and Medicaid Services (CMS)</a:t>
            </a:r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/>
              <a:t>Department of Health (DOH)</a:t>
            </a:r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/>
              <a:t>State Education Department (SED)</a:t>
            </a:r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/>
              <a:t>School Districts &amp; Counties (SSHSP billing providers)</a:t>
            </a:r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/>
              <a:t>SSHSP Practitioners</a:t>
            </a:r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/>
              <a:t>Regional Information Centers (</a:t>
            </a:r>
            <a:r>
              <a:rPr lang="en-US" sz="2200" dirty="0" smtClean="0"/>
              <a:t>RICs)</a:t>
            </a:r>
            <a:endParaRPr lang="en-US" sz="2200" dirty="0"/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  <a:tabLst>
                <a:tab pos="400050" algn="l"/>
              </a:tabLst>
            </a:pPr>
            <a:r>
              <a:rPr lang="en-US" sz="2200" dirty="0"/>
              <a:t>Central New York Regional Information Center (CNYRIC)</a:t>
            </a:r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/>
              <a:t>Billing vendors</a:t>
            </a:r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/>
              <a:t>Office of Medicaid Inspector General (OMIG)</a:t>
            </a:r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/>
              <a:t>Computer Sciences Corporation (CSC)/</a:t>
            </a:r>
            <a:r>
              <a:rPr lang="en-US" sz="2200" dirty="0" err="1"/>
              <a:t>eMedNY</a:t>
            </a:r>
            <a:endParaRPr lang="en-US" sz="2200" dirty="0"/>
          </a:p>
          <a:p>
            <a:pPr marL="403225" lvl="1" indent="-385763">
              <a:spcBef>
                <a:spcPts val="600"/>
              </a:spcBef>
              <a:spcAft>
                <a:spcPts val="60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200" dirty="0"/>
              <a:t>Public Consulting Group (PCG)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459786"/>
            <a:ext cx="7315199" cy="365125"/>
          </a:xfrm>
        </p:spPr>
        <p:txBody>
          <a:bodyPr/>
          <a:lstStyle/>
          <a:p>
            <a:pPr algn="l"/>
            <a:r>
              <a:rPr lang="en-US" sz="1600" dirty="0"/>
              <a:t>CMS has ultimate oversight of Medicaid programs across the entire nation. 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146" name="Picture 2" descr="C:\Users\Crissie\AppData\Local\Microsoft\Windows\INetCache\IE\QP7CSQ73\MC90044131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6172201"/>
            <a:ext cx="79248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72244" cy="1156447"/>
          </a:xfrm>
        </p:spPr>
        <p:txBody>
          <a:bodyPr lIns="365760"/>
          <a:lstStyle/>
          <a:p>
            <a:r>
              <a:rPr lang="en-US" b="1" spc="0" dirty="0" smtClean="0"/>
              <a:t>SSHSP Stakeholders</a:t>
            </a:r>
            <a:endParaRPr lang="en-US" b="1" spc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777"/>
            <a:ext cx="8373290" cy="1112618"/>
          </a:xfrm>
        </p:spPr>
        <p:txBody>
          <a:bodyPr lIns="365760">
            <a:noAutofit/>
          </a:bodyPr>
          <a:lstStyle/>
          <a:p>
            <a:r>
              <a:rPr lang="en-US" sz="4400" b="1" spc="0" dirty="0">
                <a:solidFill>
                  <a:schemeClr val="tx1"/>
                </a:solidFill>
              </a:rPr>
              <a:t>Roles and Responsibilities</a:t>
            </a: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spc="0" dirty="0">
                <a:solidFill>
                  <a:schemeClr val="tx1"/>
                </a:solidFill>
              </a:rPr>
              <a:t>Medicaid Policy/Special Education Policy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2852" y="6357320"/>
            <a:ext cx="8521147" cy="467591"/>
          </a:xfrm>
        </p:spPr>
        <p:txBody>
          <a:bodyPr/>
          <a:lstStyle/>
          <a:p>
            <a:pPr algn="l"/>
            <a:r>
              <a:rPr lang="en-US" sz="1600" dirty="0" smtClean="0"/>
              <a:t>DOH is the single state agency  charged with the  administration of the NYS Medicaid program</a:t>
            </a:r>
            <a:r>
              <a:rPr lang="en-US" sz="1500" dirty="0" smtClean="0"/>
              <a:t>. </a:t>
            </a: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04800" y="1828800"/>
            <a:ext cx="3962400" cy="1219200"/>
          </a:xfrm>
          <a:prstGeom prst="round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CMS             </a:t>
            </a:r>
            <a:r>
              <a:rPr lang="en-US" sz="2400" dirty="0" smtClean="0"/>
              <a:t>               (</a:t>
            </a:r>
            <a:r>
              <a:rPr lang="en-US" sz="2400" dirty="0"/>
              <a:t>Medicaid Policy)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93989" y="3633368"/>
            <a:ext cx="2601611" cy="1110344"/>
          </a:xfrm>
          <a:prstGeom prst="roundRect">
            <a:avLst/>
          </a:prstGeom>
          <a:solidFill>
            <a:srgbClr val="D2A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NYS Department of Health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81355" y="3672741"/>
            <a:ext cx="2206534" cy="1096149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School Districts &amp; Counties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40888" y="3620587"/>
            <a:ext cx="2662844" cy="1103813"/>
          </a:xfrm>
          <a:prstGeom prst="roundRect">
            <a:avLst/>
          </a:prstGeom>
          <a:solidFill>
            <a:srgbClr val="D2A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State Education Department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2119884" y="3041469"/>
            <a:ext cx="484632" cy="57258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539484" y="3048001"/>
            <a:ext cx="484632" cy="57258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5400000">
            <a:off x="5622072" y="4005590"/>
            <a:ext cx="484633" cy="55299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rot="16200000">
            <a:off x="2892417" y="4042956"/>
            <a:ext cx="484632" cy="47826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429000" y="5329080"/>
            <a:ext cx="2158890" cy="914400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SSHSP Practitioners</a:t>
            </a:r>
            <a:endParaRPr lang="en-US" sz="2400" dirty="0"/>
          </a:p>
        </p:txBody>
      </p:sp>
      <p:sp>
        <p:nvSpPr>
          <p:cNvPr id="20" name="Down Arrow 19"/>
          <p:cNvSpPr/>
          <p:nvPr/>
        </p:nvSpPr>
        <p:spPr>
          <a:xfrm>
            <a:off x="4230715" y="4783386"/>
            <a:ext cx="484632" cy="53381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800600" y="1828800"/>
            <a:ext cx="3962400" cy="1219200"/>
          </a:xfrm>
          <a:prstGeom prst="round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US Department of Education                     </a:t>
            </a:r>
            <a:r>
              <a:rPr lang="en-US" sz="2000" dirty="0"/>
              <a:t>(IDEA - Special Education Policy)</a:t>
            </a:r>
          </a:p>
        </p:txBody>
      </p:sp>
      <p:pic>
        <p:nvPicPr>
          <p:cNvPr id="17" name="Picture 7" descr="C:\Users\Crissie\AppData\Local\Microsoft\Windows\INetCache\IE\QP7CSQ73\MC90044131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569" y="6332142"/>
            <a:ext cx="525858" cy="52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3316333" y="3672741"/>
            <a:ext cx="2206534" cy="1096149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School Districts &amp; Counties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075866" y="3620587"/>
            <a:ext cx="2662844" cy="1103813"/>
          </a:xfrm>
          <a:prstGeom prst="roundRect">
            <a:avLst/>
          </a:prstGeom>
          <a:solidFill>
            <a:srgbClr val="D2A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State Education Department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735578" y="1828800"/>
            <a:ext cx="3962400" cy="1219200"/>
          </a:xfrm>
          <a:prstGeom prst="round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US Department of Education                     </a:t>
            </a:r>
            <a:r>
              <a:rPr lang="en-US" sz="2000" dirty="0"/>
              <a:t>(IDEA - Special Education Policy)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18279" y="3633368"/>
            <a:ext cx="2601611" cy="1110344"/>
          </a:xfrm>
          <a:prstGeom prst="roundRect">
            <a:avLst/>
          </a:prstGeom>
          <a:solidFill>
            <a:srgbClr val="D2A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NYS Department of Health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453290" y="5329080"/>
            <a:ext cx="2158890" cy="914400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SSHSP Practitioners</a:t>
            </a:r>
            <a:endParaRPr lang="en-US" sz="2400" dirty="0"/>
          </a:p>
        </p:txBody>
      </p:sp>
      <p:sp>
        <p:nvSpPr>
          <p:cNvPr id="29" name="Rounded Rectangle 28"/>
          <p:cNvSpPr/>
          <p:nvPr/>
        </p:nvSpPr>
        <p:spPr>
          <a:xfrm>
            <a:off x="3340623" y="3672741"/>
            <a:ext cx="2206534" cy="1096149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School Districts &amp; Counties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100156" y="3620587"/>
            <a:ext cx="2662844" cy="1103813"/>
          </a:xfrm>
          <a:prstGeom prst="roundRect">
            <a:avLst/>
          </a:prstGeom>
          <a:solidFill>
            <a:srgbClr val="D2A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State Education Department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759868" y="1828800"/>
            <a:ext cx="3962400" cy="1219200"/>
          </a:xfrm>
          <a:prstGeom prst="round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US Department of Education                     </a:t>
            </a:r>
            <a:r>
              <a:rPr lang="en-US" sz="2000" dirty="0"/>
              <a:t>(IDEA - Special Education Policy)</a:t>
            </a:r>
          </a:p>
        </p:txBody>
      </p:sp>
    </p:spTree>
    <p:extLst>
      <p:ext uri="{BB962C8B-B14F-4D97-AF65-F5344CB8AC3E}">
        <p14:creationId xmlns:p14="http://schemas.microsoft.com/office/powerpoint/2010/main" val="10793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8915401" cy="2191871"/>
          </a:xfrm>
        </p:spPr>
        <p:txBody>
          <a:bodyPr vert="horz" lIns="365760" tIns="0" rIns="91440" bIns="0" rtlCol="0" anchor="b">
            <a:noAutofit/>
          </a:bodyPr>
          <a:lstStyle/>
          <a:p>
            <a:pPr lvl="1"/>
            <a:r>
              <a:rPr lang="en-US" sz="4400" b="1" dirty="0" smtClean="0">
                <a:latin typeface="+mj-lt"/>
              </a:rPr>
              <a:t>Roles </a:t>
            </a:r>
            <a:r>
              <a:rPr lang="en-US" sz="4400" b="1" dirty="0">
                <a:latin typeface="+mj-lt"/>
              </a:rPr>
              <a:t>and Responsibilities</a:t>
            </a:r>
            <a:br>
              <a:rPr lang="en-US" sz="4400" b="1" dirty="0">
                <a:latin typeface="+mj-lt"/>
              </a:rPr>
            </a:br>
            <a:r>
              <a:rPr lang="en-US" sz="3600" dirty="0">
                <a:latin typeface="+mj-lt"/>
              </a:rPr>
              <a:t>School Districts and Counties, RICs, CNYRIC, and Billing Vendors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418108"/>
              </p:ext>
            </p:extLst>
          </p:nvPr>
        </p:nvGraphicFramePr>
        <p:xfrm>
          <a:off x="304800" y="1752600"/>
          <a:ext cx="8610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59787"/>
            <a:ext cx="7467599" cy="245814"/>
          </a:xfrm>
        </p:spPr>
        <p:txBody>
          <a:bodyPr/>
          <a:lstStyle/>
          <a:p>
            <a:pPr algn="l"/>
            <a:r>
              <a:rPr lang="en-US" sz="1800" b="1" dirty="0" smtClean="0"/>
              <a:t>Who is responsible for claims submitted to </a:t>
            </a:r>
            <a:r>
              <a:rPr lang="en-US" sz="1800" b="1" dirty="0" err="1" smtClean="0"/>
              <a:t>medicaid</a:t>
            </a:r>
            <a:r>
              <a:rPr lang="en-US" sz="1800" b="1" dirty="0" smtClean="0"/>
              <a:t> for reimbursement?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 descr="C:\Users\Crissie\AppData\Local\Microsoft\Windows\INetCache\IE\VRV7C0XY\MC900441428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14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382000" cy="1479176"/>
          </a:xfrm>
        </p:spPr>
        <p:txBody>
          <a:bodyPr lIns="365760">
            <a:normAutofit fontScale="90000"/>
          </a:bodyPr>
          <a:lstStyle/>
          <a:p>
            <a:r>
              <a:rPr lang="en-US" b="1" spc="0" dirty="0" smtClean="0">
                <a:solidFill>
                  <a:schemeClr val="tx1"/>
                </a:solidFill>
              </a:rPr>
              <a:t>Roles and Responsibilities    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SSHSP Providers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498762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90600" y="6459786"/>
            <a:ext cx="7162799" cy="365125"/>
          </a:xfrm>
        </p:spPr>
        <p:txBody>
          <a:bodyPr/>
          <a:lstStyle/>
          <a:p>
            <a:pPr algn="l"/>
            <a:r>
              <a:rPr lang="en-US" sz="1600" b="1" dirty="0" smtClean="0"/>
              <a:t>The servicing provider and the attending provider may sometimes be the same individual.  Can anyone explain this?</a:t>
            </a:r>
            <a:endParaRPr lang="en-US" sz="16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31" name="Picture 7" descr="C:\Users\Crissie\AppData\Local\Microsoft\Windows\INetCache\IE\QP7CSQ73\MC900441312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70171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344"/>
            <a:ext cx="8343900" cy="1440367"/>
          </a:xfrm>
        </p:spPr>
        <p:txBody>
          <a:bodyPr vert="horz" lIns="365760" tIns="45720" rIns="91440" bIns="45720" rtlCol="0" anchor="b">
            <a:noAutofit/>
          </a:bodyPr>
          <a:lstStyle/>
          <a:p>
            <a:pPr lvl="1"/>
            <a:r>
              <a:rPr lang="en-US" sz="4400" b="1" dirty="0">
                <a:solidFill>
                  <a:schemeClr val="tx1"/>
                </a:solidFill>
                <a:latin typeface="+mj-lt"/>
              </a:rPr>
              <a:t>Roles and Responsibilities     </a:t>
            </a:r>
            <a:r>
              <a:rPr lang="en-US" sz="3100" dirty="0">
                <a:solidFill>
                  <a:schemeClr val="tx1"/>
                </a:solidFill>
                <a:latin typeface="+mj-lt"/>
              </a:rPr>
              <a:t/>
            </a:r>
            <a:br>
              <a:rPr lang="en-US" sz="3100" dirty="0">
                <a:solidFill>
                  <a:schemeClr val="tx1"/>
                </a:solidFill>
                <a:latin typeface="+mj-lt"/>
              </a:rPr>
            </a:br>
            <a:r>
              <a:rPr lang="en-US" sz="3200" dirty="0">
                <a:solidFill>
                  <a:schemeClr val="tx1"/>
                </a:solidFill>
                <a:latin typeface="+mj-lt"/>
              </a:rPr>
              <a:t>Office of Medicaid Inspector General (OMIG)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656" y="1615179"/>
            <a:ext cx="8153400" cy="4023360"/>
          </a:xfrm>
        </p:spPr>
        <p:txBody>
          <a:bodyPr>
            <a:normAutofit/>
          </a:bodyPr>
          <a:lstStyle/>
          <a:p>
            <a:pPr marL="384048" lvl="2" indent="0">
              <a:buClr>
                <a:srgbClr val="CD5715"/>
              </a:buClr>
              <a:buNone/>
            </a:pPr>
            <a:endParaRPr lang="en-US" sz="2000" dirty="0" smtClean="0"/>
          </a:p>
          <a:p>
            <a:pPr marL="1082675" lvl="2" indent="-5127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Fight </a:t>
            </a:r>
            <a:r>
              <a:rPr lang="en-US" sz="2800" dirty="0"/>
              <a:t>Fraud. </a:t>
            </a:r>
            <a:r>
              <a:rPr lang="en-US" sz="2800" dirty="0" smtClean="0"/>
              <a:t>Improve </a:t>
            </a:r>
            <a:r>
              <a:rPr lang="en-US" sz="2800" dirty="0"/>
              <a:t>Integrity and </a:t>
            </a:r>
            <a:r>
              <a:rPr lang="en-US" sz="2800" dirty="0" smtClean="0"/>
              <a:t>Quality of the Medicaid program.</a:t>
            </a:r>
          </a:p>
          <a:p>
            <a:pPr marL="384048" lvl="2" indent="0">
              <a:buClr>
                <a:srgbClr val="CD5715"/>
              </a:buClr>
              <a:buNone/>
              <a:tabLst>
                <a:tab pos="798513" algn="l"/>
              </a:tabLst>
            </a:pPr>
            <a:endParaRPr lang="en-US" sz="800" dirty="0" smtClean="0"/>
          </a:p>
          <a:p>
            <a:pPr marL="1082675" lvl="2" indent="-5127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New </a:t>
            </a:r>
            <a:r>
              <a:rPr lang="en-US" sz="2800" dirty="0"/>
              <a:t>York State’s Medicaid oversight and auditing </a:t>
            </a:r>
            <a:r>
              <a:rPr lang="en-US" sz="2800" dirty="0" smtClean="0"/>
              <a:t>agency.</a:t>
            </a:r>
          </a:p>
          <a:p>
            <a:pPr marL="384048" lvl="2" indent="0">
              <a:buClr>
                <a:srgbClr val="CD5715"/>
              </a:buClr>
              <a:buNone/>
              <a:tabLst>
                <a:tab pos="798513" algn="l"/>
              </a:tabLst>
            </a:pPr>
            <a:endParaRPr lang="en-US" sz="800" dirty="0"/>
          </a:p>
          <a:p>
            <a:pPr marL="1082675" lvl="2" indent="-5127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Maintains Exclusion/Termination Lists of providers.</a:t>
            </a:r>
          </a:p>
          <a:p>
            <a:pPr marL="384048" lvl="2" indent="0">
              <a:buClr>
                <a:srgbClr val="CD5715"/>
              </a:buClr>
              <a:buNone/>
              <a:tabLst>
                <a:tab pos="798513" algn="l"/>
              </a:tabLst>
            </a:pPr>
            <a:endParaRPr lang="en-US" sz="800" dirty="0" smtClean="0"/>
          </a:p>
          <a:p>
            <a:pPr marL="1082675" lvl="2" indent="-5127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Administers the Compliance Program.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59786"/>
            <a:ext cx="7696199" cy="365125"/>
          </a:xfrm>
        </p:spPr>
        <p:txBody>
          <a:bodyPr/>
          <a:lstStyle/>
          <a:p>
            <a:pPr algn="l"/>
            <a:r>
              <a:rPr lang="en-US" sz="1600" b="1" dirty="0" smtClean="0"/>
              <a:t>     Does anyone know if their district or county has a Compliance program?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2" descr="C:\Users\Crissie\AppData\Local\Microsoft\Windows\INetCache\IE\VRV7C0XY\MC90044142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6" y="6286581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9966"/>
            <a:ext cx="8380701" cy="1156447"/>
          </a:xfrm>
        </p:spPr>
        <p:txBody>
          <a:bodyPr lIns="365760"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Roles and Responsibilities     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Computer Sciences Corporation / </a:t>
            </a:r>
            <a:r>
              <a:rPr lang="en-US" sz="3200" dirty="0" err="1" smtClean="0">
                <a:solidFill>
                  <a:schemeClr val="tx1"/>
                </a:solidFill>
              </a:rPr>
              <a:t>eMedNY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65" y="1647631"/>
            <a:ext cx="8763000" cy="4555066"/>
          </a:xfrm>
        </p:spPr>
        <p:txBody>
          <a:bodyPr>
            <a:normAutofit lnSpcReduction="10000"/>
          </a:bodyPr>
          <a:lstStyle/>
          <a:p>
            <a:pPr marL="914400" indent="-511175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Computer </a:t>
            </a:r>
            <a:r>
              <a:rPr lang="en-US" sz="2800" dirty="0"/>
              <a:t>Sciences </a:t>
            </a:r>
            <a:r>
              <a:rPr lang="en-US" sz="2800" dirty="0" smtClean="0"/>
              <a:t>Corporation (CSC)</a:t>
            </a:r>
          </a:p>
          <a:p>
            <a:pPr marL="1654175" lvl="1" indent="-336550">
              <a:lnSpc>
                <a:spcPct val="100000"/>
              </a:lnSpc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NYS’s fiscal agent for its Medicaid Program</a:t>
            </a:r>
          </a:p>
          <a:p>
            <a:pPr marL="914400" indent="-511175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 err="1" smtClean="0"/>
              <a:t>eMedNY</a:t>
            </a:r>
            <a:r>
              <a:rPr lang="en-US" sz="2800" dirty="0" smtClean="0"/>
              <a:t>  </a:t>
            </a:r>
          </a:p>
          <a:p>
            <a:pPr marL="1654175" lvl="1" indent="-336550">
              <a:lnSpc>
                <a:spcPct val="100000"/>
              </a:lnSpc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Web-based system which processes:</a:t>
            </a:r>
          </a:p>
          <a:p>
            <a:pPr marL="2019935" lvl="4" indent="-336550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ligibility </a:t>
            </a:r>
            <a:r>
              <a:rPr lang="en-US" sz="2000" dirty="0">
                <a:solidFill>
                  <a:schemeClr val="tx1"/>
                </a:solidFill>
              </a:rPr>
              <a:t>verifications, </a:t>
            </a:r>
          </a:p>
          <a:p>
            <a:pPr marL="2021487" lvl="6" indent="-336550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laim </a:t>
            </a:r>
            <a:r>
              <a:rPr lang="en-US" sz="2000" dirty="0">
                <a:solidFill>
                  <a:schemeClr val="tx1"/>
                </a:solidFill>
              </a:rPr>
              <a:t>submissions, and </a:t>
            </a:r>
          </a:p>
          <a:p>
            <a:pPr marL="2021487" lvl="6" indent="-336550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P</a:t>
            </a:r>
            <a:r>
              <a:rPr lang="en-US" sz="2000" dirty="0" smtClean="0">
                <a:solidFill>
                  <a:schemeClr val="tx1"/>
                </a:solidFill>
              </a:rPr>
              <a:t>rior-authorization requests.</a:t>
            </a:r>
            <a:endParaRPr lang="en-US" sz="2000" dirty="0"/>
          </a:p>
          <a:p>
            <a:pPr marL="1654175" lvl="1" indent="-336550">
              <a:lnSpc>
                <a:spcPct val="100000"/>
              </a:lnSpc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A</a:t>
            </a:r>
            <a:r>
              <a:rPr lang="en-US" sz="2600" dirty="0" smtClean="0"/>
              <a:t>nnually manages:</a:t>
            </a:r>
          </a:p>
          <a:p>
            <a:pPr marL="2054175" lvl="8" indent="-3365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350 million claims, </a:t>
            </a:r>
          </a:p>
          <a:p>
            <a:pPr marL="2054175" lvl="8" indent="-3365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150 million eligibility verification transactions, and</a:t>
            </a:r>
          </a:p>
          <a:p>
            <a:pPr marL="2054175" lvl="8" indent="-3365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Over 49 billion dollars in payments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200" dirty="0" smtClean="0"/>
          </a:p>
          <a:p>
            <a:pPr marL="914400" lvl="2" indent="-511175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914400" lvl="1" indent="-511175">
              <a:buFont typeface="Wingdings" panose="05000000000000000000" pitchFamily="2" charset="2"/>
              <a:buChar char="q"/>
            </a:pP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459786"/>
            <a:ext cx="7391399" cy="365125"/>
          </a:xfrm>
        </p:spPr>
        <p:txBody>
          <a:bodyPr/>
          <a:lstStyle/>
          <a:p>
            <a:pPr algn="l"/>
            <a:r>
              <a:rPr lang="en-US" sz="1600" b="1" dirty="0" err="1" smtClean="0"/>
              <a:t>cSC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eMedNY</a:t>
            </a:r>
            <a:r>
              <a:rPr lang="en-US" sz="1600" b="1" dirty="0" smtClean="0"/>
              <a:t> are compliant </a:t>
            </a:r>
            <a:r>
              <a:rPr lang="en-US" sz="1600" b="1" dirty="0"/>
              <a:t>with the Health Insurance Portability and Accountability Act (HIPAA).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074" name="Picture 2" descr="C:\Users\Crissie\AppData\Local\Microsoft\Windows\INetCache\IE\QP7CSQ73\MC90044131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919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7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4129"/>
            <a:ext cx="8380701" cy="1452282"/>
          </a:xfrm>
        </p:spPr>
        <p:txBody>
          <a:bodyPr lIns="365760">
            <a:noAutofit/>
          </a:bodyPr>
          <a:lstStyle/>
          <a:p>
            <a:pPr lvl="1"/>
            <a:r>
              <a:rPr lang="en-US" sz="4400" b="1" dirty="0" smtClean="0">
                <a:solidFill>
                  <a:schemeClr val="tx1"/>
                </a:solidFill>
                <a:latin typeface="+mj-lt"/>
              </a:rPr>
              <a:t>Roles and Responsibilities     </a:t>
            </a:r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Public Consulting Group (PCG)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4038600"/>
            <a:ext cx="7543801" cy="183049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59786"/>
            <a:ext cx="77723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647415"/>
            <a:ext cx="8606118" cy="4154984"/>
          </a:xfrm>
          <a:prstGeom prst="rect">
            <a:avLst/>
          </a:prstGeom>
        </p:spPr>
        <p:txBody>
          <a:bodyPr wrap="square" lIns="365760">
            <a:spAutoFit/>
          </a:bodyPr>
          <a:lstStyle/>
          <a:p>
            <a:endParaRPr lang="en-US" sz="800" dirty="0" smtClean="0"/>
          </a:p>
          <a:p>
            <a:pPr marL="1143000" lvl="1" indent="-631825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DOH contractor for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SSHSP.</a:t>
            </a:r>
          </a:p>
          <a:p>
            <a:pPr marL="1143000" lvl="1" indent="-631825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 deliverables include:</a:t>
            </a:r>
          </a:p>
          <a:p>
            <a:pPr marL="511175" lvl="1">
              <a:buClr>
                <a:srgbClr val="CD5715"/>
              </a:buClr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Clr>
                <a:srgbClr val="CD5715"/>
              </a:buClr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0" lvl="2" indent="-336550"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Assist in implementation/ongoing support of the Random Moment Time Study (RMTS)</a:t>
            </a:r>
          </a:p>
          <a:p>
            <a:pPr marL="1492250" lvl="2">
              <a:buClr>
                <a:srgbClr val="CD5715"/>
              </a:buClr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1828800" lvl="2" indent="-336550">
              <a:buClr>
                <a:srgbClr val="CD5715"/>
              </a:buClr>
            </a:pPr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0" lvl="2" indent="-336550"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Support for the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preparation and submission of annual cost reports for each SSHSP provider actively billing Medicaid. </a:t>
            </a:r>
          </a:p>
        </p:txBody>
      </p:sp>
    </p:spTree>
    <p:extLst>
      <p:ext uri="{BB962C8B-B14F-4D97-AF65-F5344CB8AC3E}">
        <p14:creationId xmlns:p14="http://schemas.microsoft.com/office/powerpoint/2010/main" val="24591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489044"/>
            <a:ext cx="9758082" cy="3141662"/>
          </a:xfrm>
        </p:spPr>
        <p:txBody>
          <a:bodyPr>
            <a:noAutofit/>
          </a:bodyPr>
          <a:lstStyle/>
          <a:p>
            <a:r>
              <a:rPr lang="en-US" sz="5400" b="1" i="1" dirty="0" smtClean="0"/>
              <a:t>SSHSP Medicaid Policy </a:t>
            </a:r>
            <a:r>
              <a:rPr lang="en-US" sz="5400" dirty="0"/>
              <a:t>—</a:t>
            </a:r>
            <a:br>
              <a:rPr lang="en-US" sz="5400" dirty="0"/>
            </a:br>
            <a:r>
              <a:rPr lang="en-US" sz="5400" b="1" i="1" dirty="0" smtClean="0"/>
              <a:t>Clarified, Existing, and Revised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5003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-126557" y="-76634"/>
            <a:ext cx="9399494" cy="806824"/>
          </a:xfrm>
        </p:spPr>
        <p:txBody>
          <a:bodyPr lIns="365760"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b="1" i="1" dirty="0" smtClean="0"/>
              <a:t>SSHSP Medicaid Program Reference Materials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18182" y="1009681"/>
            <a:ext cx="8243047" cy="5195888"/>
          </a:xfrm>
        </p:spPr>
        <p:txBody>
          <a:bodyPr rtlCol="0">
            <a:noAutofit/>
          </a:bodyPr>
          <a:lstStyle/>
          <a:p>
            <a:pPr marL="685800" indent="-5111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200" dirty="0" smtClean="0">
                <a:cs typeface="Arial" panose="020B0604020202020204" pitchFamily="34" charset="0"/>
              </a:rPr>
              <a:t>Training Handouts (1-7)</a:t>
            </a:r>
          </a:p>
          <a:p>
            <a:pPr marL="685800" indent="-5111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800" dirty="0" smtClean="0">
              <a:cs typeface="Arial" panose="020B0604020202020204" pitchFamily="34" charset="0"/>
            </a:endParaRPr>
          </a:p>
          <a:p>
            <a:pPr marL="685800" indent="-5111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200" dirty="0" smtClean="0">
                <a:cs typeface="Arial" panose="020B0604020202020204" pitchFamily="34" charset="0"/>
              </a:rPr>
              <a:t>200+ Questions and Answers </a:t>
            </a:r>
          </a:p>
          <a:p>
            <a:pPr marL="685800" indent="-5111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800" dirty="0" smtClean="0">
              <a:cs typeface="Arial" panose="020B0604020202020204" pitchFamily="34" charset="0"/>
            </a:endParaRPr>
          </a:p>
          <a:p>
            <a:pPr marL="685800" indent="-511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200" dirty="0">
                <a:cs typeface="Arial" panose="020B0604020202020204" pitchFamily="34" charset="0"/>
              </a:rPr>
              <a:t>SSHSP Handbook (Update #7</a:t>
            </a:r>
            <a:r>
              <a:rPr lang="en-US" sz="2200" dirty="0" smtClean="0">
                <a:cs typeface="Arial" panose="020B0604020202020204" pitchFamily="34" charset="0"/>
              </a:rPr>
              <a:t>)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endParaRPr lang="en-US" sz="800" dirty="0">
              <a:cs typeface="Arial" panose="020B0604020202020204" pitchFamily="34" charset="0"/>
            </a:endParaRPr>
          </a:p>
          <a:p>
            <a:pPr marL="685800" indent="-5111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200" dirty="0" smtClean="0">
                <a:cs typeface="Arial" panose="020B0604020202020204" pitchFamily="34" charset="0"/>
              </a:rPr>
              <a:t>SSHSP Medicaid Program information (new, revised, clarified) is communicated to school districts and counties via Medicaid Alerts</a:t>
            </a:r>
          </a:p>
          <a:p>
            <a:pPr marL="1317625" lvl="8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defRPr/>
            </a:pPr>
            <a:r>
              <a:rPr lang="en-US" sz="1800" dirty="0">
                <a:cs typeface="Arial" panose="020B0604020202020204" pitchFamily="34" charset="0"/>
              </a:rPr>
              <a:t>Provider qualifications</a:t>
            </a:r>
          </a:p>
          <a:p>
            <a:pPr marL="1317625" lvl="8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defRPr/>
            </a:pPr>
            <a:r>
              <a:rPr lang="en-US" sz="1800" dirty="0">
                <a:cs typeface="Arial" panose="020B0604020202020204" pitchFamily="34" charset="0"/>
              </a:rPr>
              <a:t>Documentation requirements</a:t>
            </a:r>
          </a:p>
          <a:p>
            <a:pPr marL="1317625" lvl="8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defRPr/>
            </a:pPr>
            <a:r>
              <a:rPr lang="en-US" sz="1800" dirty="0">
                <a:cs typeface="Arial" panose="020B0604020202020204" pitchFamily="34" charset="0"/>
              </a:rPr>
              <a:t>Medicaid coverage policy</a:t>
            </a:r>
          </a:p>
          <a:p>
            <a:pPr marL="1317625" lvl="8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defRPr/>
            </a:pPr>
            <a:r>
              <a:rPr lang="en-US" sz="1800" dirty="0">
                <a:cs typeface="Arial" panose="020B0604020202020204" pitchFamily="34" charset="0"/>
              </a:rPr>
              <a:t>Medicaid claim requirements </a:t>
            </a:r>
          </a:p>
          <a:p>
            <a:pPr marL="685800" indent="-5111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700" dirty="0" smtClean="0">
              <a:cs typeface="Arial" panose="020B0604020202020204" pitchFamily="34" charset="0"/>
            </a:endParaRPr>
          </a:p>
          <a:p>
            <a:pPr marL="685800" indent="-5111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200" dirty="0" smtClean="0">
                <a:cs typeface="Arial" panose="020B0604020202020204" pitchFamily="34" charset="0"/>
              </a:rPr>
              <a:t>Medicaid </a:t>
            </a:r>
            <a:r>
              <a:rPr lang="en-US" sz="2200" dirty="0">
                <a:cs typeface="Arial" panose="020B0604020202020204" pitchFamily="34" charset="0"/>
              </a:rPr>
              <a:t>Alerts are:</a:t>
            </a:r>
          </a:p>
          <a:p>
            <a:pPr marL="174625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endParaRPr lang="en-US" sz="800" dirty="0" smtClean="0">
              <a:cs typeface="Arial" panose="020B0604020202020204" pitchFamily="34" charset="0"/>
            </a:endParaRPr>
          </a:p>
          <a:p>
            <a:pPr marL="1317625" lvl="5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defRPr/>
            </a:pPr>
            <a:r>
              <a:rPr lang="en-US" sz="1800" dirty="0" smtClean="0">
                <a:cs typeface="Arial" panose="020B0604020202020204" pitchFamily="34" charset="0"/>
              </a:rPr>
              <a:t>Distributed via email by the RICs</a:t>
            </a:r>
          </a:p>
          <a:p>
            <a:pPr marL="1317625" lvl="5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defRPr/>
            </a:pPr>
            <a:r>
              <a:rPr lang="en-US" sz="1800" dirty="0" smtClean="0">
                <a:cs typeface="Arial" panose="020B0604020202020204" pitchFamily="34" charset="0"/>
              </a:rPr>
              <a:t>Distributed via email from the </a:t>
            </a:r>
            <a:r>
              <a:rPr lang="en-US" sz="1800" dirty="0">
                <a:cs typeface="Arial" panose="020B0604020202020204" pitchFamily="34" charset="0"/>
              </a:rPr>
              <a:t>Medicaid-in-Education listserv (sign-up at</a:t>
            </a:r>
            <a:r>
              <a:rPr lang="en-US" sz="1800" dirty="0" smtClean="0">
                <a:cs typeface="Arial" panose="020B0604020202020204" pitchFamily="34" charset="0"/>
              </a:rPr>
              <a:t>: </a:t>
            </a:r>
            <a:r>
              <a:rPr lang="en-US" dirty="0" smtClean="0">
                <a:cs typeface="Arial" panose="020B0604020202020204" pitchFamily="34" charset="0"/>
                <a:hlinkClick r:id="rId3"/>
              </a:rPr>
              <a:t>http</a:t>
            </a:r>
            <a:r>
              <a:rPr lang="en-US" dirty="0">
                <a:cs typeface="Arial" panose="020B0604020202020204" pitchFamily="34" charset="0"/>
                <a:hlinkClick r:id="rId3"/>
              </a:rPr>
              <a:t>://</a:t>
            </a:r>
            <a:r>
              <a:rPr lang="en-US" dirty="0" smtClean="0">
                <a:cs typeface="Arial" panose="020B0604020202020204" pitchFamily="34" charset="0"/>
                <a:hlinkClick r:id="rId3"/>
              </a:rPr>
              <a:t>www.oms.nysed.gov/medicaid/listserv_registration.html</a:t>
            </a:r>
            <a:r>
              <a:rPr lang="en-US" dirty="0" smtClean="0">
                <a:cs typeface="Arial" panose="020B0604020202020204" pitchFamily="34" charset="0"/>
              </a:rPr>
              <a:t>)</a:t>
            </a:r>
          </a:p>
          <a:p>
            <a:pPr marL="1317625" lvl="5" indent="-2825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defRPr/>
            </a:pPr>
            <a:r>
              <a:rPr lang="en-US" sz="1800" dirty="0" smtClean="0">
                <a:cs typeface="Arial" panose="020B0604020202020204" pitchFamily="34" charset="0"/>
              </a:rPr>
              <a:t>Stored online at: </a:t>
            </a:r>
            <a:r>
              <a:rPr lang="en-US" sz="1600" dirty="0" smtClean="0">
                <a:cs typeface="Arial" pitchFamily="34" charset="0"/>
                <a:hlinkClick r:id="rId4"/>
              </a:rPr>
              <a:t>http://www.oms.nysed.gov/medicaid/medicaid_alerts/home.html</a:t>
            </a:r>
            <a:endParaRPr lang="en-US" sz="1600" dirty="0" smtClean="0">
              <a:cs typeface="Arial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 smtClean="0">
              <a:cs typeface="Arial" pitchFamily="34" charset="0"/>
            </a:endParaRPr>
          </a:p>
          <a:p>
            <a:pPr marL="0" indent="0" algn="ctr"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 smtClean="0"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35FE3C-EC7A-4353-B36E-978C567DA93F}" type="slidenum">
              <a:rPr lang="en-US" altLang="en-US" sz="1050" smtClean="0">
                <a:solidFill>
                  <a:schemeClr val="bg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50" dirty="0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kumimoji="0"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07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endParaRPr lang="es-P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Diagram 6">
            <a:hlinkClick r:id="" action="ppaction://hlinkshowjump?jump=firstslide" highlightClick="1"/>
          </p:cNvPr>
          <p:cNvGraphicFramePr/>
          <p:nvPr>
            <p:extLst>
              <p:ext uri="{D42A27DB-BD31-4B8C-83A1-F6EECF244321}">
                <p14:modId xmlns:p14="http://schemas.microsoft.com/office/powerpoint/2010/main" val="668425721"/>
              </p:ext>
            </p:extLst>
          </p:nvPr>
        </p:nvGraphicFramePr>
        <p:xfrm>
          <a:off x="0" y="1904999"/>
          <a:ext cx="9144000" cy="411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37" y="411340"/>
            <a:ext cx="1256176" cy="125617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651760" y="295916"/>
            <a:ext cx="57150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/>
              <a:t>SSHSP Medicaid Covered Services</a:t>
            </a:r>
            <a:r>
              <a:rPr lang="es-PR" smtClean="0"/>
              <a:t/>
            </a:r>
            <a:br>
              <a:rPr lang="es-PR" smtClean="0"/>
            </a:b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2879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4501" cy="1149292"/>
          </a:xfrm>
        </p:spPr>
        <p:txBody>
          <a:bodyPr lIns="365760">
            <a:normAutofit/>
          </a:bodyPr>
          <a:lstStyle/>
          <a:p>
            <a:r>
              <a:rPr lang="en-US" sz="4800" b="1" dirty="0" smtClean="0"/>
              <a:t>Training Overview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565" y="1563785"/>
            <a:ext cx="7572935" cy="4703136"/>
          </a:xfrm>
        </p:spPr>
        <p:txBody>
          <a:bodyPr>
            <a:normAutofit/>
          </a:bodyPr>
          <a:lstStyle/>
          <a:p>
            <a:pPr marL="860425" indent="-577850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3600" dirty="0" smtClean="0"/>
              <a:t>Compliance</a:t>
            </a:r>
            <a:endParaRPr lang="en-US" sz="3600" dirty="0"/>
          </a:p>
          <a:p>
            <a:pPr marL="860425" indent="-577850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3600" dirty="0" smtClean="0"/>
              <a:t>Roles </a:t>
            </a:r>
            <a:r>
              <a:rPr lang="en-US" sz="3600" dirty="0"/>
              <a:t>&amp; Responsibilities</a:t>
            </a:r>
          </a:p>
          <a:p>
            <a:pPr marL="860425" indent="-577850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3600" dirty="0" smtClean="0"/>
              <a:t>Medicaid </a:t>
            </a:r>
            <a:r>
              <a:rPr lang="en-US" sz="3600" dirty="0"/>
              <a:t>Policy</a:t>
            </a:r>
          </a:p>
          <a:p>
            <a:pPr marL="860425" indent="-577850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3600" dirty="0" smtClean="0"/>
              <a:t>Billing/Claiming</a:t>
            </a:r>
            <a:endParaRPr lang="en-US" sz="3600" dirty="0"/>
          </a:p>
          <a:p>
            <a:pPr marL="860425" indent="-577850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3600" dirty="0" smtClean="0"/>
              <a:t>Annual </a:t>
            </a:r>
            <a:r>
              <a:rPr lang="en-US" sz="3600" dirty="0"/>
              <a:t>Cost Reporting</a:t>
            </a:r>
          </a:p>
          <a:p>
            <a:pPr marL="860425" indent="-577850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3600" dirty="0" smtClean="0"/>
              <a:t>SSHSP </a:t>
            </a:r>
            <a:r>
              <a:rPr lang="en-US" sz="3600" dirty="0"/>
              <a:t>Resources</a:t>
            </a:r>
          </a:p>
          <a:p>
            <a:pPr lvl="1"/>
            <a:endParaRPr lang="en-US" sz="36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97" y="1806260"/>
            <a:ext cx="8521126" cy="4516772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777163" algn="l"/>
                <a:tab pos="8059738" algn="l"/>
              </a:tabLst>
              <a:defRPr/>
            </a:pPr>
            <a:r>
              <a:rPr lang="en-US" sz="2400" u="sng" dirty="0">
                <a:solidFill>
                  <a:schemeClr val="hlink"/>
                </a:solidFill>
                <a:cs typeface="Arial" pitchFamily="34" charset="0"/>
                <a:hlinkClick r:id="rId3"/>
              </a:rPr>
              <a:t>Medicaid Alert #13-10</a:t>
            </a:r>
            <a:r>
              <a:rPr lang="en-US" sz="2400" dirty="0">
                <a:cs typeface="Arial" pitchFamily="34" charset="0"/>
              </a:rPr>
              <a:t> (Issued 8/28/2013) </a:t>
            </a:r>
            <a:r>
              <a:rPr lang="en-US" sz="2400" i="1" dirty="0">
                <a:cs typeface="Arial" pitchFamily="34" charset="0"/>
              </a:rPr>
              <a:t>Clarification of Federal </a:t>
            </a:r>
            <a:endParaRPr lang="en-US" sz="2400" i="1" dirty="0" smtClean="0">
              <a:cs typeface="Arial" pitchFamily="34" charset="0"/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777163" algn="l"/>
                <a:tab pos="8059738" algn="l"/>
              </a:tabLst>
              <a:defRPr/>
            </a:pPr>
            <a:r>
              <a:rPr lang="en-US" sz="2400" i="1" dirty="0" smtClean="0">
                <a:cs typeface="Arial" pitchFamily="34" charset="0"/>
              </a:rPr>
              <a:t>Guidelines </a:t>
            </a:r>
            <a:r>
              <a:rPr lang="en-US" sz="2400" i="1" dirty="0">
                <a:cs typeface="Arial" pitchFamily="34" charset="0"/>
              </a:rPr>
              <a:t>for Medicaid Reimbursement of Transportation for </a:t>
            </a:r>
            <a:endParaRPr lang="en-US" sz="2400" i="1" dirty="0" smtClean="0">
              <a:cs typeface="Arial" pitchFamily="34" charset="0"/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777163" algn="l"/>
                <a:tab pos="8059738" algn="l"/>
              </a:tabLst>
              <a:defRPr/>
            </a:pPr>
            <a:r>
              <a:rPr lang="en-US" sz="2400" i="1" dirty="0" smtClean="0">
                <a:cs typeface="Arial" pitchFamily="34" charset="0"/>
              </a:rPr>
              <a:t>SSHSP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900" i="1" dirty="0" smtClean="0">
              <a:cs typeface="Arial" pitchFamily="34" charset="0"/>
            </a:endParaRPr>
          </a:p>
          <a:p>
            <a:pPr marL="914400" indent="-344488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To </a:t>
            </a:r>
            <a:r>
              <a:rPr lang="en-US" sz="2400" dirty="0"/>
              <a:t>be Medicaid reimbursable the vehicle must be specially modified (unique physical feature) that </a:t>
            </a:r>
            <a:r>
              <a:rPr lang="en-US" sz="2400" dirty="0" smtClean="0"/>
              <a:t>accommodates </a:t>
            </a:r>
            <a:r>
              <a:rPr lang="en-US" sz="2400" dirty="0"/>
              <a:t>a specific </a:t>
            </a:r>
            <a:r>
              <a:rPr lang="en-US" sz="2400" dirty="0" smtClean="0"/>
              <a:t>student.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US" sz="800" dirty="0" smtClean="0"/>
          </a:p>
          <a:p>
            <a:pPr marL="914400" indent="-344488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Federal (CMS) policy </a:t>
            </a:r>
            <a:r>
              <a:rPr lang="en-US" sz="2400" b="1" u="sng" dirty="0"/>
              <a:t>excludes</a:t>
            </a:r>
            <a:r>
              <a:rPr lang="en-US" sz="2400" dirty="0"/>
              <a:t> Medicaid reimbursement for transportation to/from school if transported in an </a:t>
            </a:r>
            <a:r>
              <a:rPr lang="en-US" sz="2400" b="1" u="sng" dirty="0"/>
              <a:t>unmodified vehicle</a:t>
            </a:r>
            <a:r>
              <a:rPr lang="en-US" sz="2400" b="1" u="sng" dirty="0" smtClean="0"/>
              <a:t>.</a:t>
            </a:r>
            <a:r>
              <a:rPr lang="en-US" dirty="0" smtClean="0"/>
              <a:t>					       </a:t>
            </a:r>
          </a:p>
          <a:p>
            <a:pPr marL="1698625" lvl="8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			         </a:t>
            </a:r>
            <a:r>
              <a:rPr lang="en-US" dirty="0"/>
              <a:t>	</a:t>
            </a:r>
            <a:r>
              <a:rPr lang="en-US" dirty="0" smtClean="0"/>
              <a:t>				                                                                                                  continued on next slide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0" y="6459786"/>
            <a:ext cx="7315199" cy="365125"/>
          </a:xfrm>
        </p:spPr>
        <p:txBody>
          <a:bodyPr/>
          <a:lstStyle/>
          <a:p>
            <a:pPr algn="l"/>
            <a:r>
              <a:rPr lang="en-US" altLang="en-US" sz="1600" b="1" dirty="0">
                <a:ea typeface="ＭＳ Ｐゴシック" panose="020B0600070205080204" pitchFamily="34" charset="-128"/>
              </a:rPr>
              <a:t>CMS definition of regular school bus – Any unmodified vehicle that transports students to/from school.  </a:t>
            </a:r>
          </a:p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-1"/>
            <a:ext cx="8686800" cy="16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Clarified </a:t>
            </a:r>
            <a:r>
              <a:rPr lang="en-US" sz="3600" b="1" dirty="0">
                <a:solidFill>
                  <a:srgbClr val="C00000"/>
                </a:solidFill>
              </a:rPr>
              <a:t>Medicaid Policy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SSHSP </a:t>
            </a:r>
            <a:r>
              <a:rPr lang="en-US" sz="3200" b="1" dirty="0"/>
              <a:t>Special Transportation </a:t>
            </a:r>
            <a:r>
              <a:rPr lang="en-US" sz="3200" b="1" dirty="0" smtClean="0"/>
              <a:t>Criteria for Medicaid Reimbursement </a:t>
            </a:r>
            <a:endParaRPr lang="en-US" sz="3200" b="1" i="1" dirty="0"/>
          </a:p>
        </p:txBody>
      </p:sp>
      <p:pic>
        <p:nvPicPr>
          <p:cNvPr id="4098" name="Picture 2" descr="C:\Users\Crissie\AppData\Local\Microsoft\Windows\INetCache\IE\QP7CSQ73\MC90044131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4120"/>
            <a:ext cx="563880" cy="5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2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8" y="1786036"/>
            <a:ext cx="8592532" cy="4614766"/>
          </a:xfrm>
        </p:spPr>
        <p:txBody>
          <a:bodyPr>
            <a:noAutofit/>
          </a:bodyPr>
          <a:lstStyle/>
          <a:p>
            <a:pPr marL="228600" indent="0">
              <a:lnSpc>
                <a:spcPct val="100000"/>
              </a:lnSpc>
              <a:buClr>
                <a:srgbClr val="CD5715"/>
              </a:buClr>
              <a:buNone/>
              <a:defRPr/>
            </a:pPr>
            <a:r>
              <a:rPr lang="en-US" sz="2400" dirty="0" smtClean="0"/>
              <a:t>Effective </a:t>
            </a:r>
            <a:r>
              <a:rPr lang="en-US" sz="2400" dirty="0"/>
              <a:t>September 1, 2013, in order for transportation to be Medicaid reimbursable, the </a:t>
            </a:r>
            <a:r>
              <a:rPr lang="en-US" sz="2400" dirty="0" smtClean="0"/>
              <a:t>following three </a:t>
            </a:r>
            <a:r>
              <a:rPr lang="en-US" sz="2400" dirty="0"/>
              <a:t>criteria must be met</a:t>
            </a:r>
            <a:r>
              <a:rPr lang="en-US" sz="2400" dirty="0" smtClean="0"/>
              <a:t>:</a:t>
            </a:r>
          </a:p>
          <a:p>
            <a:pPr marL="228600" indent="0">
              <a:lnSpc>
                <a:spcPct val="100000"/>
              </a:lnSpc>
              <a:buClr>
                <a:srgbClr val="CD5715"/>
              </a:buClr>
              <a:buNone/>
              <a:defRPr/>
            </a:pPr>
            <a:endParaRPr lang="en-US" sz="800" dirty="0" smtClean="0"/>
          </a:p>
          <a:p>
            <a:pPr marL="1263650" lvl="2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Specific </a:t>
            </a:r>
            <a:r>
              <a:rPr lang="en-US" sz="2000" dirty="0"/>
              <a:t>medical need for special transportation to accommodate the student’s disability must be documented in the student’s Individualized Education Program (IEP); and </a:t>
            </a:r>
            <a:endParaRPr lang="en-US" sz="2000" dirty="0" smtClean="0"/>
          </a:p>
          <a:p>
            <a:pPr marL="1263650" lvl="2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1263650" lvl="2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An </a:t>
            </a:r>
            <a:r>
              <a:rPr lang="en-US" sz="2000" dirty="0"/>
              <a:t>explanation as to how the transporting vehicle has been specially modified to serve the needs of that student with a disability must be documented in the IEP; and </a:t>
            </a:r>
            <a:endParaRPr lang="en-US" sz="2000" dirty="0" smtClean="0"/>
          </a:p>
          <a:p>
            <a:pPr marL="1263650" lvl="2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  <a:p>
            <a:pPr marL="1263650" lvl="2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Student </a:t>
            </a:r>
            <a:r>
              <a:rPr lang="en-US" sz="2000" dirty="0"/>
              <a:t>must be traveling to or from a Medicaid reimbursable service other than special </a:t>
            </a:r>
            <a:r>
              <a:rPr lang="en-US" sz="2000" dirty="0" smtClean="0"/>
              <a:t>transportation. </a:t>
            </a:r>
            <a:endParaRPr lang="en-US" dirty="0" smtClean="0"/>
          </a:p>
          <a:p>
            <a:pPr marL="1317625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r>
              <a:rPr lang="en-US" sz="800" dirty="0" smtClean="0"/>
              <a:t>					</a:t>
            </a:r>
          </a:p>
          <a:p>
            <a:pPr marL="1317625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r>
              <a:rPr lang="en-US" sz="2000" dirty="0" smtClean="0"/>
              <a:t>					                       </a:t>
            </a:r>
            <a:r>
              <a:rPr lang="en-US" dirty="0" smtClean="0"/>
              <a:t>continued on next slide</a:t>
            </a:r>
            <a:endParaRPr lang="en-US" sz="1600" dirty="0" smtClean="0"/>
          </a:p>
          <a:p>
            <a:pPr>
              <a:lnSpc>
                <a:spcPct val="100000"/>
              </a:lnSpc>
              <a:defRPr/>
            </a:pPr>
            <a:r>
              <a:rPr lang="en-US" sz="1600" dirty="0" smtClean="0"/>
              <a:t>						</a:t>
            </a: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8200" y="6459786"/>
            <a:ext cx="7086599" cy="365125"/>
          </a:xfrm>
        </p:spPr>
        <p:txBody>
          <a:bodyPr/>
          <a:lstStyle/>
          <a:p>
            <a:pPr algn="l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-1"/>
            <a:ext cx="8686800" cy="16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Clarified </a:t>
            </a:r>
            <a:r>
              <a:rPr lang="en-US" sz="3600" b="1" dirty="0">
                <a:solidFill>
                  <a:srgbClr val="C00000"/>
                </a:solidFill>
              </a:rPr>
              <a:t>Medicaid Policy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SSHSP </a:t>
            </a:r>
            <a:r>
              <a:rPr lang="en-US" sz="3200" b="1" dirty="0"/>
              <a:t>Special Transportation </a:t>
            </a:r>
            <a:r>
              <a:rPr lang="en-US" sz="3200" b="1" dirty="0" smtClean="0"/>
              <a:t>Criteria for Medicaid Reimbursement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1174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85750" y="1845734"/>
            <a:ext cx="8477249" cy="4326466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u="sng" dirty="0" smtClean="0"/>
              <a:t>Two exceptions </a:t>
            </a:r>
            <a:r>
              <a:rPr lang="en-US" altLang="en-US" sz="2800" dirty="0" smtClean="0"/>
              <a:t>to the rule:</a:t>
            </a:r>
          </a:p>
          <a:p>
            <a:r>
              <a:rPr lang="en-US" altLang="en-US" sz="2800" dirty="0" smtClean="0"/>
              <a:t>Special transportation is Medicaid reimbursable, </a:t>
            </a:r>
            <a:r>
              <a:rPr lang="en-US" altLang="en-US" sz="2800" b="1" i="1" dirty="0" smtClean="0"/>
              <a:t>regardless</a:t>
            </a:r>
            <a:r>
              <a:rPr lang="en-US" altLang="en-US" sz="2800" dirty="0" smtClean="0"/>
              <a:t> of the type of vehicle used, under the following special circumstances:</a:t>
            </a:r>
          </a:p>
          <a:p>
            <a:endParaRPr lang="en-US" altLang="en-US" sz="1400" dirty="0" smtClean="0"/>
          </a:p>
          <a:p>
            <a:pPr marL="1084263" lvl="1" indent="-452438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A student </a:t>
            </a:r>
            <a:r>
              <a:rPr lang="en-US" altLang="en-US" sz="2400" b="1" dirty="0" smtClean="0"/>
              <a:t>resides in an area not having school bus transportation</a:t>
            </a:r>
            <a:r>
              <a:rPr lang="en-US" altLang="en-US" sz="2400" dirty="0" smtClean="0"/>
              <a:t>, but </a:t>
            </a:r>
            <a:r>
              <a:rPr lang="en-US" altLang="en-US" sz="2400" b="1" dirty="0" smtClean="0"/>
              <a:t>has a medical need </a:t>
            </a:r>
            <a:r>
              <a:rPr lang="en-US" altLang="en-US" sz="2400" dirty="0" smtClean="0"/>
              <a:t>for that transportation and is </a:t>
            </a:r>
            <a:r>
              <a:rPr lang="en-US" altLang="en-US" sz="2400" b="1" dirty="0" smtClean="0"/>
              <a:t>traveling to/from a Medicaid reimbursable service</a:t>
            </a:r>
            <a:r>
              <a:rPr lang="en-US" altLang="en-US" sz="2400" dirty="0" smtClean="0"/>
              <a:t>; or when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 sz="1400" dirty="0" smtClean="0"/>
          </a:p>
          <a:p>
            <a:pPr marL="1084263" lvl="1" indent="-452438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A student is transported from school or home </a:t>
            </a:r>
            <a:r>
              <a:rPr lang="en-US" altLang="en-US" sz="2400" b="1" dirty="0" smtClean="0"/>
              <a:t>directly to and/or from </a:t>
            </a:r>
            <a:r>
              <a:rPr lang="en-US" altLang="en-US" sz="2400" dirty="0" smtClean="0"/>
              <a:t>a provider in the community for the </a:t>
            </a:r>
            <a:r>
              <a:rPr lang="en-US" altLang="en-US" sz="2400" b="1" dirty="0" smtClean="0"/>
              <a:t>exclusive purpose of accessing an SSHSP service.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8229600" cy="381001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-1"/>
            <a:ext cx="8686800" cy="160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Clarified </a:t>
            </a:r>
            <a:r>
              <a:rPr lang="en-US" sz="3600" b="1" dirty="0">
                <a:solidFill>
                  <a:srgbClr val="C00000"/>
                </a:solidFill>
              </a:rPr>
              <a:t>Medicaid Policy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SSHSP </a:t>
            </a:r>
            <a:r>
              <a:rPr lang="en-US" sz="3200" b="1" dirty="0"/>
              <a:t>Special Transportation </a:t>
            </a:r>
            <a:r>
              <a:rPr lang="en-US" sz="3200" b="1" dirty="0" smtClean="0"/>
              <a:t>Criteria for Medicaid Reimbursement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3257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66760" cy="1450757"/>
          </a:xfrm>
        </p:spPr>
        <p:txBody>
          <a:bodyPr lIns="365760"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Existing Medicaid Policy</a:t>
            </a:r>
            <a:br>
              <a:rPr lang="en-US" sz="4400" b="1" dirty="0" smtClean="0">
                <a:solidFill>
                  <a:srgbClr val="C00000"/>
                </a:solidFill>
              </a:rPr>
            </a:br>
            <a:r>
              <a:rPr lang="en-US" sz="4000" b="1" dirty="0" smtClean="0"/>
              <a:t>Documentation Requirements Summary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56" y="1491486"/>
            <a:ext cx="8553134" cy="4539858"/>
          </a:xfrm>
        </p:spPr>
        <p:txBody>
          <a:bodyPr wrap="square">
            <a:noAutofit/>
          </a:bodyPr>
          <a:lstStyle/>
          <a:p>
            <a:pPr marL="973138" lvl="0" indent="-341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dirty="0"/>
              <a:t>Verification of current certification, licensure, and/or registration, as relevant, of clinician providing the service must be available upon </a:t>
            </a:r>
            <a:r>
              <a:rPr lang="en-US" dirty="0" smtClean="0"/>
              <a:t>request.</a:t>
            </a:r>
          </a:p>
          <a:p>
            <a:pPr marL="631825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</a:pPr>
            <a:endParaRPr lang="en-US" sz="800" dirty="0" smtClean="0"/>
          </a:p>
          <a:p>
            <a:pPr marL="973138" lvl="0" indent="-341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Provider </a:t>
            </a:r>
            <a:r>
              <a:rPr lang="en-US" dirty="0"/>
              <a:t>Agreement and Statement of Reassignment completed by outside contractors, if applicable. </a:t>
            </a:r>
            <a:endParaRPr lang="en-US" dirty="0" smtClean="0"/>
          </a:p>
          <a:p>
            <a:pPr marL="631825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</a:pPr>
            <a:endParaRPr lang="en-US" sz="800" dirty="0"/>
          </a:p>
          <a:p>
            <a:pPr marL="973138" indent="-341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dirty="0"/>
              <a:t>Written Orders/Referrals</a:t>
            </a:r>
            <a:r>
              <a:rPr lang="en-US" dirty="0" smtClean="0"/>
              <a:t>.</a:t>
            </a:r>
          </a:p>
          <a:p>
            <a:pPr marL="63182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</a:pPr>
            <a:endParaRPr lang="en-US" sz="800" dirty="0"/>
          </a:p>
          <a:p>
            <a:pPr marL="973138" indent="-341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dirty="0"/>
              <a:t>“Under the Direction of” or “Under the Supervision of” documentation, if applicable</a:t>
            </a:r>
            <a:r>
              <a:rPr lang="en-US" dirty="0" smtClean="0"/>
              <a:t>.</a:t>
            </a:r>
          </a:p>
          <a:p>
            <a:pPr marL="63182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</a:pPr>
            <a:endParaRPr lang="en-US" sz="800" dirty="0"/>
          </a:p>
          <a:p>
            <a:pPr marL="973138" indent="-341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Documentation </a:t>
            </a:r>
            <a:r>
              <a:rPr lang="en-US" dirty="0"/>
              <a:t>of each billable service:</a:t>
            </a:r>
          </a:p>
          <a:p>
            <a:pPr marL="1771650" lvl="1" indent="-282575">
              <a:lnSpc>
                <a:spcPct val="100000"/>
              </a:lnSpc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Evaluation </a:t>
            </a:r>
            <a:r>
              <a:rPr lang="en-US" sz="1600" dirty="0" smtClean="0"/>
              <a:t>report</a:t>
            </a:r>
            <a:endParaRPr lang="en-US" sz="1600" dirty="0"/>
          </a:p>
          <a:p>
            <a:pPr marL="1771650" lvl="1" indent="-282575">
              <a:lnSpc>
                <a:spcPct val="100000"/>
              </a:lnSpc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Session note</a:t>
            </a:r>
          </a:p>
          <a:p>
            <a:pPr marL="1771650" lvl="1" indent="-282575">
              <a:lnSpc>
                <a:spcPct val="100000"/>
              </a:lnSpc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Medication Administration Record (MAR)</a:t>
            </a:r>
          </a:p>
          <a:p>
            <a:pPr marL="1771650" lvl="1" indent="-282575">
              <a:lnSpc>
                <a:spcPct val="100000"/>
              </a:lnSpc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Special transportation logs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4" y="91440"/>
            <a:ext cx="8366761" cy="1373574"/>
          </a:xfrm>
        </p:spPr>
        <p:txBody>
          <a:bodyPr vert="horz" lIns="365760" tIns="45720" rIns="91440" bIns="45720" rtlCol="0" anchor="b">
            <a:normAutofit fontScale="90000"/>
          </a:bodyPr>
          <a:lstStyle/>
          <a:p>
            <a:r>
              <a:rPr lang="en-US" sz="4900" b="1" dirty="0">
                <a:solidFill>
                  <a:srgbClr val="C00000"/>
                </a:solidFill>
              </a:rPr>
              <a:t>Existing Medicaid Policy</a:t>
            </a:r>
            <a:br>
              <a:rPr lang="en-US" sz="4900" b="1" dirty="0">
                <a:solidFill>
                  <a:srgbClr val="C00000"/>
                </a:solidFill>
              </a:rPr>
            </a:br>
            <a:r>
              <a:rPr lang="en-US" sz="4400" b="1" dirty="0"/>
              <a:t>Provider Qualifications/Verification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458200" cy="4419600"/>
          </a:xfrm>
        </p:spPr>
        <p:txBody>
          <a:bodyPr>
            <a:noAutofit/>
          </a:bodyPr>
          <a:lstStyle/>
          <a:p>
            <a:pPr>
              <a:buClr>
                <a:srgbClr val="CD5715"/>
              </a:buClr>
              <a:buFont typeface="Wingdings" panose="05000000000000000000" pitchFamily="2" charset="2"/>
              <a:buChar char="q"/>
              <a:tabLst>
                <a:tab pos="400050" algn="l"/>
              </a:tabLst>
            </a:pPr>
            <a:r>
              <a:rPr lang="en-US" sz="2400" dirty="0" smtClean="0"/>
              <a:t> 	Licensing, certification, and Medicaid enrollment requirements</a:t>
            </a:r>
          </a:p>
          <a:p>
            <a:pPr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q"/>
              <a:tabLst>
                <a:tab pos="400050" algn="l"/>
              </a:tabLst>
            </a:pPr>
            <a:r>
              <a:rPr lang="en-US" sz="2400" dirty="0" smtClean="0"/>
              <a:t> 	Provider </a:t>
            </a:r>
            <a:r>
              <a:rPr lang="en-US" sz="2400" dirty="0"/>
              <a:t>Qualification and Documentation Requirements </a:t>
            </a:r>
            <a:r>
              <a:rPr lang="en-US" sz="2400" dirty="0" smtClean="0"/>
              <a:t>	(</a:t>
            </a:r>
            <a:r>
              <a:rPr lang="en-US" sz="2400" dirty="0"/>
              <a:t>Handout #1)</a:t>
            </a:r>
          </a:p>
          <a:p>
            <a:pPr>
              <a:buClr>
                <a:srgbClr val="CD5715"/>
              </a:buClr>
              <a:buFont typeface="Wingdings" panose="05000000000000000000" pitchFamily="2" charset="2"/>
              <a:buChar char="q"/>
              <a:tabLst>
                <a:tab pos="400050" algn="l"/>
              </a:tabLst>
            </a:pPr>
            <a:r>
              <a:rPr lang="en-US" sz="2400" dirty="0" smtClean="0"/>
              <a:t> 	Billing providers are ultimately responsible for: </a:t>
            </a:r>
          </a:p>
          <a:p>
            <a:pPr lvl="3">
              <a:lnSpc>
                <a:spcPct val="80000"/>
              </a:lnSpc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Maintaining documentation that proves the qualifications of the provider (ordering/referring, servicing/attending)</a:t>
            </a:r>
            <a:r>
              <a:rPr lang="en-US" altLang="es-PR" sz="2000" b="1" dirty="0" smtClean="0">
                <a:latin typeface="Arial" panose="020B0604020202020204" pitchFamily="34" charset="0"/>
              </a:rPr>
              <a:t> </a:t>
            </a:r>
            <a:r>
              <a:rPr lang="en-US" altLang="es-PR" sz="2000" dirty="0">
                <a:latin typeface="Arial" panose="020B0604020202020204" pitchFamily="34" charset="0"/>
                <a:hlinkClick r:id="rId3"/>
              </a:rPr>
              <a:t>http://www.op.nysed.gov</a:t>
            </a:r>
            <a:r>
              <a:rPr lang="en-US" altLang="es-PR" sz="2000" dirty="0">
                <a:latin typeface="Arial" panose="020B0604020202020204" pitchFamily="34" charset="0"/>
              </a:rPr>
              <a:t> </a:t>
            </a:r>
            <a:endParaRPr lang="en-US" altLang="es-PR" sz="2000" dirty="0" smtClean="0">
              <a:latin typeface="Arial" panose="020B0604020202020204" pitchFamily="34" charset="0"/>
            </a:endParaRPr>
          </a:p>
          <a:p>
            <a:pPr lvl="3">
              <a:lnSpc>
                <a:spcPct val="80000"/>
              </a:lnSpc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1600" dirty="0" smtClean="0"/>
              <a:t>Verifying </a:t>
            </a:r>
            <a:r>
              <a:rPr lang="en-US" sz="1600" dirty="0"/>
              <a:t>that their providers (ordering/referring, servicing/attending) have not been excluded from participation in the Medicaid program</a:t>
            </a:r>
          </a:p>
          <a:p>
            <a:pPr marL="1541462" lvl="3" indent="-342900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§"/>
            </a:pPr>
            <a:r>
              <a:rPr lang="en-US" altLang="en-US" sz="1900" dirty="0">
                <a:cs typeface="Arial" panose="020B0604020202020204" pitchFamily="34" charset="0"/>
              </a:rPr>
              <a:t>NYS Exclusion </a:t>
            </a:r>
            <a:r>
              <a:rPr lang="en-US" altLang="en-US" sz="1900" dirty="0" smtClean="0">
                <a:cs typeface="Arial" panose="020B0604020202020204" pitchFamily="34" charset="0"/>
              </a:rPr>
              <a:t>List</a:t>
            </a:r>
          </a:p>
          <a:p>
            <a:pPr marL="1381442" lvl="4" indent="0">
              <a:lnSpc>
                <a:spcPct val="100000"/>
              </a:lnSpc>
              <a:buClr>
                <a:srgbClr val="CD5715"/>
              </a:buClr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	</a:t>
            </a:r>
            <a:r>
              <a:rPr lang="en-US" altLang="en-US" sz="1500" dirty="0" smtClean="0">
                <a:cs typeface="Arial" panose="020B0604020202020204" pitchFamily="34" charset="0"/>
                <a:hlinkClick r:id="rId4"/>
              </a:rPr>
              <a:t>http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://</a:t>
            </a:r>
            <a:r>
              <a:rPr lang="en-US" altLang="en-US" sz="1500" dirty="0" smtClean="0">
                <a:cs typeface="Arial" panose="020B0604020202020204" pitchFamily="34" charset="0"/>
                <a:hlinkClick r:id="rId4"/>
              </a:rPr>
              <a:t>www.omig.ny.gov/index.php/fraud/medicaid-terminations-and-exclusions</a:t>
            </a:r>
            <a:endParaRPr lang="en-US" altLang="en-US" sz="1500" dirty="0" smtClean="0">
              <a:cs typeface="Arial" panose="020B0604020202020204" pitchFamily="34" charset="0"/>
            </a:endParaRPr>
          </a:p>
          <a:p>
            <a:pPr marL="1541462" lvl="3" indent="-342900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§"/>
            </a:pPr>
            <a:r>
              <a:rPr lang="en-US" altLang="en-US" sz="1900" dirty="0" smtClean="0">
                <a:cs typeface="Arial" panose="020B0604020202020204" pitchFamily="34" charset="0"/>
              </a:rPr>
              <a:t>Federal </a:t>
            </a:r>
            <a:r>
              <a:rPr lang="en-US" altLang="en-US" sz="1900" dirty="0">
                <a:cs typeface="Arial" panose="020B0604020202020204" pitchFamily="34" charset="0"/>
              </a:rPr>
              <a:t>Exclusion </a:t>
            </a:r>
            <a:r>
              <a:rPr lang="en-US" altLang="en-US" sz="1900" dirty="0" smtClean="0">
                <a:cs typeface="Arial" panose="020B0604020202020204" pitchFamily="34" charset="0"/>
              </a:rPr>
              <a:t>List</a:t>
            </a:r>
          </a:p>
          <a:p>
            <a:pPr marL="1548754" lvl="5" indent="0">
              <a:lnSpc>
                <a:spcPct val="100000"/>
              </a:lnSpc>
              <a:buClr>
                <a:srgbClr val="CD5715"/>
              </a:buClr>
              <a:buNone/>
            </a:pPr>
            <a:r>
              <a:rPr lang="en-US" altLang="en-US" sz="1700" dirty="0">
                <a:cs typeface="Arial" panose="020B0604020202020204" pitchFamily="34" charset="0"/>
              </a:rPr>
              <a:t>	</a:t>
            </a:r>
            <a:r>
              <a:rPr lang="en-US" altLang="en-US" sz="1500" dirty="0" smtClean="0">
                <a:cs typeface="Arial" panose="020B0604020202020204" pitchFamily="34" charset="0"/>
                <a:hlinkClick r:id="rId5"/>
              </a:rPr>
              <a:t>http</a:t>
            </a:r>
            <a:r>
              <a:rPr lang="en-US" altLang="en-US" sz="1500" dirty="0">
                <a:cs typeface="Arial" panose="020B0604020202020204" pitchFamily="34" charset="0"/>
                <a:hlinkClick r:id="rId5"/>
              </a:rPr>
              <a:t>://</a:t>
            </a:r>
            <a:r>
              <a:rPr lang="en-US" altLang="en-US" sz="1500" dirty="0" smtClean="0">
                <a:cs typeface="Arial" panose="020B0604020202020204" pitchFamily="34" charset="0"/>
                <a:hlinkClick r:id="rId5"/>
              </a:rPr>
              <a:t>oig.hhs.gov/exclusions/index.asp</a:t>
            </a:r>
            <a:endParaRPr lang="en-US" altLang="en-US" sz="1500" dirty="0" smtClean="0">
              <a:cs typeface="Arial" panose="020B0604020202020204" pitchFamily="34" charset="0"/>
            </a:endParaRPr>
          </a:p>
          <a:p>
            <a:pPr marL="1834504" lvl="5" indent="-285750">
              <a:lnSpc>
                <a:spcPct val="100000"/>
              </a:lnSpc>
              <a:buClr>
                <a:srgbClr val="CD5715"/>
              </a:buClr>
              <a:buFont typeface="Wingdings" panose="05000000000000000000" pitchFamily="2" charset="2"/>
              <a:buChar char="§"/>
            </a:pPr>
            <a:endParaRPr lang="en-US" altLang="en-US" sz="1500" dirty="0" smtClean="0"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Clr>
                <a:srgbClr val="CD5715"/>
              </a:buClr>
              <a:buNone/>
            </a:pPr>
            <a:endParaRPr lang="en-US" altLang="en-US" sz="1400" dirty="0">
              <a:cs typeface="Arial" panose="020B0604020202020204" pitchFamily="34" charset="0"/>
            </a:endParaRPr>
          </a:p>
          <a:p>
            <a:pPr>
              <a:buClr>
                <a:srgbClr val="CD5715"/>
              </a:buClr>
            </a:pPr>
            <a:endParaRPr lang="en-US" dirty="0"/>
          </a:p>
          <a:p>
            <a:pPr>
              <a:buClr>
                <a:srgbClr val="CD5715"/>
              </a:buClr>
            </a:pPr>
            <a:endParaRPr lang="en-US" dirty="0" smtClean="0"/>
          </a:p>
          <a:p>
            <a:pPr>
              <a:buClr>
                <a:srgbClr val="CD5715"/>
              </a:buClr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59786"/>
            <a:ext cx="7467599" cy="365125"/>
          </a:xfrm>
        </p:spPr>
        <p:txBody>
          <a:bodyPr/>
          <a:lstStyle/>
          <a:p>
            <a:pPr algn="l"/>
            <a:r>
              <a:rPr lang="en-US" sz="1800" dirty="0" smtClean="0"/>
              <a:t>How do you verify a physical therapist’s license is valid?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2" descr="C:\Users\Crissie\AppData\Local\Microsoft\Windows\INetCache\IE\VRV7C0XY\MC900441428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14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82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1440"/>
            <a:ext cx="8159981" cy="1373574"/>
          </a:xfrm>
        </p:spPr>
        <p:txBody>
          <a:bodyPr vert="horz" lIns="365760" tIns="45720" rIns="91440" bIns="45720" rtlCol="0" anchor="b">
            <a:normAutofit fontScale="90000"/>
          </a:bodyPr>
          <a:lstStyle/>
          <a:p>
            <a:r>
              <a:rPr lang="en-US" sz="4900" b="1" dirty="0">
                <a:solidFill>
                  <a:srgbClr val="C00000"/>
                </a:solidFill>
              </a:rPr>
              <a:t>Revised Medicaid Policy</a:t>
            </a:r>
            <a:br>
              <a:rPr lang="en-US" sz="4900" b="1" dirty="0">
                <a:solidFill>
                  <a:srgbClr val="C00000"/>
                </a:solidFill>
              </a:rPr>
            </a:br>
            <a:r>
              <a:rPr lang="en-US" sz="4400" b="1" dirty="0" smtClean="0"/>
              <a:t>Physical Therapy Provider </a:t>
            </a:r>
            <a:r>
              <a:rPr lang="en-US" sz="4400" b="1" dirty="0"/>
              <a:t>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419600"/>
          </a:xfrm>
        </p:spPr>
        <p:txBody>
          <a:bodyPr>
            <a:noAutofit/>
          </a:bodyPr>
          <a:lstStyle/>
          <a:p>
            <a:pPr marL="115888" indent="0">
              <a:buClr>
                <a:srgbClr val="CD5715"/>
              </a:buClr>
              <a:buNone/>
            </a:pPr>
            <a:r>
              <a:rPr lang="en-US" sz="2400" dirty="0">
                <a:hlinkClick r:id="rId3"/>
              </a:rPr>
              <a:t>Medicaid Alert #13-08 </a:t>
            </a:r>
            <a:r>
              <a:rPr lang="en-US" sz="2400" dirty="0"/>
              <a:t>(Issued 7/24/13) </a:t>
            </a:r>
            <a:r>
              <a:rPr lang="en-US" sz="2400" i="1" dirty="0"/>
              <a:t>Update on Physical Therapist Qualifications for the Preschool/School Supportive Health Services Program (SSHSP) </a:t>
            </a:r>
          </a:p>
          <a:p>
            <a:pPr marL="115888" indent="0">
              <a:buClr>
                <a:srgbClr val="CD5715"/>
              </a:buClr>
              <a:buNone/>
            </a:pPr>
            <a:endParaRPr lang="en-US" sz="1000" i="1" dirty="0" smtClean="0"/>
          </a:p>
          <a:p>
            <a:pPr marL="751396" lvl="1" indent="-342900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New </a:t>
            </a:r>
            <a:r>
              <a:rPr lang="en-US" sz="2400" dirty="0"/>
              <a:t>York State licensed and registered physical </a:t>
            </a:r>
            <a:r>
              <a:rPr lang="en-US" sz="2400" dirty="0" smtClean="0"/>
              <a:t>therapist </a:t>
            </a:r>
          </a:p>
          <a:p>
            <a:pPr marL="408496" lvl="1" indent="0">
              <a:buClr>
                <a:srgbClr val="CD5715"/>
              </a:buClr>
              <a:buNone/>
            </a:pPr>
            <a:endParaRPr lang="en-US" sz="800" dirty="0" smtClean="0"/>
          </a:p>
          <a:p>
            <a:pPr marL="1300036" lvl="4" indent="-342900"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Graduated </a:t>
            </a:r>
            <a:r>
              <a:rPr lang="en-US" sz="2400" dirty="0"/>
              <a:t>from a physical therapy education program accredited by the Commission on Accreditation in Physical Therapy Education (CAPTE) </a:t>
            </a:r>
            <a:r>
              <a:rPr lang="en-US" sz="2400" b="1" dirty="0"/>
              <a:t>or one determined to be substantially equivalent </a:t>
            </a:r>
            <a:endParaRPr lang="en-US" sz="2400" b="1" dirty="0" smtClean="0"/>
          </a:p>
          <a:p>
            <a:pPr marL="774256" lvl="3" indent="0">
              <a:buClr>
                <a:srgbClr val="CD5715"/>
              </a:buClr>
              <a:buNone/>
            </a:pPr>
            <a:endParaRPr lang="en-US" sz="800" b="1" dirty="0"/>
          </a:p>
          <a:p>
            <a:pPr marL="751396" lvl="1" indent="-342900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Certified </a:t>
            </a:r>
            <a:r>
              <a:rPr lang="en-US" sz="2400" dirty="0"/>
              <a:t>physical therapy assistant “under the direction of” such a qualified licensed and registered physical </a:t>
            </a:r>
            <a:r>
              <a:rPr lang="en-US" sz="2400" dirty="0" smtClean="0"/>
              <a:t>therapist </a:t>
            </a:r>
          </a:p>
          <a:p>
            <a:pPr marL="115888" indent="0">
              <a:buClr>
                <a:srgbClr val="CD5715"/>
              </a:buClr>
            </a:pP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459786"/>
            <a:ext cx="7238999" cy="365125"/>
          </a:xfrm>
        </p:spPr>
        <p:txBody>
          <a:bodyPr/>
          <a:lstStyle/>
          <a:p>
            <a:pPr algn="l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66761" cy="1564972"/>
          </a:xfrm>
        </p:spPr>
        <p:txBody>
          <a:bodyPr vert="horz" lIns="365760" tIns="45720" rIns="91440" bIns="45720" rtlCol="0" anchor="b"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Existing Medicaid Policy</a:t>
            </a:r>
            <a:br>
              <a:rPr lang="en-US" sz="4400" b="1" dirty="0">
                <a:solidFill>
                  <a:srgbClr val="C00000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SSHSP Orders/referrals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1" y="1697578"/>
            <a:ext cx="7886700" cy="2365375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CD5715"/>
              </a:buClr>
              <a:buNone/>
            </a:pPr>
            <a:r>
              <a:rPr lang="en-US" dirty="0" smtClean="0"/>
              <a:t>  Written orders/written referrals </a:t>
            </a:r>
            <a:r>
              <a:rPr lang="en-US" dirty="0"/>
              <a:t>(prescription) </a:t>
            </a:r>
            <a:endParaRPr lang="en-US" dirty="0" smtClean="0"/>
          </a:p>
          <a:p>
            <a:pPr marL="687388" indent="-225425"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Documentation of  medical </a:t>
            </a:r>
            <a:r>
              <a:rPr lang="en-US" dirty="0"/>
              <a:t>necessity for the </a:t>
            </a:r>
            <a:r>
              <a:rPr lang="en-US" dirty="0" smtClean="0"/>
              <a:t>SSHSP, </a:t>
            </a:r>
          </a:p>
          <a:p>
            <a:pPr marL="687388" indent="-225425"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dirty="0"/>
              <a:t>Constitutes medical direction of the ordering professional,</a:t>
            </a:r>
          </a:p>
          <a:p>
            <a:pPr marL="687388" indent="-225425"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dirty="0"/>
              <a:t>Must be prospective, </a:t>
            </a:r>
            <a:endParaRPr lang="en-US" dirty="0" smtClean="0"/>
          </a:p>
          <a:p>
            <a:pPr marL="687388" indent="-225425"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Must be written by a Medicaid enrolled provider, and</a:t>
            </a:r>
            <a:endParaRPr lang="en-US" dirty="0"/>
          </a:p>
          <a:p>
            <a:pPr marL="687388" indent="-225425"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dirty="0"/>
              <a:t>Must be kept on file. </a:t>
            </a:r>
          </a:p>
          <a:p>
            <a:pPr marL="511175" indent="-342900">
              <a:buClr>
                <a:srgbClr val="CD5715"/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Clr>
                <a:srgbClr val="CD5715"/>
              </a:buClr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459786"/>
            <a:ext cx="7524749" cy="365125"/>
          </a:xfrm>
        </p:spPr>
        <p:txBody>
          <a:bodyPr/>
          <a:lstStyle/>
          <a:p>
            <a:pPr algn="l"/>
            <a:endParaRPr lang="en-US" sz="1600" dirty="0" smtClean="0"/>
          </a:p>
          <a:p>
            <a:pPr algn="l"/>
            <a:r>
              <a:rPr lang="en-US" sz="1600" b="1" dirty="0" smtClean="0"/>
              <a:t>Where </a:t>
            </a:r>
            <a:r>
              <a:rPr lang="en-US" sz="1600" b="1" dirty="0"/>
              <a:t>would you find the requirements for the SSHSP written orders/referrals?</a:t>
            </a:r>
          </a:p>
          <a:p>
            <a:endParaRPr lang="en-US" sz="1600" b="1" dirty="0"/>
          </a:p>
          <a:p>
            <a:pPr algn="l"/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250" y="3958681"/>
            <a:ext cx="7886700" cy="236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there specific things that must be included on the written order/referral?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you encountered any problems obtaining written orders/referrals that meet the SSHSP requirements?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so what are the most common?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pic>
        <p:nvPicPr>
          <p:cNvPr id="7" name="Picture 2" descr="C:\Users\Crissie\AppData\Local\Microsoft\Windows\INetCache\IE\QP7CSQ73\MC90044131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157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39150" cy="1583703"/>
          </a:xfrm>
        </p:spPr>
        <p:txBody>
          <a:bodyPr vert="horz" lIns="365760" tIns="45720" rIns="91440" bIns="45720" rtlCol="0" anchor="b"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Revised Medicaid Policy</a:t>
            </a:r>
            <a:br>
              <a:rPr lang="en-US" sz="4400" b="1" dirty="0">
                <a:solidFill>
                  <a:srgbClr val="C00000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SSHSP Ordering/Referring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58332"/>
            <a:ext cx="8458200" cy="4648200"/>
          </a:xfrm>
        </p:spPr>
        <p:txBody>
          <a:bodyPr>
            <a:noAutofit/>
          </a:bodyPr>
          <a:lstStyle/>
          <a:p>
            <a:pPr marL="53975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hlinkClick r:id="rId3" action="ppaction://hlinkfile"/>
              </a:rPr>
              <a:t>Medicaid Alert 13</a:t>
            </a:r>
            <a:r>
              <a:rPr lang="en-US" sz="2000" dirty="0" smtClean="0">
                <a:solidFill>
                  <a:srgbClr val="0000FF"/>
                </a:solidFill>
                <a:hlinkClick r:id="rId3" action="ppaction://hlinkfile"/>
              </a:rPr>
              <a:t>-07</a:t>
            </a:r>
            <a:r>
              <a:rPr lang="en-US" sz="2000" dirty="0" smtClean="0"/>
              <a:t> (posted REVISED 9/5/13) </a:t>
            </a:r>
            <a:r>
              <a:rPr lang="en-US" sz="2000" i="1" dirty="0" smtClean="0"/>
              <a:t>NYS Medicaid provider enrollment requirement for SSHSP ordering/referring providers</a:t>
            </a:r>
          </a:p>
          <a:p>
            <a:pPr marL="53975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endParaRPr lang="en-US" sz="1000" i="1" dirty="0" smtClean="0"/>
          </a:p>
          <a:p>
            <a:pPr marL="53975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endParaRPr lang="en-US" sz="700" i="1" dirty="0" smtClean="0"/>
          </a:p>
          <a:p>
            <a:pPr marL="95694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SSHSP </a:t>
            </a:r>
            <a:r>
              <a:rPr lang="en-US" sz="2000" dirty="0"/>
              <a:t>billing providers will not </a:t>
            </a:r>
            <a:r>
              <a:rPr lang="en-US" sz="2000" dirty="0" smtClean="0"/>
              <a:t>be reimbursed </a:t>
            </a:r>
            <a:r>
              <a:rPr lang="en-US" sz="2000" dirty="0"/>
              <a:t>by Medicaid for services that were ordered/referred by non-enrolled NYS Medicaid providers </a:t>
            </a:r>
            <a:endParaRPr lang="en-US" sz="2000" dirty="0" smtClean="0"/>
          </a:p>
          <a:p>
            <a:pPr marL="95694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700" dirty="0"/>
          </a:p>
          <a:p>
            <a:pPr marL="95694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Streamlined ordering/prescribing/referring/attending (OPRA) enrollment process (https://www.emedny.org/info/ProviderEnrollment/index.aspx. </a:t>
            </a:r>
            <a:r>
              <a:rPr lang="en-US" sz="2000" dirty="0" smtClean="0"/>
              <a:t>)</a:t>
            </a:r>
          </a:p>
          <a:p>
            <a:pPr marL="95694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700" dirty="0"/>
          </a:p>
          <a:p>
            <a:pPr marL="95694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Licensed and currently registered physicians, physician assistants, nurse practitioners, speech-language pathologists, psychiatrists, and psychologists </a:t>
            </a:r>
            <a:endParaRPr lang="en-US" sz="2000" dirty="0" smtClean="0"/>
          </a:p>
          <a:p>
            <a:pPr marL="95694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700" dirty="0"/>
          </a:p>
          <a:p>
            <a:pPr marL="956945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Verify Medicaid enrollment status of their ordering/referring providers online at: https://www.emedny.org/info/opra.aspx.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7265" y="6459786"/>
            <a:ext cx="8196649" cy="365125"/>
          </a:xfrm>
        </p:spPr>
        <p:txBody>
          <a:bodyPr/>
          <a:lstStyle/>
          <a:p>
            <a:pPr algn="l"/>
            <a:r>
              <a:rPr lang="en-US" altLang="en-US" sz="1200" b="1" dirty="0">
                <a:ea typeface="ＭＳ Ｐゴシック" panose="020B0600070205080204" pitchFamily="34" charset="-128"/>
              </a:rPr>
              <a:t>What SSHSP service is exempt from the Medicaid enrollment requirement for ordering/referring providers?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/>
          <a:p>
            <a:r>
              <a:rPr lang="en-US" dirty="0" smtClean="0"/>
              <a:t>27</a:t>
            </a:r>
            <a:endParaRPr lang="en-US" dirty="0"/>
          </a:p>
        </p:txBody>
      </p:sp>
      <p:pic>
        <p:nvPicPr>
          <p:cNvPr id="7" name="Picture 2" descr="C:\Users\Crissie\AppData\Local\Microsoft\Windows\INetCache\IE\VRV7C0XY\MC90044142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14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1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37" y="0"/>
            <a:ext cx="8229600" cy="1262063"/>
          </a:xfrm>
        </p:spPr>
        <p:txBody>
          <a:bodyPr vert="horz" lIns="365760" tIns="45720" rIns="91440" bIns="45720" rtlCol="0" anchor="b">
            <a:noAutofit/>
          </a:bodyPr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SSHSP Billing/Claiming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79" y="1487652"/>
            <a:ext cx="8460557" cy="4736979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r>
              <a:rPr lang="en-US" sz="2400" u="sng" dirty="0" smtClean="0">
                <a:hlinkClick r:id="rId3"/>
              </a:rPr>
              <a:t>Medicaid Alert 14-01</a:t>
            </a:r>
            <a:r>
              <a:rPr lang="en-US" sz="2400" u="sng" dirty="0" smtClean="0"/>
              <a:t> </a:t>
            </a:r>
            <a:r>
              <a:rPr lang="en-US" sz="2400" dirty="0" smtClean="0"/>
              <a:t>(posted 3/21/14) </a:t>
            </a:r>
            <a:r>
              <a:rPr lang="en-US" sz="2400" i="1" dirty="0" smtClean="0"/>
              <a:t>Resolving </a:t>
            </a:r>
            <a:r>
              <a:rPr lang="en-US" sz="2400" i="1" dirty="0" err="1" smtClean="0"/>
              <a:t>eMedNY</a:t>
            </a:r>
            <a:r>
              <a:rPr lang="en-US" sz="2400" i="1" dirty="0" smtClean="0"/>
              <a:t> Attending Provider National Provider Identifier (NPI) Affiliation Errors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endParaRPr lang="en-US" sz="1050" dirty="0" smtClean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When </a:t>
            </a:r>
            <a:r>
              <a:rPr lang="en-US" sz="2000" dirty="0" err="1" smtClean="0"/>
              <a:t>eMedNY</a:t>
            </a:r>
            <a:r>
              <a:rPr lang="en-US" sz="2000" dirty="0" smtClean="0"/>
              <a:t> rejects attending provider NPI affiliation: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endParaRPr lang="en-US" sz="800" dirty="0" smtClean="0"/>
          </a:p>
          <a:p>
            <a:pPr marL="74295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 smtClean="0"/>
              <a:t>Confirm correct license/NPI </a:t>
            </a:r>
          </a:p>
          <a:p>
            <a:pPr marL="40005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endParaRPr lang="en-US" sz="800" dirty="0" smtClean="0"/>
          </a:p>
          <a:p>
            <a:pPr marL="74295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Contact CSC at 1-800-343-9000 </a:t>
            </a:r>
            <a:r>
              <a:rPr lang="en-US" sz="2000" dirty="0" smtClean="0"/>
              <a:t>to:</a:t>
            </a:r>
            <a:endParaRPr lang="en-US" sz="2000" dirty="0"/>
          </a:p>
          <a:p>
            <a:pPr marL="40005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endParaRPr lang="en-US" sz="800" dirty="0" smtClean="0"/>
          </a:p>
          <a:p>
            <a:pPr marL="1141413" lvl="4" indent="-2841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Verify practitioner license/NPI correct in </a:t>
            </a:r>
            <a:r>
              <a:rPr lang="en-US" sz="1800" dirty="0" err="1" smtClean="0"/>
              <a:t>eMedNY</a:t>
            </a:r>
            <a:r>
              <a:rPr lang="en-US" sz="1800" dirty="0" smtClean="0"/>
              <a:t>   </a:t>
            </a:r>
          </a:p>
          <a:p>
            <a:pPr marL="1141413" lvl="4" indent="-2841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Verify practitioner license and NPI are associated with each other in </a:t>
            </a:r>
            <a:r>
              <a:rPr lang="en-US" sz="1800" dirty="0" err="1"/>
              <a:t>eMedNY</a:t>
            </a:r>
            <a:endParaRPr lang="en-US" sz="1800" dirty="0"/>
          </a:p>
          <a:p>
            <a:pPr marL="1141413" lvl="4" indent="-2841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Verify NPI listed only for one practitioner in </a:t>
            </a:r>
            <a:r>
              <a:rPr lang="en-US" sz="1800" dirty="0" err="1"/>
              <a:t>eMedNY</a:t>
            </a:r>
            <a:endParaRPr lang="en-US" sz="1800" dirty="0"/>
          </a:p>
          <a:p>
            <a:pPr marL="1314450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endParaRPr lang="en-US" sz="800" dirty="0" smtClean="0"/>
          </a:p>
          <a:p>
            <a:pPr marL="74295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If </a:t>
            </a:r>
            <a:r>
              <a:rPr lang="en-US" sz="2000" dirty="0" err="1"/>
              <a:t>eMedNY</a:t>
            </a:r>
            <a:r>
              <a:rPr lang="en-US" sz="2000" dirty="0"/>
              <a:t> continues to reject NPI affiliation </a:t>
            </a:r>
          </a:p>
          <a:p>
            <a:pPr marL="40005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endParaRPr lang="en-US" sz="800" dirty="0" smtClean="0"/>
          </a:p>
          <a:p>
            <a:pPr marL="1141413" lvl="3" indent="-2841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Send email with subject line “Attending provider NPI affiliation – SSHSP” to OHIP Division of Operations </a:t>
            </a:r>
            <a:r>
              <a:rPr lang="en-US" sz="1800" dirty="0" smtClean="0"/>
              <a:t>at </a:t>
            </a:r>
            <a:r>
              <a:rPr lang="en-US" sz="1800" dirty="0" smtClean="0">
                <a:hlinkClick r:id="rId4"/>
              </a:rPr>
              <a:t>ProviderEnrollment@health.state.ny.us</a:t>
            </a:r>
            <a:r>
              <a:rPr lang="en-US" sz="1800" dirty="0" smtClean="0"/>
              <a:t> </a:t>
            </a:r>
          </a:p>
          <a:p>
            <a:pPr marL="1200150" lvl="3" indent="-342900">
              <a:buClr>
                <a:srgbClr val="CD5715"/>
              </a:buClr>
              <a:defRPr/>
            </a:pPr>
            <a:endParaRPr lang="en-US" sz="1800" dirty="0" smtClean="0"/>
          </a:p>
          <a:p>
            <a:pPr marL="342900" lvl="1" indent="-342900">
              <a:buClr>
                <a:srgbClr val="CD5715"/>
              </a:buClr>
              <a:defRPr/>
            </a:pPr>
            <a:endParaRPr lang="en-US" sz="2000" dirty="0" smtClean="0"/>
          </a:p>
          <a:p>
            <a:pPr marL="342900" lvl="1" indent="-342900">
              <a:buClr>
                <a:srgbClr val="CD5715"/>
              </a:buClr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0" indent="0">
              <a:buClr>
                <a:srgbClr val="CD5715"/>
              </a:buClr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159195" y="6467708"/>
            <a:ext cx="984019" cy="365125"/>
          </a:xfrm>
          <a:extLst/>
        </p:spPr>
        <p:txBody>
          <a:bodyPr vert="horz" lIns="91440" tIns="45720" rIns="91440" bIns="45720" rtlCol="0" anchor="ctr"/>
          <a:lstStyle/>
          <a:p>
            <a:fld id="{47FD1F5A-C3B1-48F3-AFED-E6FD894FCE98}" type="slidenum">
              <a:rPr lang="en-US" altLang="en-US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4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56600" cy="1143000"/>
          </a:xfrm>
        </p:spPr>
        <p:txBody>
          <a:bodyPr vert="horz" lIns="365760" tIns="45720" rIns="91440" bIns="45720" rtlCol="0" anchor="b">
            <a:noAutofit/>
          </a:bodyPr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 SSHSP Billing/Claiming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85190" y="1286793"/>
            <a:ext cx="8388222" cy="5029200"/>
          </a:xfrm>
        </p:spPr>
        <p:txBody>
          <a:bodyPr>
            <a:noAutofit/>
          </a:bodyPr>
          <a:lstStyle/>
          <a:p>
            <a:pPr marL="461963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000" u="sng" dirty="0" smtClean="0">
                <a:hlinkClick r:id="rId3"/>
              </a:rPr>
              <a:t>Medicaid Alert 13-09</a:t>
            </a:r>
            <a:r>
              <a:rPr lang="en-US" sz="2000" u="sng" dirty="0" smtClean="0"/>
              <a:t> </a:t>
            </a:r>
            <a:r>
              <a:rPr lang="en-US" dirty="0" smtClean="0"/>
              <a:t>(posted REVISED 8/19/13)</a:t>
            </a:r>
            <a:r>
              <a:rPr lang="en-US" b="1" dirty="0" smtClean="0"/>
              <a:t> Effective for dates of service on or after 9/1/13:</a:t>
            </a:r>
            <a:r>
              <a:rPr lang="en-US" i="1" dirty="0" smtClean="0"/>
              <a:t> Update to SSHSP CPT Codes (Handout 5) includes crosswalk for psychotherapy codes, and new rate code for group occupational therapy</a:t>
            </a:r>
          </a:p>
          <a:p>
            <a:pPr marL="58738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endParaRPr lang="en-US" sz="800" i="1" dirty="0" smtClean="0"/>
          </a:p>
          <a:p>
            <a:pPr marL="461963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u="sng" dirty="0" smtClean="0">
                <a:solidFill>
                  <a:schemeClr val="hlink"/>
                </a:solidFill>
                <a:cs typeface="Arial" panose="020B0604020202020204" pitchFamily="34" charset="0"/>
                <a:hlinkClick r:id="rId4"/>
              </a:rPr>
              <a:t>Medicaid Alert #13-16</a:t>
            </a:r>
            <a:r>
              <a:rPr lang="en-US" altLang="en-US" dirty="0" smtClean="0">
                <a:cs typeface="Arial" panose="020B0604020202020204" pitchFamily="34" charset="0"/>
              </a:rPr>
              <a:t> (Issued 12/18/2013)  </a:t>
            </a:r>
            <a:r>
              <a:rPr lang="en-US" altLang="en-US" i="1" dirty="0" smtClean="0">
                <a:cs typeface="Arial" panose="020B0604020202020204" pitchFamily="34" charset="0"/>
              </a:rPr>
              <a:t>SSHSP Speech Evaluation Current Procedural Terminology (CPT) Code Changes – Interim Process</a:t>
            </a:r>
          </a:p>
          <a:p>
            <a:pPr marL="58738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endParaRPr lang="en-US" altLang="en-US" sz="800" i="1" dirty="0" smtClean="0">
              <a:cs typeface="Arial" panose="020B0604020202020204" pitchFamily="34" charset="0"/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cs typeface="Arial" panose="020B0604020202020204" pitchFamily="34" charset="0"/>
              </a:rPr>
              <a:t>Continue to use the current code until a Medicaid  Alert is issued indicating otherwise</a:t>
            </a:r>
          </a:p>
          <a:p>
            <a:pPr marL="566928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endParaRPr lang="en-US" altLang="en-US" sz="800" dirty="0" smtClean="0">
              <a:cs typeface="Arial" panose="020B0604020202020204" pitchFamily="34" charset="0"/>
            </a:endParaRPr>
          </a:p>
          <a:p>
            <a:pPr marL="461963" lvl="1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altLang="en-US" sz="2000" u="sng" dirty="0">
                <a:solidFill>
                  <a:schemeClr val="hlink"/>
                </a:solidFill>
                <a:cs typeface="Arial" panose="020B0604020202020204" pitchFamily="34" charset="0"/>
              </a:rPr>
              <a:t>Medicaid Alert # 14-02 </a:t>
            </a:r>
            <a:r>
              <a:rPr lang="en-US" altLang="en-US" sz="2000" dirty="0" smtClean="0"/>
              <a:t>(posted 5/1/14) </a:t>
            </a:r>
            <a:r>
              <a:rPr lang="en-US" sz="2000" i="1" dirty="0" smtClean="0"/>
              <a:t>International Classification of Diseases, 10</a:t>
            </a:r>
            <a:r>
              <a:rPr lang="en-US" sz="2000" i="1" baseline="30000" dirty="0" smtClean="0"/>
              <a:t>th</a:t>
            </a:r>
            <a:r>
              <a:rPr lang="en-US" sz="2000" i="1" dirty="0" smtClean="0"/>
              <a:t> revision, Clinical Modification (ICD-10-CM)</a:t>
            </a:r>
          </a:p>
          <a:p>
            <a:pPr marL="461963" lvl="1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sz="800" i="1" dirty="0" smtClean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ICD-9-CM </a:t>
            </a:r>
            <a:r>
              <a:rPr lang="en-US" sz="1800" dirty="0" smtClean="0">
                <a:cs typeface="Arial" panose="020B0604020202020204" pitchFamily="34" charset="0"/>
              </a:rPr>
              <a:t>will </a:t>
            </a:r>
            <a:r>
              <a:rPr lang="en-US" sz="1800" dirty="0">
                <a:cs typeface="Arial" panose="020B0604020202020204" pitchFamily="34" charset="0"/>
              </a:rPr>
              <a:t>be replaced by </a:t>
            </a:r>
            <a:r>
              <a:rPr lang="en-US" sz="1800" dirty="0" smtClean="0">
                <a:cs typeface="Arial" panose="020B0604020202020204" pitchFamily="34" charset="0"/>
              </a:rPr>
              <a:t>ICD-10-CM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</a:pPr>
            <a:endParaRPr lang="en-US" sz="800" dirty="0">
              <a:cs typeface="Arial" panose="020B0604020202020204" pitchFamily="34" charset="0"/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cs typeface="Arial" panose="020B0604020202020204" pitchFamily="34" charset="0"/>
              </a:rPr>
              <a:t>68,000 codes in ICD-10-CM </a:t>
            </a:r>
            <a:r>
              <a:rPr lang="en-US" sz="1800" dirty="0" smtClean="0">
                <a:cs typeface="Arial" panose="020B0604020202020204" pitchFamily="34" charset="0"/>
              </a:rPr>
              <a:t>(only </a:t>
            </a:r>
            <a:r>
              <a:rPr lang="en-US" sz="1800" dirty="0">
                <a:cs typeface="Arial" panose="020B0604020202020204" pitchFamily="34" charset="0"/>
              </a:rPr>
              <a:t>13,000 in </a:t>
            </a:r>
            <a:r>
              <a:rPr lang="en-US" sz="1800" dirty="0" smtClean="0">
                <a:cs typeface="Arial" panose="020B0604020202020204" pitchFamily="34" charset="0"/>
              </a:rPr>
              <a:t>ICD-9-CM)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</a:pPr>
            <a:endParaRPr lang="en-US" sz="800" dirty="0">
              <a:cs typeface="Arial" panose="020B0604020202020204" pitchFamily="34" charset="0"/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cs typeface="Arial" panose="020B0604020202020204" pitchFamily="34" charset="0"/>
              </a:rPr>
              <a:t>Free ICD-10-CM </a:t>
            </a:r>
            <a:r>
              <a:rPr lang="en-US" sz="1800" dirty="0">
                <a:cs typeface="Arial" panose="020B0604020202020204" pitchFamily="34" charset="0"/>
              </a:rPr>
              <a:t>official guidelines and code sets online at: http://cms.gov/Medicare/Coding/ICD10/index.html</a:t>
            </a:r>
          </a:p>
          <a:p>
            <a:pPr marL="461963" lvl="1" indent="-403225">
              <a:spcBef>
                <a:spcPts val="1200"/>
              </a:spcBef>
              <a:spcAft>
                <a:spcPts val="200"/>
              </a:spcAft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i="1" dirty="0" smtClean="0"/>
          </a:p>
          <a:p>
            <a:pPr marL="461963" lvl="1" indent="-403225">
              <a:spcBef>
                <a:spcPts val="1200"/>
              </a:spcBef>
              <a:spcAft>
                <a:spcPts val="200"/>
              </a:spcAft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i="1" dirty="0" smtClean="0"/>
          </a:p>
          <a:p>
            <a:pPr marL="461963" lvl="1" indent="-403225">
              <a:spcBef>
                <a:spcPts val="1200"/>
              </a:spcBef>
              <a:spcAft>
                <a:spcPts val="200"/>
              </a:spcAft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  <a:defRPr/>
            </a:pPr>
            <a:endParaRPr lang="en-US" i="1" dirty="0" smtClean="0"/>
          </a:p>
          <a:p>
            <a:pPr lvl="3">
              <a:buClr>
                <a:srgbClr val="CD5715"/>
              </a:buClr>
              <a:defRPr/>
            </a:pPr>
            <a:endParaRPr lang="en-US" altLang="en-US" sz="1600" dirty="0">
              <a:cs typeface="Arial" panose="020B0604020202020204" pitchFamily="34" charset="0"/>
            </a:endParaRPr>
          </a:p>
          <a:p>
            <a:pPr lvl="3">
              <a:buClr>
                <a:srgbClr val="CD5715"/>
              </a:buClr>
              <a:defRPr/>
            </a:pPr>
            <a:endParaRPr lang="en-US" altLang="en-US" sz="1600" dirty="0" smtClean="0">
              <a:cs typeface="Arial" panose="020B0604020202020204" pitchFamily="34" charset="0"/>
            </a:endParaRPr>
          </a:p>
          <a:p>
            <a:pPr marL="461963" indent="-403225" eaLnBrk="1" hangingPunct="1"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altLang="en-US" sz="2400" i="1" dirty="0" smtClean="0">
              <a:cs typeface="Arial" panose="020B0604020202020204" pitchFamily="34" charset="0"/>
            </a:endParaRPr>
          </a:p>
          <a:p>
            <a:pPr lvl="3">
              <a:buClr>
                <a:srgbClr val="CD5715"/>
              </a:buClr>
              <a:defRPr/>
            </a:pPr>
            <a:endParaRPr lang="en-US" altLang="en-US" sz="1600" dirty="0">
              <a:cs typeface="Arial" panose="020B0604020202020204" pitchFamily="34" charset="0"/>
            </a:endParaRPr>
          </a:p>
          <a:p>
            <a:pPr lvl="3">
              <a:buClr>
                <a:srgbClr val="CD5715"/>
              </a:buClr>
              <a:defRPr/>
            </a:pPr>
            <a:endParaRPr lang="en-US" altLang="en-US" sz="1600" dirty="0" smtClean="0">
              <a:cs typeface="Arial" panose="020B0604020202020204" pitchFamily="34" charset="0"/>
            </a:endParaRPr>
          </a:p>
          <a:p>
            <a:pPr lvl="3">
              <a:buClr>
                <a:srgbClr val="CD5715"/>
              </a:buClr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/>
            </a:r>
            <a:br>
              <a:rPr lang="en-US" altLang="en-US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  <a:p>
            <a:pPr marL="0" indent="0" eaLnBrk="1" hangingPunct="1">
              <a:buClr>
                <a:srgbClr val="CD5715"/>
              </a:buClr>
              <a:buFont typeface="Monotype Sorts" pitchFamily="2" charset="2"/>
              <a:buNone/>
              <a:defRPr/>
            </a:pPr>
            <a:endParaRPr lang="en-US" altLang="en-US" sz="2000" dirty="0" smtClean="0"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7CAC4B-C7AD-4BC0-AF5D-85F47CC7DC86}" type="slidenum">
              <a:rPr lang="en-US" altLang="en-US" sz="1050" smtClean="0">
                <a:solidFill>
                  <a:schemeClr val="bg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05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66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67890" y="914400"/>
            <a:ext cx="8610600" cy="32004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dirty="0"/>
              <a:t>The Compliance Agreement </a:t>
            </a:r>
            <a:r>
              <a:rPr lang="en-US" sz="5400" b="1" i="1" dirty="0" smtClean="0"/>
              <a:t>  and </a:t>
            </a:r>
            <a:br>
              <a:rPr lang="en-US" sz="5400" b="1" i="1" dirty="0" smtClean="0"/>
            </a:br>
            <a:r>
              <a:rPr lang="en-US" sz="5400" b="1" i="1" dirty="0" smtClean="0"/>
              <a:t>The </a:t>
            </a:r>
            <a:r>
              <a:rPr lang="en-US" sz="5400" b="1" i="1" dirty="0"/>
              <a:t>Compliance Program</a:t>
            </a:r>
            <a:br>
              <a:rPr lang="en-US" sz="5400" b="1" i="1" dirty="0"/>
            </a:b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5356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4800" cy="1143000"/>
          </a:xfrm>
        </p:spPr>
        <p:txBody>
          <a:bodyPr vert="horz" lIns="365760" tIns="45720" rIns="91440" bIns="45720" rtlCol="0" anchor="b">
            <a:noAutofit/>
          </a:bodyPr>
          <a:lstStyle/>
          <a:p>
            <a:r>
              <a:rPr lang="en-US" altLang="en-US" sz="4400" b="1" dirty="0">
                <a:solidFill>
                  <a:schemeClr val="tx1"/>
                </a:solidFill>
              </a:rPr>
              <a:t> IDEA Parental Consent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441094" cy="508635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r>
              <a:rPr lang="en-US" sz="2600" dirty="0" smtClean="0">
                <a:cs typeface="Arial" pitchFamily="34" charset="0"/>
              </a:rPr>
              <a:t>Parental Consent Requirement for Release of Information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endParaRPr lang="en-US" sz="2200" dirty="0" smtClean="0">
              <a:cs typeface="Arial" pitchFamily="34" charset="0"/>
            </a:endParaRPr>
          </a:p>
          <a:p>
            <a:pPr marL="625475" indent="-3365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300" dirty="0" smtClean="0">
                <a:cs typeface="Arial" pitchFamily="34" charset="0"/>
              </a:rPr>
              <a:t>One time consent with an annual notification is required to bill Medicaid for SSHSP services. The written notice must explain all the of the protections available to parents under Part B of IDEA to ensure parents are fully informed of their rights. </a:t>
            </a:r>
            <a:r>
              <a:rPr lang="en-US" sz="2200" dirty="0" smtClean="0">
                <a:cs typeface="Arial" pitchFamily="34" charset="0"/>
              </a:rPr>
              <a:t/>
            </a:r>
            <a:br>
              <a:rPr lang="en-US" sz="2200" dirty="0" smtClean="0">
                <a:cs typeface="Arial" pitchFamily="34" charset="0"/>
              </a:rPr>
            </a:br>
            <a:endParaRPr lang="en-US" sz="2200" dirty="0">
              <a:cs typeface="Arial" pitchFamily="34" charset="0"/>
            </a:endParaRPr>
          </a:p>
          <a:p>
            <a:pPr marL="625475" indent="-3365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300" dirty="0" smtClean="0">
                <a:cs typeface="Arial" pitchFamily="34" charset="0"/>
              </a:rPr>
              <a:t>The </a:t>
            </a:r>
            <a:r>
              <a:rPr lang="en-US" sz="2300" dirty="0">
                <a:cs typeface="Arial" pitchFamily="34" charset="0"/>
              </a:rPr>
              <a:t>written notice must be written in language understandable to the general </a:t>
            </a:r>
            <a:r>
              <a:rPr lang="en-US" sz="2300" dirty="0" smtClean="0">
                <a:cs typeface="Arial" pitchFamily="34" charset="0"/>
              </a:rPr>
              <a:t>                public </a:t>
            </a:r>
            <a:r>
              <a:rPr lang="en-US" sz="2300" dirty="0">
                <a:cs typeface="Arial" pitchFamily="34" charset="0"/>
              </a:rPr>
              <a:t>and in the native language of the parent, unless it is clearly not feasible to </a:t>
            </a:r>
            <a:r>
              <a:rPr lang="en-US" sz="2300" dirty="0" smtClean="0">
                <a:cs typeface="Arial" pitchFamily="34" charset="0"/>
              </a:rPr>
              <a:t>                  do </a:t>
            </a:r>
            <a:r>
              <a:rPr lang="en-US" sz="2300" dirty="0">
                <a:cs typeface="Arial" pitchFamily="34" charset="0"/>
              </a:rPr>
              <a:t>so.</a:t>
            </a:r>
          </a:p>
          <a:p>
            <a:pPr marL="625475" indent="-3365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200" dirty="0">
              <a:cs typeface="Arial" pitchFamily="34" charset="0"/>
            </a:endParaRPr>
          </a:p>
          <a:p>
            <a:pPr marL="625475" indent="-336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300" dirty="0" smtClean="0">
                <a:cs typeface="Arial" pitchFamily="34" charset="0"/>
              </a:rPr>
              <a:t>The </a:t>
            </a:r>
            <a:r>
              <a:rPr lang="en-US" sz="2300" dirty="0">
                <a:cs typeface="Arial" pitchFamily="34" charset="0"/>
              </a:rPr>
              <a:t>NYS Office of Special Education Services has issued guidance on the </a:t>
            </a:r>
            <a:r>
              <a:rPr lang="en-US" sz="2300" dirty="0" smtClean="0">
                <a:cs typeface="Arial" pitchFamily="34" charset="0"/>
              </a:rPr>
              <a:t>               implementation </a:t>
            </a:r>
            <a:r>
              <a:rPr lang="en-US" sz="2300" dirty="0">
                <a:cs typeface="Arial" pitchFamily="34" charset="0"/>
              </a:rPr>
              <a:t>of these regulations: 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1000" dirty="0" smtClean="0">
              <a:cs typeface="Arial" pitchFamily="34" charset="0"/>
            </a:endParaRPr>
          </a:p>
          <a:p>
            <a:pPr marL="288925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r>
              <a:rPr lang="en-US" sz="2200" dirty="0" smtClean="0">
                <a:cs typeface="Arial" pitchFamily="34" charset="0"/>
              </a:rPr>
              <a:t>	 </a:t>
            </a:r>
            <a:r>
              <a:rPr lang="en-US" sz="2200" dirty="0" smtClean="0">
                <a:cs typeface="Arial" pitchFamily="34" charset="0"/>
                <a:hlinkClick r:id="rId3"/>
              </a:rPr>
              <a:t>http://www.p12.nysed.gov/specialed/publications/parentconsent-publicbenefits.htm</a:t>
            </a:r>
            <a:endParaRPr lang="en-US" sz="2200" dirty="0" smtClean="0"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200" dirty="0" smtClean="0">
              <a:cs typeface="Arial" pitchFamily="34" charset="0"/>
            </a:endParaRPr>
          </a:p>
          <a:p>
            <a:pPr marL="625475" indent="-3365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300" dirty="0" smtClean="0">
                <a:cs typeface="Arial" pitchFamily="34" charset="0"/>
              </a:rPr>
              <a:t>The Federal Department of Education has also issued guidance: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200" dirty="0" smtClean="0">
              <a:cs typeface="Arial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r>
              <a:rPr lang="en-US" sz="2200" dirty="0" smtClean="0">
                <a:cs typeface="Arial" pitchFamily="34" charset="0"/>
              </a:rPr>
              <a:t>	</a:t>
            </a:r>
            <a:r>
              <a:rPr lang="en-US" sz="2200" dirty="0" smtClean="0">
                <a:cs typeface="Arial" pitchFamily="34" charset="0"/>
                <a:hlinkClick r:id="rId4"/>
              </a:rPr>
              <a:t>http://www2.ed.gov/policy/speced/reg/idea/part-b/part-b-parental-consent.html</a:t>
            </a:r>
            <a:endParaRPr lang="en-US" sz="2200" dirty="0" smtClean="0">
              <a:cs typeface="Arial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  <a:defRPr/>
            </a:pPr>
            <a:endParaRPr lang="en-US" sz="2200" dirty="0" smtClean="0">
              <a:cs typeface="Arial" pitchFamily="34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8067" y="6411912"/>
            <a:ext cx="8682627" cy="365125"/>
          </a:xfrm>
        </p:spPr>
        <p:txBody>
          <a:bodyPr/>
          <a:lstStyle/>
          <a:p>
            <a:r>
              <a:rPr lang="en-US" sz="1500" dirty="0" smtClean="0"/>
              <a:t>Per idea - Lea</a:t>
            </a:r>
            <a:r>
              <a:rPr lang="en-US" sz="1500" cap="none" dirty="0" smtClean="0"/>
              <a:t>s</a:t>
            </a:r>
            <a:r>
              <a:rPr lang="en-US" sz="1500" dirty="0" smtClean="0"/>
              <a:t> need parental consent to release a student’s information for Medicaid claims.</a:t>
            </a:r>
            <a:endParaRPr lang="en-US" sz="1500" dirty="0"/>
          </a:p>
        </p:txBody>
      </p:sp>
      <p:sp>
        <p:nvSpPr>
          <p:cNvPr id="593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AED980-DF26-4E6E-8B20-15518D2B541C}" type="slidenum">
              <a:rPr lang="en-US" altLang="en-US" sz="1050" smtClean="0">
                <a:solidFill>
                  <a:schemeClr val="bg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050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2" descr="C:\Users\Crissie\AppData\Local\Microsoft\Windows\INetCache\IE\QP7CSQ73\MC900441312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05" y="6337190"/>
            <a:ext cx="584433" cy="58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4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043009"/>
          </a:xfrm>
        </p:spPr>
        <p:txBody>
          <a:bodyPr vert="horz" lIns="365760" tIns="45720" rIns="91440" bIns="45720" rtlCol="0" anchor="b"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Medicaid claim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529779"/>
            <a:ext cx="7543801" cy="4023360"/>
          </a:xfrm>
        </p:spPr>
        <p:txBody>
          <a:bodyPr>
            <a:normAutofit/>
          </a:bodyPr>
          <a:lstStyle/>
          <a:p>
            <a:pPr marL="0" indent="0">
              <a:buClr>
                <a:srgbClr val="CD5715"/>
              </a:buClr>
              <a:buNone/>
            </a:pPr>
            <a:r>
              <a:rPr lang="en-US" sz="2400" dirty="0" smtClean="0"/>
              <a:t>Each Medicaid claim must include:</a:t>
            </a:r>
          </a:p>
          <a:p>
            <a:pPr marL="687388" indent="-3476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Billing provider National Provider Identifier (NPI) </a:t>
            </a:r>
          </a:p>
          <a:p>
            <a:pPr marL="687388" indent="-3476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Ordering/referring provider NPI </a:t>
            </a:r>
          </a:p>
          <a:p>
            <a:pPr marL="687388" indent="-3476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Attending provider NPI</a:t>
            </a:r>
          </a:p>
          <a:p>
            <a:pPr marL="687388" indent="-3476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CPT code (rate code)</a:t>
            </a:r>
          </a:p>
          <a:p>
            <a:pPr marL="687388" indent="-3476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# of units (minimum of 1 required)</a:t>
            </a:r>
          </a:p>
          <a:p>
            <a:pPr marL="687388" indent="-3476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Diagnosis code</a:t>
            </a:r>
          </a:p>
          <a:p>
            <a:pPr marL="687388" indent="-347663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Student demographics (Name, DOB, CIN) </a:t>
            </a:r>
          </a:p>
          <a:p>
            <a:pPr>
              <a:buClr>
                <a:srgbClr val="CD5715"/>
              </a:buClr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25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E64956-D3A0-4575-B070-478344DF0B3B}" type="slidenum">
              <a:rPr lang="en-US" altLang="en-US" sz="1050" smtClean="0">
                <a:solidFill>
                  <a:schemeClr val="bg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05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1290902"/>
            <a:ext cx="8178801" cy="5168884"/>
          </a:xfrm>
        </p:spPr>
        <p:txBody>
          <a:bodyPr rtlCol="0">
            <a:noAutofit/>
          </a:bodyPr>
          <a:lstStyle/>
          <a:p>
            <a:pPr marL="512763" indent="-400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cs typeface="Arial" pitchFamily="34" charset="0"/>
              </a:rPr>
              <a:t>Electronic Transmitter Identification Number (ETIN) </a:t>
            </a:r>
          </a:p>
          <a:p>
            <a:pPr marL="511175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700" dirty="0" smtClean="0">
              <a:cs typeface="Arial" pitchFamily="34" charset="0"/>
            </a:endParaRPr>
          </a:p>
          <a:p>
            <a:pPr marL="10271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cs typeface="Arial" pitchFamily="34" charset="0"/>
              </a:rPr>
              <a:t>Allows </a:t>
            </a:r>
            <a:r>
              <a:rPr lang="en-US" sz="1800" dirty="0">
                <a:cs typeface="Arial" pitchFamily="34" charset="0"/>
              </a:rPr>
              <a:t>providers to submit and track electronic claim transactions.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700" dirty="0">
              <a:cs typeface="Arial" pitchFamily="34" charset="0"/>
            </a:endParaRPr>
          </a:p>
          <a:p>
            <a:pPr marL="1027113" lvl="1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SSHSP billing provider must give approval to the Central New York Regional Information Center (CNYRIC) to receive their electronic remittance </a:t>
            </a:r>
            <a:r>
              <a:rPr lang="en-US" dirty="0" smtClean="0">
                <a:cs typeface="Arial" pitchFamily="34" charset="0"/>
              </a:rPr>
              <a:t>files </a:t>
            </a:r>
            <a:r>
              <a:rPr lang="en-US" dirty="0">
                <a:cs typeface="Arial" pitchFamily="34" charset="0"/>
              </a:rPr>
              <a:t>for posting to the billing provider’s web reports and </a:t>
            </a:r>
            <a:r>
              <a:rPr lang="en-US" dirty="0" err="1">
                <a:cs typeface="Arial" pitchFamily="34" charset="0"/>
              </a:rPr>
              <a:t>MedWeb</a:t>
            </a:r>
            <a:r>
              <a:rPr lang="en-US" dirty="0">
                <a:cs typeface="Arial" pitchFamily="34" charset="0"/>
              </a:rPr>
              <a:t> system for downloading.</a:t>
            </a:r>
          </a:p>
          <a:p>
            <a:pPr marL="1027113" lvl="1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800" dirty="0">
              <a:cs typeface="Arial" pitchFamily="34" charset="0"/>
            </a:endParaRPr>
          </a:p>
          <a:p>
            <a:pPr marL="1027113" lvl="1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ETIN certification statements must be renewed annually.  </a:t>
            </a:r>
            <a:endParaRPr lang="en-US" dirty="0" smtClean="0">
              <a:cs typeface="Arial" pitchFamily="34" charset="0"/>
            </a:endParaRPr>
          </a:p>
          <a:p>
            <a:pPr marL="1027113" lvl="1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800" dirty="0">
              <a:cs typeface="Arial" pitchFamily="34" charset="0"/>
            </a:endParaRPr>
          </a:p>
          <a:p>
            <a:pPr marL="1027113" lvl="1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Renewal notices are sent to billing providers by Computer Science Corporation (CSC).  Pre-printed forms must be signed and notarized.</a:t>
            </a:r>
          </a:p>
          <a:p>
            <a:pPr marL="1027113" lvl="1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800" dirty="0">
              <a:cs typeface="Arial" pitchFamily="34" charset="0"/>
            </a:endParaRPr>
          </a:p>
          <a:p>
            <a:pPr marL="1027113" lvl="1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cs typeface="Arial" pitchFamily="34" charset="0"/>
              </a:rPr>
              <a:t>SSHSP ETIN is 6N8</a:t>
            </a:r>
          </a:p>
          <a:p>
            <a:pPr marL="80168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SzPct val="100000"/>
              <a:buNone/>
              <a:defRPr/>
            </a:pPr>
            <a:endParaRPr lang="en-US" sz="800" dirty="0" smtClean="0">
              <a:cs typeface="Arial" pitchFamily="34" charset="0"/>
            </a:endParaRPr>
          </a:p>
          <a:p>
            <a:pPr marL="512763" indent="-400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dirty="0">
                <a:cs typeface="Arial" pitchFamily="34" charset="0"/>
              </a:rPr>
              <a:t>New York State Medicaid requires all billing providers to register for electronic funds transfer (EFT) (see instructions in Medicaid Alert 12-06)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000" dirty="0" smtClean="0">
              <a:cs typeface="Arial" pitchFamily="34" charset="0"/>
            </a:endParaRPr>
          </a:p>
          <a:p>
            <a:pPr marL="800100" lvl="1" indent="-342900" eaLnBrk="1" fontAlgn="auto" hangingPunct="1">
              <a:lnSpc>
                <a:spcPct val="80000"/>
              </a:lnSpc>
              <a:spcAft>
                <a:spcPct val="3500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000" b="1" dirty="0">
              <a:cs typeface="Arial" pitchFamily="34" charset="0"/>
            </a:endParaRPr>
          </a:p>
          <a:p>
            <a:pPr marL="800100" lvl="1" indent="-342900" eaLnBrk="1" fontAlgn="auto" hangingPunct="1">
              <a:lnSpc>
                <a:spcPct val="80000"/>
              </a:lnSpc>
              <a:spcAft>
                <a:spcPct val="3500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000" b="1" dirty="0" smtClean="0">
              <a:cs typeface="Arial" pitchFamily="34" charset="0"/>
            </a:endParaRPr>
          </a:p>
          <a:p>
            <a:pPr marL="800100" lvl="1" indent="-342900" eaLnBrk="1" fontAlgn="auto" hangingPunct="1">
              <a:lnSpc>
                <a:spcPct val="80000"/>
              </a:lnSpc>
              <a:spcAft>
                <a:spcPct val="3500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000" b="1" dirty="0" smtClean="0">
              <a:cs typeface="Arial" pitchFamily="34" charset="0"/>
            </a:endParaRPr>
          </a:p>
          <a:p>
            <a:pPr marL="726948" lvl="1" indent="-342900" eaLnBrk="1" fontAlgn="auto" hangingPunct="1">
              <a:lnSpc>
                <a:spcPct val="80000"/>
              </a:lnSpc>
              <a:spcAft>
                <a:spcPct val="3500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endParaRPr lang="en-US" sz="2000" dirty="0" smtClean="0"/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kumimoji="0"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8267700" cy="1060466"/>
          </a:xfrm>
          <a:prstGeom prst="rect">
            <a:avLst/>
          </a:prstGeom>
        </p:spPr>
        <p:txBody>
          <a:bodyPr vert="horz" lIns="36576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en-US" sz="4400" b="1" spc="-50" dirty="0">
                <a:latin typeface="+mj-lt"/>
                <a:ea typeface="+mj-ea"/>
                <a:cs typeface="+mj-cs"/>
              </a:rPr>
              <a:t>SSHSP Billing/Claiming</a:t>
            </a:r>
            <a:endParaRPr lang="en-US" sz="4400" b="1" spc="-5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0101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en-US" altLang="es-PR" sz="3600" kern="0" spc="0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+mn-cs"/>
              </a:rPr>
              <a:t>Contact Information and Resources</a:t>
            </a:r>
            <a:br>
              <a:rPr kumimoji="1" lang="en-US" altLang="es-PR" sz="3600" kern="0" spc="0" dirty="0">
                <a:solidFill>
                  <a:srgbClr val="00000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s-P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9981" y="6459786"/>
            <a:ext cx="984019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69724" cy="938458"/>
          </a:xfrm>
        </p:spPr>
        <p:txBody>
          <a:bodyPr>
            <a:normAutofit/>
          </a:bodyPr>
          <a:lstStyle/>
          <a:p>
            <a:r>
              <a:rPr lang="es-PR" sz="4400" dirty="0" smtClean="0"/>
              <a:t>SSHSP </a:t>
            </a:r>
            <a:r>
              <a:rPr lang="es-PR" sz="4400" dirty="0" err="1" smtClean="0"/>
              <a:t>Contacts</a:t>
            </a:r>
            <a:endParaRPr lang="es-P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67" y="938458"/>
            <a:ext cx="8119448" cy="5188804"/>
          </a:xfrm>
        </p:spPr>
        <p:txBody>
          <a:bodyPr>
            <a:normAutofit fontScale="40000" lnSpcReduction="20000"/>
          </a:bodyPr>
          <a:lstStyle/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endParaRPr lang="en-US" altLang="es-PR" dirty="0" smtClean="0"/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endParaRPr lang="en-US" altLang="es-PR" sz="3000" b="1" dirty="0" smtClean="0"/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s-PR" sz="5000" b="1" dirty="0" smtClean="0"/>
              <a:t>SSHSP Medicaid Policy</a:t>
            </a:r>
            <a:r>
              <a:rPr lang="en-US" altLang="es-PR" sz="5000" b="1" dirty="0"/>
              <a:t> </a:t>
            </a:r>
            <a:r>
              <a:rPr lang="en-US" altLang="es-PR" sz="5000" b="1" dirty="0" smtClean="0"/>
              <a:t>and Medicaid Claims:</a:t>
            </a:r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s-PR" sz="5000" dirty="0" smtClean="0"/>
              <a:t>DOH 518-473-2160   </a:t>
            </a:r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endParaRPr lang="en-US" altLang="es-PR" sz="3000" b="1" dirty="0" smtClean="0"/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s-PR" sz="5000" b="1" dirty="0" smtClean="0"/>
              <a:t>Random </a:t>
            </a:r>
            <a:r>
              <a:rPr lang="en-US" altLang="es-PR" sz="5000" b="1" dirty="0"/>
              <a:t>Moment Time Study (RMTS) and Annual Cost Reporting:</a:t>
            </a:r>
          </a:p>
          <a:p>
            <a:pPr marL="168275" indent="0">
              <a:buNone/>
            </a:pPr>
            <a:r>
              <a:rPr lang="en-US" altLang="es-PR" sz="5000" dirty="0"/>
              <a:t>PCG Hotline: 866-912-2974</a:t>
            </a:r>
          </a:p>
          <a:p>
            <a:pPr marL="168275" indent="0">
              <a:buNone/>
            </a:pPr>
            <a:r>
              <a:rPr lang="en-US" altLang="es-PR" sz="5000" dirty="0"/>
              <a:t>E-mail: </a:t>
            </a:r>
            <a:r>
              <a:rPr lang="en-US" altLang="es-PR" sz="5000" dirty="0">
                <a:solidFill>
                  <a:schemeClr val="tx1"/>
                </a:solidFill>
                <a:latin typeface="Tahoma" panose="020B0604030504040204" pitchFamily="34" charset="0"/>
                <a:hlinkClick r:id="rId3"/>
              </a:rPr>
              <a:t>NYSSHSP@pcgus.com</a:t>
            </a:r>
            <a:endParaRPr lang="en-US" altLang="es-PR" sz="50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s-PR" sz="5000" dirty="0" smtClean="0"/>
              <a:t> </a:t>
            </a:r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s-PR" sz="5000" b="1" dirty="0" smtClean="0"/>
              <a:t>SED Medicaid Unit (Medicaid in Education) and </a:t>
            </a:r>
            <a:r>
              <a:rPr lang="en-US" altLang="es-PR" sz="5000" b="1" dirty="0"/>
              <a:t>Regional Information Centers:</a:t>
            </a:r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s-PR" sz="5000" dirty="0"/>
              <a:t>SED 518-474-7116</a:t>
            </a:r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s-PR" sz="5000" dirty="0"/>
              <a:t>E-mail: </a:t>
            </a:r>
            <a:r>
              <a:rPr lang="en-US" altLang="es-PR" sz="5000" dirty="0" smtClean="0"/>
              <a:t>medined@mail.nysed.gov   </a:t>
            </a:r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s-PR" sz="5000" dirty="0">
                <a:hlinkClick r:id="rId4"/>
              </a:rPr>
              <a:t>http://</a:t>
            </a:r>
            <a:r>
              <a:rPr lang="en-US" altLang="es-PR" sz="5000" dirty="0" smtClean="0">
                <a:hlinkClick r:id="rId4"/>
              </a:rPr>
              <a:t>www.oms.nysed.gov/medicaid/contacts/ric_contacts.html</a:t>
            </a:r>
            <a:endParaRPr lang="en-US" altLang="es-PR" sz="5000" dirty="0" smtClean="0"/>
          </a:p>
          <a:p>
            <a:pPr marL="168275" indent="0">
              <a:lnSpc>
                <a:spcPct val="80000"/>
              </a:lnSpc>
              <a:buFont typeface="Monotype Sorts" pitchFamily="2" charset="2"/>
              <a:buNone/>
            </a:pPr>
            <a:endParaRPr lang="en-US" altLang="es-PR" sz="3600" dirty="0"/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s-PR" dirty="0" smtClean="0"/>
              <a:t>   </a:t>
            </a:r>
          </a:p>
          <a:p>
            <a:pPr marL="0" indent="0">
              <a:lnSpc>
                <a:spcPct val="80000"/>
              </a:lnSpc>
              <a:buFont typeface="Monotype Sorts" pitchFamily="2" charset="2"/>
              <a:buNone/>
            </a:pPr>
            <a:endParaRPr lang="en-US" altLang="es-PR" dirty="0"/>
          </a:p>
          <a:p>
            <a:endParaRPr lang="es-P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15350" cy="1157681"/>
          </a:xfrm>
        </p:spPr>
        <p:txBody>
          <a:bodyPr lIns="365760">
            <a:normAutofit/>
          </a:bodyPr>
          <a:lstStyle/>
          <a:p>
            <a:r>
              <a:rPr lang="en-US" sz="4400" b="1" dirty="0" smtClean="0"/>
              <a:t>Defining Compliance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1417320"/>
            <a:ext cx="8267702" cy="4023360"/>
          </a:xfrm>
        </p:spPr>
        <p:txBody>
          <a:bodyPr>
            <a:noAutofit/>
          </a:bodyPr>
          <a:lstStyle/>
          <a:p>
            <a:pPr lvl="1"/>
            <a:endParaRPr lang="en-US" sz="2000" dirty="0" smtClean="0">
              <a:latin typeface="+mj-lt"/>
            </a:endParaRPr>
          </a:p>
          <a:p>
            <a:pPr marL="739775" lvl="1" indent="-511175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Compliance:  the act or process of doing what you have been asked or ordered to do (the act or process of complying)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739775" lvl="1" indent="-511175"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compliance with: in the way that is required </a:t>
            </a:r>
            <a:r>
              <a:rPr lang="en-US" sz="2800" dirty="0" smtClean="0"/>
              <a:t>(by a </a:t>
            </a:r>
            <a:r>
              <a:rPr lang="en-US" sz="2800" dirty="0"/>
              <a:t>rule, law, etc.) 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2800" dirty="0" smtClean="0">
              <a:latin typeface="+mj-lt"/>
            </a:endParaRPr>
          </a:p>
          <a:p>
            <a:pPr marL="0" lvl="2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+mj-lt"/>
                <a:hlinkClick r:id="rId3"/>
              </a:rPr>
              <a:t>http://www.merriam-webster.com/dictionary/compliance</a:t>
            </a:r>
            <a:endParaRPr lang="en-US" sz="2800" b="1" dirty="0" smtClean="0">
              <a:solidFill>
                <a:srgbClr val="0070C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59786"/>
            <a:ext cx="8534400" cy="365125"/>
          </a:xfrm>
        </p:spPr>
        <p:txBody>
          <a:bodyPr/>
          <a:lstStyle/>
          <a:p>
            <a:r>
              <a:rPr lang="en-US" sz="2400" dirty="0" smtClean="0"/>
              <a:t>Who can give an example of compliance in the SSHSP?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59437" y="6459786"/>
            <a:ext cx="484563" cy="365125"/>
          </a:xfrm>
        </p:spPr>
        <p:txBody>
          <a:bodyPr/>
          <a:lstStyle/>
          <a:p>
            <a:fld id="{C81DB9DB-719B-4F33-8049-A551C9A1196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2" descr="C:\Users\Crissie\AppData\Local\Microsoft\Windows\INetCache\IE\VRV7C0XY\MC90044142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046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2380663"/>
              </p:ext>
            </p:extLst>
          </p:nvPr>
        </p:nvGraphicFramePr>
        <p:xfrm>
          <a:off x="609600" y="1367406"/>
          <a:ext cx="7696200" cy="465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1" y="6459786"/>
            <a:ext cx="7772400" cy="365125"/>
          </a:xfrm>
        </p:spPr>
        <p:txBody>
          <a:bodyPr/>
          <a:lstStyle/>
          <a:p>
            <a:pPr algn="l"/>
            <a:r>
              <a:rPr lang="en-US" sz="1600" b="1" dirty="0" smtClean="0"/>
              <a:t>What happens if you are not in compliance with the compliance agreement or the compliance program?</a:t>
            </a:r>
            <a:endParaRPr lang="en-US" sz="1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2" descr="C:\Users\Crissie\AppData\Local\Microsoft\Windows\INetCache\IE\VRV7C0XY\MC900441428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046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4"/>
          <p:cNvSpPr txBox="1">
            <a:spLocks/>
          </p:cNvSpPr>
          <p:nvPr/>
        </p:nvSpPr>
        <p:spPr>
          <a:xfrm>
            <a:off x="0" y="1"/>
            <a:ext cx="8839200" cy="1157680"/>
          </a:xfrm>
          <a:prstGeom prst="rect">
            <a:avLst/>
          </a:prstGeom>
        </p:spPr>
        <p:txBody>
          <a:bodyPr vert="horz" lIns="36576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Compliance Agreement vs. Compliance Program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244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"/>
            <a:ext cx="8185381" cy="1161622"/>
          </a:xfrm>
        </p:spPr>
        <p:txBody>
          <a:bodyPr lIns="365760">
            <a:normAutofit/>
          </a:bodyPr>
          <a:lstStyle/>
          <a:p>
            <a:r>
              <a:rPr lang="en-US" b="1" dirty="0" smtClean="0"/>
              <a:t>Compliance Agreement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0967" y="1512791"/>
            <a:ext cx="8000999" cy="432646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r>
              <a:rPr lang="en-US" sz="2800" dirty="0" smtClean="0"/>
              <a:t>Eight elements of our Compliance Agreement with CMS:</a:t>
            </a:r>
          </a:p>
          <a:p>
            <a:pPr marL="762508" lvl="1" indent="-469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</a:pPr>
            <a:endParaRPr lang="en-US" sz="2200" dirty="0" smtClean="0"/>
          </a:p>
          <a:p>
            <a:pPr marL="855663" lvl="1" indent="-393700">
              <a:spcBef>
                <a:spcPct val="20000"/>
              </a:spcBef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dirty="0" smtClean="0"/>
              <a:t>NYS </a:t>
            </a:r>
            <a:r>
              <a:rPr lang="en-US" sz="2600" dirty="0"/>
              <a:t>SSHSP Compliance Policy</a:t>
            </a:r>
          </a:p>
          <a:p>
            <a:pPr marL="855663" lvl="1" indent="-393700">
              <a:spcBef>
                <a:spcPct val="20000"/>
              </a:spcBef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dirty="0"/>
              <a:t>Confidential Disclosure Policy</a:t>
            </a:r>
          </a:p>
          <a:p>
            <a:pPr marL="855663" lvl="1" indent="-393700">
              <a:spcBef>
                <a:spcPct val="20000"/>
              </a:spcBef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dirty="0"/>
              <a:t>Compliance Officer/Compliance Committee</a:t>
            </a:r>
          </a:p>
          <a:p>
            <a:pPr marL="855663" lvl="1" indent="-393700">
              <a:spcBef>
                <a:spcPct val="20000"/>
              </a:spcBef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dirty="0"/>
              <a:t>Audit Requirements</a:t>
            </a:r>
          </a:p>
          <a:p>
            <a:pPr marL="855663" lvl="1" indent="-393700">
              <a:spcBef>
                <a:spcPct val="20000"/>
              </a:spcBef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dirty="0"/>
              <a:t>Independent Audits</a:t>
            </a:r>
          </a:p>
          <a:p>
            <a:pPr marL="855663" lvl="1" indent="-393700">
              <a:spcBef>
                <a:spcPct val="20000"/>
              </a:spcBef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dirty="0"/>
              <a:t>Annual Written Reports</a:t>
            </a:r>
          </a:p>
          <a:p>
            <a:pPr marL="855663" lvl="1" indent="-393700">
              <a:spcBef>
                <a:spcPct val="20000"/>
              </a:spcBef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dirty="0"/>
              <a:t>Training</a:t>
            </a:r>
          </a:p>
          <a:p>
            <a:pPr marL="855663" lvl="1" indent="-393700">
              <a:spcBef>
                <a:spcPct val="20000"/>
              </a:spcBef>
              <a:buClr>
                <a:srgbClr val="CD5715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2600" dirty="0"/>
              <a:t>State Plan Amendment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8200" y="6458377"/>
            <a:ext cx="8153399" cy="500311"/>
          </a:xfrm>
        </p:spPr>
        <p:txBody>
          <a:bodyPr/>
          <a:lstStyle/>
          <a:p>
            <a:r>
              <a:rPr lang="en-US" sz="1600" b="1" dirty="0" smtClean="0"/>
              <a:t>     Why do  </a:t>
            </a:r>
            <a:r>
              <a:rPr lang="en-US" sz="1600" b="1" dirty="0"/>
              <a:t>we have a compliance agreement?</a:t>
            </a:r>
          </a:p>
          <a:p>
            <a:pPr algn="l"/>
            <a:endParaRPr lang="en-US" sz="1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 descr="C:\Users\Crissie\AppData\Local\Microsoft\Windows\INetCache\IE\VRV7C0XY\MC90044142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14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9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8159981" cy="1151792"/>
          </a:xfrm>
        </p:spPr>
        <p:txBody>
          <a:bodyPr lIns="365760">
            <a:normAutofit/>
          </a:bodyPr>
          <a:lstStyle/>
          <a:p>
            <a:r>
              <a:rPr lang="en-US" b="1" dirty="0" smtClean="0"/>
              <a:t>Compliance Program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008620" cy="4628188"/>
          </a:xfrm>
        </p:spPr>
        <p:txBody>
          <a:bodyPr>
            <a:noAutofit/>
          </a:bodyPr>
          <a:lstStyle/>
          <a:p>
            <a:pPr marL="976313" indent="-519113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defRPr/>
            </a:pPr>
            <a:r>
              <a:rPr lang="en-US" sz="2800" kern="0" dirty="0" smtClean="0"/>
              <a:t>Regulated by The Office of the Medicaid Inspector General (OMIG)</a:t>
            </a:r>
          </a:p>
          <a:p>
            <a:pPr mar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D5715"/>
              </a:buClr>
              <a:buSzPct val="60000"/>
              <a:buNone/>
              <a:tabLst>
                <a:tab pos="284163" algn="l"/>
              </a:tabLst>
              <a:defRPr/>
            </a:pPr>
            <a:endParaRPr lang="en-US" sz="1000" kern="0" dirty="0" smtClean="0"/>
          </a:p>
          <a:p>
            <a:pPr marL="976313" indent="-519113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  <a:tabLst>
                <a:tab pos="284163" algn="l"/>
              </a:tabLst>
              <a:defRPr/>
            </a:pPr>
            <a:r>
              <a:rPr lang="en-US" sz="2800" kern="0" dirty="0" smtClean="0"/>
              <a:t>Compliance Programs include:</a:t>
            </a:r>
            <a:endParaRPr lang="en-US" sz="2800" kern="0" dirty="0"/>
          </a:p>
          <a:p>
            <a:pPr marL="1290637" lvl="4" indent="-28575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/>
              <a:t>Policies and Procedures</a:t>
            </a:r>
            <a:endParaRPr lang="en-US" sz="600" kern="0" dirty="0" smtClean="0"/>
          </a:p>
          <a:p>
            <a:pPr marL="1290637" lvl="4" indent="-28575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/>
              <a:t>Compliance </a:t>
            </a:r>
            <a:r>
              <a:rPr lang="en-US" sz="2000" kern="0" dirty="0"/>
              <a:t>officer </a:t>
            </a:r>
          </a:p>
          <a:p>
            <a:pPr marL="1290637" lvl="4" indent="-28575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Training </a:t>
            </a:r>
          </a:p>
          <a:p>
            <a:pPr marL="1290637" lvl="4" indent="-28575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Reporting </a:t>
            </a:r>
          </a:p>
          <a:p>
            <a:pPr marL="1290637" lvl="4" indent="-28575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Failing to report </a:t>
            </a:r>
          </a:p>
          <a:p>
            <a:pPr marL="1290637" lvl="4" indent="-28575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/>
              <a:t>Identification of risks</a:t>
            </a:r>
            <a:endParaRPr lang="en-US" sz="2000" kern="0" dirty="0"/>
          </a:p>
          <a:p>
            <a:pPr marL="1290637" lvl="4" indent="-28575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/>
              <a:t>Response/Follow-up </a:t>
            </a:r>
          </a:p>
          <a:p>
            <a:pPr marL="1290637" lvl="4" indent="-28575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/>
              <a:t>Policy </a:t>
            </a:r>
            <a:r>
              <a:rPr lang="en-US" sz="2000" kern="0" dirty="0"/>
              <a:t>barring intimidation, retaliation </a:t>
            </a:r>
            <a:r>
              <a:rPr lang="en-US" sz="2000" kern="0" dirty="0" smtClean="0"/>
              <a:t> </a:t>
            </a:r>
            <a:endParaRPr lang="en-US" sz="2000" kern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14400" y="6459786"/>
            <a:ext cx="7391400" cy="365125"/>
          </a:xfrm>
        </p:spPr>
        <p:txBody>
          <a:bodyPr/>
          <a:lstStyle/>
          <a:p>
            <a:pPr algn="l"/>
            <a:r>
              <a:rPr lang="en-US" sz="2400" b="1" dirty="0" smtClean="0"/>
              <a:t> </a:t>
            </a:r>
            <a:r>
              <a:rPr lang="en-US" sz="2200" b="1" dirty="0" smtClean="0"/>
              <a:t>for more information:    http</a:t>
            </a:r>
            <a:r>
              <a:rPr lang="en-US" sz="2200" b="1" dirty="0"/>
              <a:t>://www.omig.ny.gov/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 descr="C:\Users\Crissie\AppData\Local\Microsoft\Windows\INetCache\IE\QP7CSQ73\MC90044131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06094"/>
            <a:ext cx="563880" cy="56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143"/>
            <a:ext cx="8290560" cy="1138304"/>
          </a:xfrm>
        </p:spPr>
        <p:txBody>
          <a:bodyPr lIns="365760"/>
          <a:lstStyle/>
          <a:p>
            <a:r>
              <a:rPr lang="en-US" b="1" dirty="0" smtClean="0"/>
              <a:t>Compliance Program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372" y="1156447"/>
            <a:ext cx="7803636" cy="5126366"/>
          </a:xfrm>
        </p:spPr>
        <p:txBody>
          <a:bodyPr>
            <a:noAutofit/>
          </a:bodyPr>
          <a:lstStyle/>
          <a:p>
            <a:pPr marL="577850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 smtClean="0"/>
              <a:t>Regulated and enforced by OMIG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</a:pPr>
            <a:endParaRPr lang="en-US" sz="400" dirty="0" smtClean="0"/>
          </a:p>
          <a:p>
            <a:pPr marL="58738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None/>
            </a:pPr>
            <a:endParaRPr lang="en-US" sz="400" dirty="0" smtClean="0"/>
          </a:p>
          <a:p>
            <a:pPr marL="577850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Medicaid provider with $500,000 or more in annual Medicaid billing </a:t>
            </a:r>
            <a:r>
              <a:rPr lang="en-US" sz="2800" dirty="0" smtClean="0"/>
              <a:t>must have an </a:t>
            </a:r>
            <a:r>
              <a:rPr lang="en-US" sz="2800" dirty="0"/>
              <a:t>effective Compliance program </a:t>
            </a:r>
            <a:r>
              <a:rPr lang="en-US" sz="2800" dirty="0" smtClean="0"/>
              <a:t>in place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</a:pPr>
            <a:endParaRPr lang="en-US" sz="400" dirty="0"/>
          </a:p>
          <a:p>
            <a:pPr marL="577850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Providers must certify annually that they have an effective </a:t>
            </a:r>
            <a:r>
              <a:rPr lang="en-US" sz="2800" dirty="0" smtClean="0"/>
              <a:t>Compliance </a:t>
            </a:r>
            <a:r>
              <a:rPr lang="en-US" sz="2800" dirty="0"/>
              <a:t>program in accordance with </a:t>
            </a:r>
            <a:r>
              <a:rPr lang="en-US" sz="2800" dirty="0" smtClean="0"/>
              <a:t>statute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None/>
            </a:pPr>
            <a:endParaRPr lang="en-US" sz="400" dirty="0"/>
          </a:p>
          <a:p>
            <a:pPr marL="577850" indent="-4032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5715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References:</a:t>
            </a:r>
          </a:p>
          <a:p>
            <a:pPr marL="1089025" lvl="1" indent="-342900">
              <a:lnSpc>
                <a:spcPct val="100000"/>
              </a:lnSpc>
              <a:spcBef>
                <a:spcPct val="20000"/>
              </a:spcBef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hlinkClick r:id="rId3"/>
              </a:rPr>
              <a:t>http://www.omig.ny.gov/compliance</a:t>
            </a:r>
            <a:endParaRPr lang="en-US" sz="2400" dirty="0" smtClean="0"/>
          </a:p>
          <a:p>
            <a:pPr marL="1089025" lvl="1" indent="-342900">
              <a:lnSpc>
                <a:spcPct val="100000"/>
              </a:lnSpc>
              <a:spcBef>
                <a:spcPct val="20000"/>
              </a:spcBef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18 NYCRR §521.2(b)</a:t>
            </a:r>
          </a:p>
          <a:p>
            <a:pPr marL="1089025" lvl="1" indent="-342900">
              <a:lnSpc>
                <a:spcPct val="100000"/>
              </a:lnSpc>
              <a:spcBef>
                <a:spcPct val="20000"/>
              </a:spcBef>
              <a:buClr>
                <a:srgbClr val="CD571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Social Services Law (SSL) §363-d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B9DB-719B-4F33-8049-A551C9A1196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900953" y="762000"/>
            <a:ext cx="7023847" cy="2667000"/>
          </a:xfrm>
        </p:spPr>
        <p:txBody>
          <a:bodyPr>
            <a:noAutofit/>
          </a:bodyPr>
          <a:lstStyle/>
          <a:p>
            <a:r>
              <a:rPr lang="en-US" sz="7200" b="1" i="1" dirty="0" smtClean="0">
                <a:latin typeface="+mn-lt"/>
              </a:rPr>
              <a:t>Roles and Responsibilities</a:t>
            </a:r>
            <a:endParaRPr lang="en-US" sz="72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578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4795</TotalTime>
  <Words>2110</Words>
  <Application>Microsoft Office PowerPoint</Application>
  <PresentationFormat>On-screen Show (4:3)</PresentationFormat>
  <Paragraphs>444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MS PGothic</vt:lpstr>
      <vt:lpstr>Arial</vt:lpstr>
      <vt:lpstr>Arial Black</vt:lpstr>
      <vt:lpstr>Calibri</vt:lpstr>
      <vt:lpstr>Calibri Light</vt:lpstr>
      <vt:lpstr>Monotype Sorts</vt:lpstr>
      <vt:lpstr>Tahoma</vt:lpstr>
      <vt:lpstr>Times New Roman</vt:lpstr>
      <vt:lpstr>Wingdings</vt:lpstr>
      <vt:lpstr>Retrospect</vt:lpstr>
      <vt:lpstr>Preschool/School Supportive Health Services Program Providers</vt:lpstr>
      <vt:lpstr>Training Overview</vt:lpstr>
      <vt:lpstr>The Compliance Agreement   and  The Compliance Program </vt:lpstr>
      <vt:lpstr>Defining Compliance</vt:lpstr>
      <vt:lpstr>PowerPoint Presentation</vt:lpstr>
      <vt:lpstr>Compliance Agreement</vt:lpstr>
      <vt:lpstr>Compliance Program</vt:lpstr>
      <vt:lpstr>Compliance Program </vt:lpstr>
      <vt:lpstr>Roles and Responsibilities</vt:lpstr>
      <vt:lpstr>SSHSP Stakeholders</vt:lpstr>
      <vt:lpstr>Roles and Responsibilities Medicaid Policy/Special Education Policy</vt:lpstr>
      <vt:lpstr>Roles and Responsibilities School Districts and Counties, RICs, CNYRIC, and Billing Vendors </vt:lpstr>
      <vt:lpstr>Roles and Responsibilities      SSHSP Providers</vt:lpstr>
      <vt:lpstr>Roles and Responsibilities      Office of Medicaid Inspector General (OMIG) </vt:lpstr>
      <vt:lpstr>Roles and Responsibilities      Computer Sciences Corporation / eMedNY</vt:lpstr>
      <vt:lpstr>Roles and Responsibilities      Public Consulting Group (PCG)</vt:lpstr>
      <vt:lpstr>SSHSP Medicaid Policy — Clarified, Existing, and Revised</vt:lpstr>
      <vt:lpstr>SSHSP Medicaid Program Reference Materials</vt:lpstr>
      <vt:lpstr>            </vt:lpstr>
      <vt:lpstr>PowerPoint Presentation</vt:lpstr>
      <vt:lpstr>PowerPoint Presentation</vt:lpstr>
      <vt:lpstr>PowerPoint Presentation</vt:lpstr>
      <vt:lpstr>Existing Medicaid Policy Documentation Requirements Summary</vt:lpstr>
      <vt:lpstr>Existing Medicaid Policy Provider Qualifications/Verification</vt:lpstr>
      <vt:lpstr>Revised Medicaid Policy Physical Therapy Provider Qualifications</vt:lpstr>
      <vt:lpstr>Existing Medicaid Policy SSHSP Orders/referrals </vt:lpstr>
      <vt:lpstr>Revised Medicaid Policy SSHSP Ordering/Referring Provider</vt:lpstr>
      <vt:lpstr>SSHSP Billing/Claiming</vt:lpstr>
      <vt:lpstr> SSHSP Billing/Claiming</vt:lpstr>
      <vt:lpstr> IDEA Parental Consent</vt:lpstr>
      <vt:lpstr>Medicaid claim components</vt:lpstr>
      <vt:lpstr>PowerPoint Presentation</vt:lpstr>
      <vt:lpstr>Contact Information and Resources </vt:lpstr>
      <vt:lpstr>SSHSP Contacts</vt:lpstr>
    </vt:vector>
  </TitlesOfParts>
  <Company>NYS Department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cmc10</dc:creator>
  <cp:lastModifiedBy>Melissa Kinnicutt</cp:lastModifiedBy>
  <cp:revision>258</cp:revision>
  <cp:lastPrinted>2014-05-15T18:01:38Z</cp:lastPrinted>
  <dcterms:created xsi:type="dcterms:W3CDTF">2014-03-21T17:00:41Z</dcterms:created>
  <dcterms:modified xsi:type="dcterms:W3CDTF">2014-07-02T12:38:07Z</dcterms:modified>
</cp:coreProperties>
</file>