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4"/>
  </p:handoutMasterIdLst>
  <p:sldIdLst>
    <p:sldId id="264" r:id="rId2"/>
    <p:sldId id="256" r:id="rId3"/>
    <p:sldId id="284" r:id="rId4"/>
    <p:sldId id="257" r:id="rId5"/>
    <p:sldId id="258" r:id="rId6"/>
    <p:sldId id="289" r:id="rId7"/>
    <p:sldId id="262" r:id="rId8"/>
    <p:sldId id="263" r:id="rId9"/>
    <p:sldId id="260" r:id="rId10"/>
    <p:sldId id="265" r:id="rId11"/>
    <p:sldId id="266" r:id="rId12"/>
    <p:sldId id="267" r:id="rId13"/>
    <p:sldId id="268" r:id="rId14"/>
    <p:sldId id="285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90" r:id="rId27"/>
    <p:sldId id="286" r:id="rId28"/>
    <p:sldId id="282" r:id="rId29"/>
    <p:sldId id="280" r:id="rId30"/>
    <p:sldId id="287" r:id="rId31"/>
    <p:sldId id="281" r:id="rId32"/>
    <p:sldId id="288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3BB5B4-7F67-4576-99C5-BE17BD402213}" v="1427" dt="2024-02-09T14:32:30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3" autoAdjust="0"/>
    <p:restoredTop sz="91304" autoAdjust="0"/>
  </p:normalViewPr>
  <p:slideViewPr>
    <p:cSldViewPr>
      <p:cViewPr varScale="1">
        <p:scale>
          <a:sx n="104" d="100"/>
          <a:sy n="104" d="100"/>
        </p:scale>
        <p:origin x="5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1664CFE-C9B3-BB12-C0FC-617774F6CF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9B40095-00AF-553D-394F-BF2464A64B8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D5B655B8-A5CE-DF4D-C889-E5A1EF7344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FFE2038A-50E3-1D55-17DD-A402649C26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E4AA3825-27DF-4A62-BE89-9CC92191B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>
            <a:extLst>
              <a:ext uri="{FF2B5EF4-FFF2-40B4-BE49-F238E27FC236}">
                <a16:creationId xmlns:a16="http://schemas.microsoft.com/office/drawing/2014/main" id="{74ACF349-8C6C-F820-9594-CA49E9524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" name="AutoShape 1027">
            <a:extLst>
              <a:ext uri="{FF2B5EF4-FFF2-40B4-BE49-F238E27FC236}">
                <a16:creationId xmlns:a16="http://schemas.microsoft.com/office/drawing/2014/main" id="{1FADE58D-2CE7-9C88-6EA6-60019FBBC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grpSp>
        <p:nvGrpSpPr>
          <p:cNvPr id="4" name="Group 1029">
            <a:extLst>
              <a:ext uri="{FF2B5EF4-FFF2-40B4-BE49-F238E27FC236}">
                <a16:creationId xmlns:a16="http://schemas.microsoft.com/office/drawing/2014/main" id="{CD50A42B-6208-97DB-2094-B798709CFB0E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" name="AutoShape 1030">
              <a:extLst>
                <a:ext uri="{FF2B5EF4-FFF2-40B4-BE49-F238E27FC236}">
                  <a16:creationId xmlns:a16="http://schemas.microsoft.com/office/drawing/2014/main" id="{5EB69D32-072A-DF09-D5C1-6B9B2EB933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6" name="AutoShape 1031">
              <a:extLst>
                <a:ext uri="{FF2B5EF4-FFF2-40B4-BE49-F238E27FC236}">
                  <a16:creationId xmlns:a16="http://schemas.microsoft.com/office/drawing/2014/main" id="{6F3ECB65-471F-D8FA-BE68-CB75212CD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22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299" name="Rectangle 1035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29D758BF-2905-AEBE-6D60-FFDB884C60D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3">
            <a:extLst>
              <a:ext uri="{FF2B5EF4-FFF2-40B4-BE49-F238E27FC236}">
                <a16:creationId xmlns:a16="http://schemas.microsoft.com/office/drawing/2014/main" id="{C5E49F15-C31E-7766-B5C8-B63B3518A0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4">
            <a:extLst>
              <a:ext uri="{FF2B5EF4-FFF2-40B4-BE49-F238E27FC236}">
                <a16:creationId xmlns:a16="http://schemas.microsoft.com/office/drawing/2014/main" id="{A03B8B98-9D32-0AD1-563A-F2E530BC5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238A3006-B8F8-4070-9F58-AF34FE6A63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27199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EF82A37-1369-58C9-0850-614D86BD5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FF2ED4F-6727-9675-CEFB-0CA76DEC6E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B643048-794F-3123-A8E0-8D6B65A6EB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1EB8-C7FB-4270-B5A1-3261CEA6D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823293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48F862C-D465-133B-104F-F3B763B75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FEFE7B5-22DD-0A42-A6B3-0E65DFBCA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1C8EFB7-DD68-94A5-B4F1-D7750E990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2F669-F161-40E9-AACB-381938AFDA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0433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8C5DB46-586E-1FD4-3C8D-42188A9F6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AF4EAC3-52AA-5B9B-79BF-2B0087E0C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5B8502F-A3FF-4BC1-DD7C-C8C697AE5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90CA6-9EA3-4571-A870-687E39ACA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431555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31707E5-DFDD-3DBE-9A03-47A69470A2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09FBFF4-65DA-ECE5-C495-D906F40E54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F1B9836-C1AF-6C65-D20F-D5D5829C5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CC169-C0EB-409F-AF69-CBF04497E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134127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3F016FB-9A09-2320-FB1B-8AA3B6C332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182DC43-DC64-09DA-F1FC-955452E60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0E2D8CE-BBD9-A486-E27E-D8E282820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946EB-A305-45D7-9E2D-1CE4A32BB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86352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C2BCBD1-69E6-7C3E-5C21-B58EC1563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32B76CE-3B3D-F9ED-18E2-E587D0FF51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30C4664-CCA0-4497-CE63-0E0B04997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B91D4-2CBB-48A6-A883-86BA6ED95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166453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00B2856-C13F-7B17-E2E3-1086DF3317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D895D13-DB7D-3E36-8602-72F6DE631C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99829EA2-2046-02CB-EE22-1680CF87E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AB12-04B2-4508-A215-8920AA1387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48466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1925BF53-5B6A-E508-5351-D5B00C4A71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9AA3BF7-6740-2634-A60B-6CD8D4F5D6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4B55580-BDA3-B6C5-2110-366E3E8B3C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03F95-8A20-4F2D-8C50-3D6C28460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70977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7600F567-6EE1-466D-DFE7-AC77A9D77B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F4198071-99BF-59C4-4941-23B92B651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E0FE3C4-7F7A-5856-EAA2-F87FBDE05C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D002-F7AD-4674-84EB-6D527667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974384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1749C60-2679-C74C-DEE3-A46B52405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FD11D8E-B748-9C92-0E46-E44A11ECD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86AC2DF-994D-BDF2-70EE-58A2C2994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E2E1B-2295-4251-8903-3F244160A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303323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98F0A52-C2BC-9F8D-3ED1-781FCB2B8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218F8B5-066A-6E9C-B183-FAED47F05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19EA6DC-2134-B8D0-6C94-AA2701352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27AE1-EC1F-46E7-A444-32C8ECA32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918104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12FF15C-FB8A-84C2-33F9-6B514861F5D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>
              <a:extLst>
                <a:ext uri="{FF2B5EF4-FFF2-40B4-BE49-F238E27FC236}">
                  <a16:creationId xmlns:a16="http://schemas.microsoft.com/office/drawing/2014/main" id="{6EC9E562-7E52-4B3A-943D-B52B3952A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Rectangle 4">
              <a:extLst>
                <a:ext uri="{FF2B5EF4-FFF2-40B4-BE49-F238E27FC236}">
                  <a16:creationId xmlns:a16="http://schemas.microsoft.com/office/drawing/2014/main" id="{D745D0CB-5201-F874-5977-C5F42C31F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027" name="AutoShape 5">
            <a:extLst>
              <a:ext uri="{FF2B5EF4-FFF2-40B4-BE49-F238E27FC236}">
                <a16:creationId xmlns:a16="http://schemas.microsoft.com/office/drawing/2014/main" id="{A192EFD0-13EE-33ED-6A92-8709E5972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6">
            <a:extLst>
              <a:ext uri="{FF2B5EF4-FFF2-40B4-BE49-F238E27FC236}">
                <a16:creationId xmlns:a16="http://schemas.microsoft.com/office/drawing/2014/main" id="{DDFFCD59-4924-C8A7-A9A6-44E1CBFD5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7">
            <a:extLst>
              <a:ext uri="{FF2B5EF4-FFF2-40B4-BE49-F238E27FC236}">
                <a16:creationId xmlns:a16="http://schemas.microsoft.com/office/drawing/2014/main" id="{C27CF56D-D30B-E6F0-62CA-82AE396CB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7EF330E5-5952-2740-F42E-1841C1F9BE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32B782A1-A646-5DCA-CC79-241AC8CBB0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267226F3-F713-B93A-69A3-4E88397D08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82E50B2-E024-439F-978B-D9D7155EA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1">
            <a:extLst>
              <a:ext uri="{FF2B5EF4-FFF2-40B4-BE49-F238E27FC236}">
                <a16:creationId xmlns:a16="http://schemas.microsoft.com/office/drawing/2014/main" id="{1C0CF214-8BC4-E4F6-D3FE-4A53431F755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>
              <a:extLst>
                <a:ext uri="{FF2B5EF4-FFF2-40B4-BE49-F238E27FC236}">
                  <a16:creationId xmlns:a16="http://schemas.microsoft.com/office/drawing/2014/main" id="{D292F977-8AAB-68BE-FFC9-B1A29C05C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AutoShape 13">
              <a:extLst>
                <a:ext uri="{FF2B5EF4-FFF2-40B4-BE49-F238E27FC236}">
                  <a16:creationId xmlns:a16="http://schemas.microsoft.com/office/drawing/2014/main" id="{3E8E2C5F-A09D-320D-3CE6-E702A20C8F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zoom dir="in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ublicSchoolPowerPoint_files/2223%20Appendix%20R.pdf" TargetMode="External"/><Relationship Id="rId2" Type="http://schemas.openxmlformats.org/officeDocument/2006/relationships/hyperlink" Target="http://www.oms.nysed.gov/rsu/Training/CFRNDCTitleDescriptions.html#JobCodes500Ser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ms.nysed.gov/rsu/Training/CFRNDCTitleDescriptions.html#JobCodes600Seri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ublicSchoolPowerPoint_files/2223%20Appendix%20R.pdf" TargetMode="External"/><Relationship Id="rId2" Type="http://schemas.openxmlformats.org/officeDocument/2006/relationships/hyperlink" Target="http://www.oms.nysed.gov/rsu/Training/CFRDCTitleDescriptions.html#DirectCareStaf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ublicSchoolPowerPoint_files/2223%20Appendix%20R.pdf" TargetMode="External"/><Relationship Id="rId2" Type="http://schemas.openxmlformats.org/officeDocument/2006/relationships/hyperlink" Target="http://www.oms.nysed.gov/rsu/Training/CFRDCTitleDescriptions.html#SupportStaf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PublicSchoolPowerPoint_files/2223%20Appendix%20R.pdf" TargetMode="External"/><Relationship Id="rId2" Type="http://schemas.openxmlformats.org/officeDocument/2006/relationships/hyperlink" Target="http://www.oms.nysed.gov/rsu/Training/CFRJobTitle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s.nysed.gov/rsu/s1756reg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12.nysed.gov/specialed/publication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s.nysed.gov/rsu/Manuals_Forms/Forms/RelatedServices/home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.nysed.gov/rsu/Manuals_Forms/Manuals/RCM/home.html" TargetMode="External"/><Relationship Id="rId2" Type="http://schemas.openxmlformats.org/officeDocument/2006/relationships/hyperlink" Target="http://www.oms.nysed.gov/rsu/Rates_Methodology/MethodLetters/home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.nysed.gov/rsu/SEDFIN/RegistrationInfo.html" TargetMode="External"/><Relationship Id="rId2" Type="http://schemas.openxmlformats.org/officeDocument/2006/relationships/hyperlink" Target="http://www.oms.nysed.gov/rsu/Training/SpecialActCrosswal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rateweb@nysed.gov" TargetMode="External"/><Relationship Id="rId2" Type="http://schemas.openxmlformats.org/officeDocument/2006/relationships/hyperlink" Target="http://www.oms.nysed.gov/rs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ms.nysed.gov/rsu/Contact_Us/employees.html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nysed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s.nysed.gov/stac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D59E53-D928-066B-0443-C87BD96865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Public School District Reporting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6A45B5-D5BA-18FF-3B1D-E97AB8EC34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24400" y="5257800"/>
            <a:ext cx="3657600" cy="1371600"/>
          </a:xfrm>
        </p:spPr>
        <p:txBody>
          <a:bodyPr/>
          <a:lstStyle/>
          <a:p>
            <a:pPr eaLnBrk="1" hangingPunct="1"/>
            <a:r>
              <a:rPr lang="en-US" altLang="en-US"/>
              <a:t>Programs Operated for Students with Disabilities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400" b="1"/>
              <a:t>New York State Education Department</a:t>
            </a:r>
          </a:p>
          <a:p>
            <a:pPr eaLnBrk="1" hangingPunct="1"/>
            <a:r>
              <a:rPr lang="en-US" altLang="en-US" sz="3200" b="1"/>
              <a:t>Rate Setting Unit</a:t>
            </a:r>
          </a:p>
        </p:txBody>
      </p:sp>
      <p:pic>
        <p:nvPicPr>
          <p:cNvPr id="1030" name="Picture 6" descr="NYSED Building">
            <a:extLst>
              <a:ext uri="{FF2B5EF4-FFF2-40B4-BE49-F238E27FC236}">
                <a16:creationId xmlns:a16="http://schemas.microsoft.com/office/drawing/2014/main" id="{B6DFF83E-B522-CCE1-ED3B-CEF3D6676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3429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7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02F0EDD-968A-4CA3-4394-592C1F4B7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22918C-7D8B-A8A2-860B-1F094925E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SS10 -  Revenues and Administrative Expenditures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CDAAFC1-EA2F-D4EF-6AD7-2FFB75998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u="sng">
                <a:latin typeface="Book Antiqua" panose="02040602050305030304" pitchFamily="18" charset="0"/>
              </a:rPr>
              <a:t>Top Half of Schedule – Revenues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n-US" altLang="en-US" sz="2600" b="1">
                <a:latin typeface="Book Antiqua" panose="02040602050305030304" pitchFamily="18" charset="0"/>
              </a:rPr>
              <a:t>Report revenue received on appropriate line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"/>
            </a:pPr>
            <a:r>
              <a:rPr lang="en-US" altLang="en-US" sz="2600" b="1">
                <a:latin typeface="Book Antiqua" panose="02040602050305030304" pitchFamily="18" charset="0"/>
              </a:rPr>
              <a:t>0-2 Infant Revenue on DOH – Chapter 428 line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"/>
            </a:pPr>
            <a:r>
              <a:rPr lang="en-US" altLang="en-US" sz="2600" b="1">
                <a:latin typeface="Book Antiqua" panose="02040602050305030304" pitchFamily="18" charset="0"/>
              </a:rPr>
              <a:t>School Age Revenue on Section 4408 – School District Tuition line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"/>
            </a:pPr>
            <a:r>
              <a:rPr lang="en-US" altLang="en-US" sz="2600" b="1">
                <a:latin typeface="Book Antiqua" panose="02040602050305030304" pitchFamily="18" charset="0"/>
              </a:rPr>
              <a:t>Preschool Revenue on NYSED – Section 4410 – Preschool Tuition line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n-US" altLang="en-US" sz="2600" b="1">
                <a:latin typeface="Book Antiqua" panose="02040602050305030304" pitchFamily="18" charset="0"/>
              </a:rPr>
              <a:t>Revenue received should be the Certified Tuition Rate x FTE students enrolled in approved program.</a:t>
            </a:r>
          </a:p>
        </p:txBody>
      </p:sp>
      <p:sp>
        <p:nvSpPr>
          <p:cNvPr id="13316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0B7BA18-5940-5F48-4363-A5BB4BA57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17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7D773A4-3339-A6C5-CBC3-9F4C40296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EF89A63-EE46-A69E-F6F8-D3D2F6CC6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SS10 - Revenues and Administrative Expenditures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9DEDD6-6FD9-0911-B72E-007741076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300" b="1" u="sng">
                <a:latin typeface="Book Antiqua" panose="02040602050305030304" pitchFamily="18" charset="0"/>
              </a:rPr>
              <a:t>Bottom Half of Schedule – Administrative Expenditures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altLang="en-US" sz="1300" b="1">
                <a:latin typeface="Book Antiqua" panose="02040602050305030304" pitchFamily="18" charset="0"/>
              </a:rPr>
              <a:t>Report administrative expenditures relating to district operated programs included in the ST-3 Special Aid Fund account codes F2251, F2252 or F2253.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altLang="en-US" sz="1300" b="1" u="sng">
                <a:latin typeface="Book Antiqua" panose="02040602050305030304" pitchFamily="18" charset="0"/>
              </a:rPr>
              <a:t>Examples of costs include</a:t>
            </a:r>
            <a:r>
              <a:rPr lang="en-US" altLang="en-US" sz="1300" b="1">
                <a:latin typeface="Book Antiqua" panose="02040602050305030304" pitchFamily="18" charset="0"/>
              </a:rPr>
              <a:t>: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w"/>
            </a:pPr>
            <a:r>
              <a:rPr lang="en-US" altLang="en-US" sz="1300" b="1">
                <a:latin typeface="Book Antiqua" panose="02040602050305030304" pitchFamily="18" charset="0"/>
                <a:hlinkClick r:id="rId2"/>
              </a:rPr>
              <a:t>Salaries-Job Codes 500-590 </a:t>
            </a:r>
            <a:r>
              <a:rPr lang="en-US" altLang="en-US" sz="1300" b="1">
                <a:latin typeface="Book Antiqua" panose="02040602050305030304" pitchFamily="18" charset="0"/>
              </a:rPr>
              <a:t>– Program Administrative Salary total for program (Salary breakdown by individual job codes is detailed on SS-13) </a:t>
            </a:r>
            <a:r>
              <a:rPr lang="en-US" altLang="en-US" sz="1300" b="1">
                <a:latin typeface="Book Antiqua" panose="02040602050305030304" pitchFamily="18" charset="0"/>
                <a:hlinkClick r:id="rId3" action="ppaction://hlinkfile"/>
              </a:rPr>
              <a:t>PDF Version </a:t>
            </a:r>
            <a:endParaRPr lang="en-US" altLang="en-US" sz="1300" b="1">
              <a:latin typeface="Book Antiqua" panose="02040602050305030304" pitchFamily="18" charset="0"/>
            </a:endParaRP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w"/>
            </a:pPr>
            <a:r>
              <a:rPr lang="en-US" altLang="en-US" sz="1300" b="1">
                <a:latin typeface="Book Antiqua" panose="02040602050305030304" pitchFamily="18" charset="0"/>
                <a:hlinkClick r:id="rId4"/>
              </a:rPr>
              <a:t>Salaries-Job Codes 600-690 </a:t>
            </a:r>
            <a:r>
              <a:rPr lang="en-US" altLang="en-US" sz="1300" b="1">
                <a:latin typeface="Book Antiqua" panose="02040602050305030304" pitchFamily="18" charset="0"/>
              </a:rPr>
              <a:t>– Agency Administrative Salary total for program (Salary breakdown by individual job codes is detailed on SS-13) </a:t>
            </a:r>
            <a:r>
              <a:rPr lang="en-US" altLang="en-US" sz="1300" b="1">
                <a:latin typeface="Book Antiqua" panose="02040602050305030304" pitchFamily="18" charset="0"/>
                <a:hlinkClick r:id="rId3" action="ppaction://hlinkfile"/>
              </a:rPr>
              <a:t>PDF Version </a:t>
            </a:r>
            <a:endParaRPr lang="en-US" altLang="en-US" sz="1300" b="1">
              <a:latin typeface="Book Antiqua" panose="02040602050305030304" pitchFamily="18" charset="0"/>
            </a:endParaRP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w"/>
            </a:pPr>
            <a:r>
              <a:rPr lang="en-US" altLang="en-US" sz="1300" b="1">
                <a:latin typeface="Book Antiqua" panose="02040602050305030304" pitchFamily="18" charset="0"/>
              </a:rPr>
              <a:t>Repairs and Maintenance –  cost to maintain or restore Administrative assets.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w"/>
            </a:pPr>
            <a:r>
              <a:rPr lang="en-US" altLang="en-US" sz="1300" b="1">
                <a:latin typeface="Book Antiqua" panose="02040602050305030304" pitchFamily="18" charset="0"/>
              </a:rPr>
              <a:t>Fringe Benefits – fringe benefits associated with salaries reported above are reported on appropriate fringe line.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300" b="1">
              <a:latin typeface="Book Antiqua" panose="02040602050305030304" pitchFamily="18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sz="1200" b="1"/>
          </a:p>
          <a:p>
            <a:pPr lvl="2" eaLnBrk="1" hangingPunct="1">
              <a:lnSpc>
                <a:spcPct val="80000"/>
              </a:lnSpc>
            </a:pPr>
            <a:endParaRPr lang="en-US" altLang="en-US" sz="12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	</a:t>
            </a:r>
            <a:r>
              <a:rPr lang="en-US" altLang="en-US" sz="1400" b="1" u="sng"/>
              <a:t> </a:t>
            </a:r>
          </a:p>
        </p:txBody>
      </p:sp>
      <p:sp>
        <p:nvSpPr>
          <p:cNvPr id="14340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27EBFA8-BC5B-E174-559B-9C1D6C648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1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C6352DA-11A6-9174-8575-07B9F2EF5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2DA9599-42D2-DEC6-1890-64E1C6427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SS11 –  Direct Care and Facility Expenditures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32F121B-B0A8-C600-6C22-9B136327F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u="sng">
                <a:latin typeface="Book Antiqua" panose="02040602050305030304" pitchFamily="18" charset="0"/>
              </a:rPr>
              <a:t>Top half of Schedule – Direct Care Expenditures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1900" b="1">
                <a:latin typeface="Book Antiqua" panose="02040602050305030304" pitchFamily="18" charset="0"/>
                <a:hlinkClick r:id="rId2"/>
              </a:rPr>
              <a:t>Salaries – Job Codes 200- 390 </a:t>
            </a:r>
            <a:r>
              <a:rPr lang="en-US" altLang="en-US" sz="1900" b="1">
                <a:latin typeface="Book Antiqua" panose="02040602050305030304" pitchFamily="18" charset="0"/>
              </a:rPr>
              <a:t>– Direct Care Salary total for program (Salary breakdown by individual job codes is detailed on SS-13) </a:t>
            </a:r>
            <a:r>
              <a:rPr lang="en-US" altLang="en-US" sz="1900" b="1">
                <a:latin typeface="Book Antiqua" panose="02040602050305030304" pitchFamily="18" charset="0"/>
                <a:hlinkClick r:id="rId3" action="ppaction://hlinkfile"/>
              </a:rPr>
              <a:t>PDF Version</a:t>
            </a:r>
            <a:endParaRPr lang="en-US" altLang="en-US" sz="1900" b="1"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1900" b="1">
                <a:latin typeface="Book Antiqua" panose="02040602050305030304" pitchFamily="18" charset="0"/>
              </a:rPr>
              <a:t>Repairs and Maintenance – cost to restore and maintain assets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1900" b="1">
                <a:latin typeface="Book Antiqua" panose="02040602050305030304" pitchFamily="18" charset="0"/>
              </a:rPr>
              <a:t>Travel and transportation – expenditures for field trips and/or transporting students from one facility to another.  Do not report expenses for transporting students to and from home, these are reimbursed elsewhere.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1900" b="1">
                <a:latin typeface="Book Antiqua" panose="02040602050305030304" pitchFamily="18" charset="0"/>
              </a:rPr>
              <a:t>Contracted Services – report direct care contracted services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1900" b="1">
                <a:latin typeface="Book Antiqua" panose="02040602050305030304" pitchFamily="18" charset="0"/>
              </a:rPr>
              <a:t>Fringe Benefits - </a:t>
            </a:r>
            <a:r>
              <a:rPr lang="en-US" altLang="en-US" sz="1700" b="1">
                <a:latin typeface="Book Antiqua" panose="02040602050305030304" pitchFamily="18" charset="0"/>
              </a:rPr>
              <a:t>fringe benefits associated with salaries above.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1900" b="1">
                <a:latin typeface="Book Antiqua" panose="02040602050305030304" pitchFamily="18" charset="0"/>
              </a:rPr>
              <a:t>Other Expenditures Reported in Special Aid Fund – costs allocated to program that are not reported within Special Aid Fund accounts F2251, F2252 or F2253 (anything reported is detailed on SS-16)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b="1"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 b="1" u="sng"/>
          </a:p>
        </p:txBody>
      </p:sp>
      <p:sp>
        <p:nvSpPr>
          <p:cNvPr id="15364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4756BBD-5B9B-B927-2144-F6D0EB88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65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4E9CEBE-6F8D-439F-B147-2307A2E9C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55D1402-3517-8F75-3F2B-79E93587D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SS11 – Direct Care and Facility Expenditures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DBB577F-C555-7A83-CFAC-2F7D5448C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u="sng">
                <a:latin typeface="Book Antiqua" panose="02040602050305030304" pitchFamily="18" charset="0"/>
              </a:rPr>
              <a:t>Bottom half of Schedule – Facility Expenditures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2100" b="1">
                <a:latin typeface="Book Antiqua" panose="02040602050305030304" pitchFamily="18" charset="0"/>
                <a:hlinkClick r:id="rId2"/>
              </a:rPr>
              <a:t>Salaries – Job Codes 100 - 190 </a:t>
            </a:r>
            <a:r>
              <a:rPr lang="en-US" altLang="en-US" sz="2100" b="1">
                <a:latin typeface="Book Antiqua" panose="02040602050305030304" pitchFamily="18" charset="0"/>
              </a:rPr>
              <a:t>– Facility Salary total for program (Salary breakdown by individual job codes is detailed on SS-13) </a:t>
            </a:r>
            <a:r>
              <a:rPr lang="en-US" altLang="en-US" sz="2100" b="1">
                <a:latin typeface="Book Antiqua" panose="02040602050305030304" pitchFamily="18" charset="0"/>
                <a:hlinkClick r:id="rId3" action="ppaction://hlinkfile"/>
              </a:rPr>
              <a:t>PDF Version</a:t>
            </a:r>
            <a:endParaRPr lang="en-US" altLang="en-US" sz="2100" b="1"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2100" b="1">
                <a:latin typeface="Book Antiqua" panose="02040602050305030304" pitchFamily="18" charset="0"/>
              </a:rPr>
              <a:t>Repairs and Maintenance – cost to restore and maintain facility assets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2100" b="1">
                <a:latin typeface="Book Antiqua" panose="02040602050305030304" pitchFamily="18" charset="0"/>
              </a:rPr>
              <a:t>Contracted Services – report facility contracted services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2100" b="1">
                <a:latin typeface="Book Antiqua" panose="02040602050305030304" pitchFamily="18" charset="0"/>
              </a:rPr>
              <a:t>Fringe Benefits - fringe benefits associated with salaries reported above.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100" b="1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100" b="1">
                <a:latin typeface="Book Antiqua" panose="02040602050305030304" pitchFamily="18" charset="0"/>
              </a:rPr>
              <a:t>Total Administrative, Direct Care and Facility Expenditures – total of all expenditures reported on the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>
                <a:latin typeface="Book Antiqua" panose="02040602050305030304" pitchFamily="18" charset="0"/>
              </a:rPr>
              <a:t>	SS-10 and SS-11 for this program.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100" b="1" u="sng">
              <a:latin typeface="Book Antiqua" panose="02040602050305030304" pitchFamily="18" charset="0"/>
            </a:endParaRPr>
          </a:p>
        </p:txBody>
      </p:sp>
      <p:sp>
        <p:nvSpPr>
          <p:cNvPr id="16388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FA469E4-5D76-FCE4-02B1-D6F340C0D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89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4548DEA-E52B-7DF0-0256-D11E75C00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EF528DF-E089-4841-4F94-94ACD9CFD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Ready For A Break Yet?</a:t>
            </a:r>
          </a:p>
        </p:txBody>
      </p:sp>
      <p:pic>
        <p:nvPicPr>
          <p:cNvPr id="17411" name="Picture 3" descr="Photo of people waiting in line at food trucks">
            <a:extLst>
              <a:ext uri="{FF2B5EF4-FFF2-40B4-BE49-F238E27FC236}">
                <a16:creationId xmlns:a16="http://schemas.microsoft.com/office/drawing/2014/main" id="{3D830540-1B2E-23E9-15E1-3515D493A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5562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F616658-ABF9-3A4C-D9FF-A0D28CB59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413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BB1C36B-1BE8-3804-DF83-651063052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2B21439-CBD8-9400-2CF8-F7139042B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SS-12 – Expenditures in Other Districts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24A9BC0-B203-7471-D7D6-2E97E4696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b="1">
                <a:latin typeface="Book Antiqua" panose="02040602050305030304" pitchFamily="18" charset="0"/>
              </a:rPr>
              <a:t>Expenditures your school district incurs to educate students with disabilities who are enrolled in Early Intervention, Preschool and School Age July/August programs </a:t>
            </a:r>
            <a:r>
              <a:rPr lang="en-US" altLang="en-US" sz="3000" b="1" u="sng">
                <a:latin typeface="Book Antiqua" panose="02040602050305030304" pitchFamily="18" charset="0"/>
              </a:rPr>
              <a:t>outside</a:t>
            </a:r>
            <a:r>
              <a:rPr lang="en-US" altLang="en-US" sz="3000" b="1">
                <a:latin typeface="Book Antiqua" panose="02040602050305030304" pitchFamily="18" charset="0"/>
              </a:rPr>
              <a:t> of your district.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for example - BOCES, Other Districts,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b="1">
                <a:latin typeface="Book Antiqua" panose="02040602050305030304" pitchFamily="18" charset="0"/>
              </a:rPr>
              <a:t>These totals should reconcile to Schedule B3 lines for Tuition Paid to Public Districts and Tuition – All Other for the appropriate section. </a:t>
            </a:r>
          </a:p>
        </p:txBody>
      </p:sp>
      <p:sp>
        <p:nvSpPr>
          <p:cNvPr id="18436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76AE79C-4760-3F4E-F977-C56D9ABB2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437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3313D9E-F48A-BA40-C9C2-945191A27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653B648-5335-E107-6B9A-86D681CFE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/>
              <a:t>SS-13 – Personal Services by FTE and Job Code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35CEA91-1E1A-3DF4-ECB2-60C39418C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Book Antiqua" panose="02040602050305030304" pitchFamily="18" charset="0"/>
              </a:rPr>
              <a:t>Details by program the positions and salary amounts that are reported on SS-10 and/or SS-11.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Book Antiqua" panose="02040602050305030304" pitchFamily="18" charset="0"/>
              </a:rPr>
              <a:t>Aggregate staff within each program that have the same position title and standard work week.  Do not list individual staff.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Book Antiqua" panose="02040602050305030304" pitchFamily="18" charset="0"/>
              </a:rPr>
              <a:t>Indicate total hours paid, FTE and amount paid for each position within the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Book Antiqua" panose="02040602050305030304" pitchFamily="18" charset="0"/>
              </a:rPr>
              <a:t>Agency Administrative staff are reported in total for all programs using program code 9999.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Book Antiqua" panose="02040602050305030304" pitchFamily="18" charset="0"/>
              </a:rPr>
              <a:t>Totals reported by program must reconcile back to salary lines on SS-10 and SS-11.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latin typeface="Book Antiqua" panose="02040602050305030304" pitchFamily="18" charset="0"/>
                <a:hlinkClick r:id="rId2"/>
              </a:rPr>
              <a:t>Complete List of Position Title Codes </a:t>
            </a:r>
            <a:r>
              <a:rPr lang="en-US" altLang="en-US" b="1">
                <a:latin typeface="Book Antiqua" panose="02040602050305030304" pitchFamily="18" charset="0"/>
              </a:rPr>
              <a:t>– </a:t>
            </a:r>
            <a:r>
              <a:rPr lang="en-US" altLang="en-US" b="1">
                <a:latin typeface="Book Antiqua" panose="02040602050305030304" pitchFamily="18" charset="0"/>
                <a:hlinkClick r:id="rId3" action="ppaction://hlinkfile"/>
              </a:rPr>
              <a:t>PDF Version</a:t>
            </a:r>
            <a:endParaRPr lang="en-US" altLang="en-US" b="1">
              <a:latin typeface="Book Antiqua" panose="02040602050305030304" pitchFamily="18" charset="0"/>
            </a:endParaRPr>
          </a:p>
        </p:txBody>
      </p:sp>
      <p:sp>
        <p:nvSpPr>
          <p:cNvPr id="19460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455D086-F58D-E065-EB36-D1D747A76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461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779DA01-B5F2-76C2-CA9C-96E099AF2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916A8F1-0CDD-3A0B-CA41-BDBCE4F8B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SS-13 –  Personal Services by FTE and Job Code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A863390-E878-0F02-7EC3-142EF9A49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6019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900" b="1">
                <a:latin typeface="Book Antiqua" panose="02040602050305030304" pitchFamily="18" charset="0"/>
              </a:rPr>
              <a:t>The employee FTE is automatically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b="1">
                <a:latin typeface="Book Antiqua" panose="02040602050305030304" pitchFamily="18" charset="0"/>
              </a:rPr>
              <a:t>	calculated using the following formula: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900" b="1" u="sng">
                <a:latin typeface="Book Antiqua" panose="02040602050305030304" pitchFamily="18" charset="0"/>
              </a:rPr>
              <a:t>Total Hours Employees Actually Paid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900" b="1">
                <a:latin typeface="Book Antiqua" panose="02040602050305030304" pitchFamily="18" charset="0"/>
              </a:rPr>
              <a:t>Employees Standard Work Week x 52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900" b="1"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900" b="1">
                <a:latin typeface="Book Antiqua" panose="02040602050305030304" pitchFamily="18" charset="0"/>
              </a:rPr>
              <a:t>Example: Teacher is paid for 6 wks. between July 1 and August 31.  Teacher has worked 20 hours per week.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900" b="1">
                <a:latin typeface="Book Antiqua" panose="02040602050305030304" pitchFamily="18" charset="0"/>
              </a:rPr>
              <a:t>			</a:t>
            </a:r>
            <a:r>
              <a:rPr lang="en-US" altLang="en-US" sz="1900" b="1" u="sng">
                <a:latin typeface="Book Antiqua" panose="02040602050305030304" pitchFamily="18" charset="0"/>
              </a:rPr>
              <a:t>120 (20 x 6)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900" b="1">
                <a:latin typeface="Book Antiqua" panose="02040602050305030304" pitchFamily="18" charset="0"/>
              </a:rPr>
              <a:t>			1950 (37.5 x 52) =    .06 FTE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900" b="1" u="sng">
                <a:latin typeface="Book Antiqua" panose="02040602050305030304" pitchFamily="18" charset="0"/>
              </a:rPr>
              <a:t>FTE Rule of Thumb</a:t>
            </a:r>
            <a:r>
              <a:rPr lang="en-US" altLang="en-US" sz="1900" b="1">
                <a:latin typeface="Book Antiqua" panose="02040602050305030304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900" b="1">
                <a:latin typeface="Book Antiqua" panose="02040602050305030304" pitchFamily="18" charset="0"/>
              </a:rPr>
              <a:t>		2 month (6 week) = .12 FTE,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900" b="1">
                <a:latin typeface="Book Antiqua" panose="02040602050305030304" pitchFamily="18" charset="0"/>
              </a:rPr>
              <a:t>		10 month (40 week) = .77 FTE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900" b="1">
                <a:latin typeface="Book Antiqua" panose="02040602050305030304" pitchFamily="18" charset="0"/>
              </a:rPr>
              <a:t>		12 month (46 week) = .88 FTE</a:t>
            </a:r>
          </a:p>
        </p:txBody>
      </p:sp>
      <p:pic>
        <p:nvPicPr>
          <p:cNvPr id="20484" name="Picture 4" descr="Photo of calculator">
            <a:extLst>
              <a:ext uri="{FF2B5EF4-FFF2-40B4-BE49-F238E27FC236}">
                <a16:creationId xmlns:a16="http://schemas.microsoft.com/office/drawing/2014/main" id="{9677FCF6-D522-4906-56B3-DEADEE4DA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362200"/>
            <a:ext cx="1905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5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D2EE561-CBFD-C30F-8E3A-DB786300C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486" name="AutoShape 6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028F874-6BAA-A6BF-63F0-309F01795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539AF0C-11C2-D471-1B60-7E9C8C50A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/>
              <a:t>SS-14 – Student FTE of Enrollment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CFA2CC4-C4D1-C241-58D4-88495D6FB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A separate page is completed for each program’s summer (2 month) and school year (10 month) enrollment.  School age programs should only complete 2 month (summer) enrollment.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u="sng">
                <a:latin typeface="Book Antiqua" panose="02040602050305030304" pitchFamily="18" charset="0"/>
              </a:rPr>
              <a:t>FTE of Enrollment by Funding 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Report FTE enrollment on appropriate line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DOH – Chapter 428 – Infant – 0-2 year old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Section 4408 – Article 89 – School Age July/August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Section 4410 – Preschool 3 &amp; 4 year old</a:t>
            </a:r>
          </a:p>
        </p:txBody>
      </p:sp>
      <p:sp>
        <p:nvSpPr>
          <p:cNvPr id="21508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46828DF-B195-76D5-081C-781A1D59E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1509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412E065-358F-9B9D-424C-F42662486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BE100D5-363D-6503-168B-0356F5759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SS-14 –  Student FTE of Enrollment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72AB076-9273-ED3C-CD15-2158EAF43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u="sng">
                <a:latin typeface="Book Antiqua" panose="02040602050305030304" pitchFamily="18" charset="0"/>
              </a:rPr>
              <a:t>FTE of Enrollment by Funding Source(con’t)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b="1">
                <a:latin typeface="Book Antiqua" panose="02040602050305030304" pitchFamily="18" charset="0"/>
              </a:rPr>
              <a:t>A student is considered to be enrolled for reimbursement purposes until the student is discharged.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b="1">
                <a:latin typeface="Book Antiqua" panose="02040602050305030304" pitchFamily="18" charset="0"/>
              </a:rPr>
              <a:t>Students admitted after the school year or discharged before the end of the school year should be prorated based upon weeks enrolled.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b="1">
                <a:latin typeface="Book Antiqua" panose="02040602050305030304" pitchFamily="18" charset="0"/>
              </a:rPr>
              <a:t>Students in programs operating less than 5 hours per day should be prorated based upon a five hour day.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b="1">
                <a:latin typeface="Book Antiqua" panose="02040602050305030304" pitchFamily="18" charset="0"/>
              </a:rPr>
              <a:t>See </a:t>
            </a:r>
            <a:r>
              <a:rPr lang="en-US" altLang="en-US" b="1">
                <a:latin typeface="Book Antiqua" panose="02040602050305030304" pitchFamily="18" charset="0"/>
                <a:hlinkClick r:id="rId2"/>
              </a:rPr>
              <a:t>175.6 of Commissioner’s Regulations </a:t>
            </a:r>
            <a:r>
              <a:rPr lang="en-US" altLang="en-US" b="1">
                <a:latin typeface="Book Antiqua" panose="02040602050305030304" pitchFamily="18" charset="0"/>
              </a:rPr>
              <a:t>for student enrollment regulations.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b="1">
              <a:latin typeface="Book Antiqua" panose="02040602050305030304" pitchFamily="18" charset="0"/>
            </a:endParaRPr>
          </a:p>
        </p:txBody>
      </p:sp>
      <p:sp>
        <p:nvSpPr>
          <p:cNvPr id="22532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C2721D8-CAEA-C315-FCF8-2C244C48B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33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84E972B-4D04-0C67-0999-BCD852231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D3C7BC3-AFF2-230F-1B1D-530FAFADE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District Operated Programs Reported in the ST-3 Special Aid Fund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7AEB818-FB2F-CF90-178E-200E6A05C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Data is collected and Tuition Rates are set for Students with Disabilities under the following sections of </a:t>
            </a:r>
            <a:r>
              <a:rPr lang="en-US" altLang="en-US" sz="2600" b="1">
                <a:latin typeface="Book Antiqua" panose="02040602050305030304" pitchFamily="18" charset="0"/>
                <a:hlinkClick r:id="rId2"/>
              </a:rPr>
              <a:t>the Education Law</a:t>
            </a:r>
            <a:r>
              <a:rPr lang="en-US" altLang="en-US" sz="2600" b="1">
                <a:latin typeface="Book Antiqua" panose="02040602050305030304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Section 4408 (School Age – July/August Summer programs)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Section 4410 (Preschool – 12 month programs)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Does not include School Year (10 month) School Age Special Education.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Tuition Rates are set from data reported on the ST-3 Supplemental Schedules - SS-10 through SS-16.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b="1">
              <a:latin typeface="Book Antiqua" panose="02040602050305030304" pitchFamily="18" charset="0"/>
            </a:endParaRPr>
          </a:p>
        </p:txBody>
      </p:sp>
      <p:sp>
        <p:nvSpPr>
          <p:cNvPr id="5124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03A88A5-F82D-4F40-A2DF-7C4C78A7C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125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1721448-C5F2-2740-E842-1B5708A4A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4F16020-C25E-A00E-F775-41592FF77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SS-14  –  Student FTE of Enrollment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D715D2E-93DD-F121-07F7-80CBD1728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Number of Days in Session should be the number of days in the full time program during the July/August or September-June session.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Total Care Days is the calculated total of the Total FTE of Enrollment by Funding Source line multiplied by the Number of Days in Session line.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Number of One-Half Hour Sessions – For 9135 – 9149 (SEIS) programs enter the total direct</a:t>
            </a:r>
            <a:r>
              <a:rPr lang="en-US" altLang="en-US" b="1"/>
              <a:t> </a:t>
            </a:r>
            <a:r>
              <a:rPr lang="en-US" altLang="en-US" b="1">
                <a:latin typeface="Book Antiqua" panose="02040602050305030304" pitchFamily="18" charset="0"/>
              </a:rPr>
              <a:t>and indirect ½ hour sessions provided.</a:t>
            </a:r>
          </a:p>
        </p:txBody>
      </p:sp>
      <p:sp>
        <p:nvSpPr>
          <p:cNvPr id="23556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95664DD-E9F1-B5B2-EC39-D0368BA2A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57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FB31046-7A73-2ED9-69DF-AE2771EB8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B822443-7895-CCC0-AF40-DB0A5BB07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SS-14  – Student FTE of Enrollment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81F841B-24F4-A632-2CF3-24C7CD1CD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b="1" u="sng">
                <a:latin typeface="Book Antiqua" panose="02040602050305030304" pitchFamily="18" charset="0"/>
              </a:rPr>
              <a:t>FTE of Enrollment by Classroom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2200" b="1">
                <a:latin typeface="Book Antiqua" panose="02040602050305030304" pitchFamily="18" charset="0"/>
              </a:rPr>
              <a:t>Enter the approved classroom ratio from your SED approval letter of students to teachers to teacher aides.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2200" b="1">
                <a:latin typeface="Book Antiqua" panose="02040602050305030304" pitchFamily="18" charset="0"/>
              </a:rPr>
              <a:t>Enter the number of classrooms operated at the ratio reported above.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2200" b="1">
                <a:latin typeface="Book Antiqua" panose="02040602050305030304" pitchFamily="18" charset="0"/>
              </a:rPr>
              <a:t>Enter the full-time equivalent student enrollment for the number of classrooms listed above.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2200" b="1">
                <a:latin typeface="Book Antiqua" panose="02040602050305030304" pitchFamily="18" charset="0"/>
              </a:rPr>
              <a:t>Repeat the above for all approved classroom ratios operated.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en-US" altLang="en-US" sz="2200" b="1">
                <a:latin typeface="Book Antiqua" panose="02040602050305030304" pitchFamily="18" charset="0"/>
              </a:rPr>
              <a:t>Total Student FTE of all classroom ratios operated should reconcile to total FTE Enrollment by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b="1">
                <a:latin typeface="Book Antiqua" panose="02040602050305030304" pitchFamily="18" charset="0"/>
              </a:rPr>
              <a:t>	Funding Source.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b="1">
              <a:latin typeface="Book Antiqua" panose="02040602050305030304" pitchFamily="18" charset="0"/>
            </a:endParaRPr>
          </a:p>
        </p:txBody>
      </p:sp>
      <p:sp>
        <p:nvSpPr>
          <p:cNvPr id="24580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531AFF7-56FA-5BE9-19D2-3B7A50CE4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1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0F0FEFF-BF75-AE70-EBD8-4E98C9F13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F723425-6846-239C-7F5A-CA2A8F7064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Schedule SS-15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01AF1B7-90BE-60C9-99AE-4980C340CC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438400"/>
            <a:ext cx="3657600" cy="4191000"/>
          </a:xfrm>
        </p:spPr>
        <p:txBody>
          <a:bodyPr/>
          <a:lstStyle/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4000">
              <a:latin typeface="Book Antiqua" panose="02040602050305030304" pitchFamily="18" charset="0"/>
            </a:endParaRPr>
          </a:p>
          <a:p>
            <a:pPr algn="ctr" eaLnBrk="1" hangingPunct="1"/>
            <a:r>
              <a:rPr lang="en-US" altLang="en-US" sz="4000">
                <a:latin typeface="Book Antiqua" panose="02040602050305030304" pitchFamily="18" charset="0"/>
              </a:rPr>
              <a:t>No </a:t>
            </a:r>
          </a:p>
          <a:p>
            <a:pPr algn="ctr" eaLnBrk="1" hangingPunct="1"/>
            <a:r>
              <a:rPr lang="en-US" altLang="en-US" sz="4000">
                <a:latin typeface="Book Antiqua" panose="02040602050305030304" pitchFamily="18" charset="0"/>
              </a:rPr>
              <a:t>Longer</a:t>
            </a:r>
          </a:p>
          <a:p>
            <a:pPr algn="ctr" eaLnBrk="1" hangingPunct="1"/>
            <a:r>
              <a:rPr lang="en-US" altLang="en-US" sz="4000">
                <a:latin typeface="Book Antiqua" panose="02040602050305030304" pitchFamily="18" charset="0"/>
              </a:rPr>
              <a:t> Exists</a:t>
            </a:r>
          </a:p>
          <a:p>
            <a:pPr eaLnBrk="1" hangingPunct="1"/>
            <a:endParaRPr lang="en-US" altLang="en-US" sz="3200">
              <a:latin typeface="Book Antiqua" panose="02040602050305030304" pitchFamily="18" charset="0"/>
            </a:endParaRPr>
          </a:p>
          <a:p>
            <a:pPr eaLnBrk="1" hangingPunct="1"/>
            <a:endParaRPr lang="en-US" altLang="en-US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400">
                <a:latin typeface="Book Antiqua" panose="02040602050305030304" pitchFamily="18" charset="0"/>
              </a:rPr>
              <a:t>(no we can’t make them all disappear – Sorry!)</a:t>
            </a:r>
          </a:p>
        </p:txBody>
      </p:sp>
      <p:pic>
        <p:nvPicPr>
          <p:cNvPr id="25604" name="Picture 4" descr="Photo of rabbit in magician's hat">
            <a:extLst>
              <a:ext uri="{FF2B5EF4-FFF2-40B4-BE49-F238E27FC236}">
                <a16:creationId xmlns:a16="http://schemas.microsoft.com/office/drawing/2014/main" id="{C4B326AA-5C7D-92AD-679D-7E7EC30FB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3352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AutoShape 5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AFA4AE9-9348-1FDA-99B8-98226C082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06" name="AutoShape 6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D161CCF-CD73-8A65-8C44-6A6C62DCA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23E2AEC-9FA2-036D-EC0F-7A3644C9E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SS-16 – Detail of Admin, Direct Care and Facility Costs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42D7841-16C1-643C-0945-EB78DD612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Book Antiqua" panose="02040602050305030304" pitchFamily="18" charset="0"/>
              </a:rPr>
              <a:t>Schedule only needs to be completed on a program code basis for the programs’ expenditures that are reported in a Special Aid Fund other than the appropriate Special Aid Fund account Preschool F2252 or School Age F2253.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Book Antiqua" panose="02040602050305030304" pitchFamily="18" charset="0"/>
              </a:rPr>
              <a:t>Expenditures reported on this schedule should reconcile to amounts reported on the “Other Expenditures Reported in the Special Aid Fund” lines on the SS-10 and/or SS-11.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Book Antiqua" panose="02040602050305030304" pitchFamily="18" charset="0"/>
              </a:rPr>
              <a:t>Enter the Special Aid Fund account code in which the expenditure is reported in the ST-3 Acct Code column.</a:t>
            </a:r>
          </a:p>
        </p:txBody>
      </p:sp>
      <p:sp>
        <p:nvSpPr>
          <p:cNvPr id="26628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9BE31DE-641F-35B9-390F-1EF3B7185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29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C16D0A6-CDD4-ACFC-99CB-1409AE682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C572624-9001-734E-5FE6-D08D64DF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Related Service Schedules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9A4950A-4E0A-C067-5864-9FA17B615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b="1">
                <a:latin typeface="Book Antiqua" panose="02040602050305030304" pitchFamily="18" charset="0"/>
              </a:rPr>
              <a:t>Required on a yearly basis for all School Age Regular Special Education (9000-9014) programs (for 2 month piece only) and all Preschool (July-June) programs reported with the exception of program 9135 –SEIS (which has no related services).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b="1">
                <a:latin typeface="Book Antiqua" panose="02040602050305030304" pitchFamily="18" charset="0"/>
              </a:rPr>
              <a:t>Based upon IEP Mandated Related Services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b="1">
                <a:latin typeface="Book Antiqua" panose="02040602050305030304" pitchFamily="18" charset="0"/>
              </a:rPr>
              <a:t>SED-4(RS-1) – Related Service Capacity, Need and Productivity must be submitted or tuition rate(s) will not be set.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FTE in column 2a must reconcile to FTE’s reported on SS-13 -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b="1">
                <a:latin typeface="Book Antiqua" panose="02040602050305030304" pitchFamily="18" charset="0"/>
              </a:rPr>
              <a:t>RS-2 – Need for Related Services – not submitted to RSU , held as backup by school.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latin typeface="Book Antiqua" panose="02040602050305030304" pitchFamily="18" charset="0"/>
                <a:hlinkClick r:id="rId2"/>
              </a:rPr>
              <a:t>Related Service Schedules and Instructions</a:t>
            </a:r>
            <a:r>
              <a:rPr lang="en-US" altLang="en-US" sz="1900" b="1">
                <a:latin typeface="Book Antiqua" panose="02040602050305030304" pitchFamily="18" charset="0"/>
                <a:hlinkClick r:id="rId2"/>
              </a:rPr>
              <a:t> </a:t>
            </a:r>
            <a:r>
              <a:rPr lang="en-US" altLang="en-US" sz="1900" b="1">
                <a:latin typeface="Book Antiqua" panose="02040602050305030304" pitchFamily="18" charset="0"/>
              </a:rPr>
              <a:t>– </a:t>
            </a:r>
            <a:endParaRPr lang="en-US" altLang="en-US" sz="1900" b="1" i="1">
              <a:latin typeface="Book Antiqua" panose="02040602050305030304" pitchFamily="18" charset="0"/>
            </a:endParaRPr>
          </a:p>
        </p:txBody>
      </p:sp>
      <p:sp>
        <p:nvSpPr>
          <p:cNvPr id="27652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84F7EFE-8572-9595-7160-55B9EE0DA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53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91EC4C8-E52D-E46E-6A44-43F5BD527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4A9ED79-8FD7-E4A3-25FC-21547B4F2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Common Reporting Errors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9DC211D-A428-FF7C-211F-E256B0B3A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latin typeface="Book Antiqua" panose="02040602050305030304" pitchFamily="18" charset="0"/>
              </a:rPr>
              <a:t>Schedule B3 completed but SS10-SS16 not completed.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latin typeface="Book Antiqua" panose="02040602050305030304" pitchFamily="18" charset="0"/>
              </a:rPr>
              <a:t>SS10-SS16 completed but Special Aid Fund–Schedule B3 not completed (most likely leaving disabled program costs in the General Fund).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latin typeface="Book Antiqua" panose="02040602050305030304" pitchFamily="18" charset="0"/>
              </a:rPr>
              <a:t>Total Expenditures reported for all SS10-SS16 programs do not reconcile to total expenditures reported on Schedule B3.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latin typeface="Book Antiqua" panose="02040602050305030304" pitchFamily="18" charset="0"/>
              </a:rPr>
              <a:t>Programs not broken out on separate set of SS10-SS16 pages for each program requiring a tuition rate.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latin typeface="Book Antiqua" panose="02040602050305030304" pitchFamily="18" charset="0"/>
              </a:rPr>
              <a:t>All approved programs requiring a Tuition Rate are not reported.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latin typeface="Book Antiqua" panose="02040602050305030304" pitchFamily="18" charset="0"/>
              </a:rPr>
              <a:t>Programs reported that are not approved.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latin typeface="Book Antiqua" panose="02040602050305030304" pitchFamily="18" charset="0"/>
              </a:rPr>
              <a:t>Costs reported using cents.  Use whole dollars only.</a:t>
            </a:r>
          </a:p>
        </p:txBody>
      </p:sp>
      <p:sp>
        <p:nvSpPr>
          <p:cNvPr id="28676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882B592-8DE8-9F25-2249-63B223E73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77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F6C0777-747A-CABC-A184-9AD92F2C0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4FB5783-17DE-B75B-D4FA-E96841144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Common Reporting Errors – Con’t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988574D-147B-9829-9834-A10D726F4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700" b="1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Salary lines on SS-10 and SS-11 do not reconcile to salaries detailed by program on Schedule SS-13.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SS-13 Salaries are listed by individuals and are not aggregated by staff within a program with the same position title and standard work week.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SS-13 FTE not calculated using FTE formula.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SS-14 Enrollment not prorated for students attending less than full day or less than full # of weeks program operated.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Related Service Schedules (SED-4 and RS-2) are not completed for required programs.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Direct Care Related Service FTE’s reported on the SS-13 do not reconcile to the FTE’s reported on the SED-4 in column 2a.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1:1 Aides are not reported under program 9230.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29700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5E7AA1B-3955-98BB-6764-23660022D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1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2478622-243B-D566-44BE-07BFE3ED8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5D7AB58-CC5A-D597-AC97-A376E1170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Can I Learn More?</a:t>
            </a:r>
          </a:p>
        </p:txBody>
      </p:sp>
      <p:pic>
        <p:nvPicPr>
          <p:cNvPr id="30723" name="Picture 3" descr="Photo of library &amp; books">
            <a:extLst>
              <a:ext uri="{FF2B5EF4-FFF2-40B4-BE49-F238E27FC236}">
                <a16:creationId xmlns:a16="http://schemas.microsoft.com/office/drawing/2014/main" id="{687007DD-2F68-B56C-40E5-7CC27C125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6324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FF4B95A-AC0F-A4B3-AE5E-748C9C5C0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5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5DC9EA2-869B-22F5-1DA9-F61472B08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47393CD-876D-9CED-FEA2-AF812E147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Resources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BDCC4F5-7C0B-EA41-DEC0-6E31AB1934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>
                <a:latin typeface="Book Antiqua" panose="02040602050305030304" pitchFamily="18" charset="0"/>
                <a:hlinkClick r:id="rId2"/>
              </a:rPr>
              <a:t>Tuition Rate Setting Methodology Letters </a:t>
            </a:r>
            <a:r>
              <a:rPr lang="en-US" altLang="en-US" sz="3200" b="1">
                <a:latin typeface="Book Antiqua" panose="02040602050305030304" pitchFamily="18" charset="0"/>
              </a:rPr>
              <a:t>– separate memorandum each year outlining parameters of rate-setting process.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>
                <a:latin typeface="Book Antiqua" panose="02040602050305030304" pitchFamily="18" charset="0"/>
                <a:hlinkClick r:id="rId3"/>
              </a:rPr>
              <a:t>Reimbursable Cost Manual </a:t>
            </a:r>
            <a:r>
              <a:rPr lang="en-US" altLang="en-US" sz="3200" b="1">
                <a:latin typeface="Book Antiqua" panose="02040602050305030304" pitchFamily="18" charset="0"/>
              </a:rPr>
              <a:t>– separate manual each year outlining reimbursable costs considered necessary and reasonable in calculating tuition rates.</a:t>
            </a:r>
          </a:p>
        </p:txBody>
      </p:sp>
      <p:sp>
        <p:nvSpPr>
          <p:cNvPr id="31748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667E0A4-4CDA-0C96-9C57-99A167786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1749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8F27367-B5F7-EEF4-CDD6-106A18CB2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21F20D9-8E86-572B-C803-B245FBA80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Electronic Notification of Approved Tuition Rates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7166261-EE01-F0CA-DD6A-A41049B60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Districts will be able to review and print tuition rates and other pertinent data over the Internet,via the State Education Department Financial Information Network (SEDFIN).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b="1">
                <a:latin typeface="Book Antiqua" panose="02040602050305030304" pitchFamily="18" charset="0"/>
              </a:rPr>
              <a:t>See </a:t>
            </a:r>
            <a:r>
              <a:rPr lang="en-US" altLang="en-US" sz="2100" b="1">
                <a:latin typeface="Book Antiqua" panose="02040602050305030304" pitchFamily="18" charset="0"/>
                <a:hlinkClick r:id="rId2"/>
              </a:rPr>
              <a:t>Crosswalk from Supplemental Schedules to SEDFIN TCALC Screen </a:t>
            </a:r>
            <a:r>
              <a:rPr lang="en-US" altLang="en-US" sz="2100" b="1">
                <a:latin typeface="Book Antiqua" panose="02040602050305030304" pitchFamily="18" charset="0"/>
              </a:rPr>
              <a:t>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Users must register via the Rate-Setting website to receive a user code and password to access the system.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  <a:hlinkClick r:id="rId3"/>
              </a:rPr>
              <a:t>Registration section of rate-setting web site </a:t>
            </a:r>
            <a:endParaRPr lang="en-US" altLang="en-US" sz="2600" b="1">
              <a:latin typeface="Book Antiqua" panose="02040602050305030304" pitchFamily="18" charset="0"/>
            </a:endParaRPr>
          </a:p>
        </p:txBody>
      </p:sp>
      <p:sp>
        <p:nvSpPr>
          <p:cNvPr id="32772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83309C9-9044-A27B-1890-F88BAED02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3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C708055-A5A9-DCB2-02F9-85FECC0A8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08BDC2C-F21D-5DB2-186E-B5187172A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Can We Get Those Schedules From?</a:t>
            </a:r>
          </a:p>
        </p:txBody>
      </p:sp>
      <p:pic>
        <p:nvPicPr>
          <p:cNvPr id="36868" name="Picture 4" descr="View of Albany &amp; river">
            <a:extLst>
              <a:ext uri="{FF2B5EF4-FFF2-40B4-BE49-F238E27FC236}">
                <a16:creationId xmlns:a16="http://schemas.microsoft.com/office/drawing/2014/main" id="{A7B650CB-5EE2-2A29-8BE1-2DC4ECA7C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AutoShape 5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7C91299-98F8-310B-9809-1FCE71D64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49" name="AutoShape 6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1CDB3D0-8CFA-5976-7C5D-276298AB6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FA7E15E-F903-E136-055B-488ED2333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Need More Help?</a:t>
            </a:r>
          </a:p>
        </p:txBody>
      </p:sp>
      <p:sp>
        <p:nvSpPr>
          <p:cNvPr id="33795" name="Rectangle 5">
            <a:extLst>
              <a:ext uri="{FF2B5EF4-FFF2-40B4-BE49-F238E27FC236}">
                <a16:creationId xmlns:a16="http://schemas.microsoft.com/office/drawing/2014/main" id="{DFC20E91-44F1-C18D-E5AB-6FEB136E5F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362200"/>
            <a:ext cx="2819400" cy="3733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  Please don’t hesitate to call us.</a:t>
            </a:r>
          </a:p>
        </p:txBody>
      </p:sp>
      <p:pic>
        <p:nvPicPr>
          <p:cNvPr id="33796" name="Picture 7" descr="Photo of man at a computer">
            <a:extLst>
              <a:ext uri="{FF2B5EF4-FFF2-40B4-BE49-F238E27FC236}">
                <a16:creationId xmlns:a16="http://schemas.microsoft.com/office/drawing/2014/main" id="{60E17C52-E89B-098F-96DE-465BC7103663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659063"/>
            <a:ext cx="4495800" cy="3589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7" name="AutoShape 8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7897F53-B7A2-07F4-5340-668B096B4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798" name="AutoShape 9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80D6229-DB0A-2473-A694-A537C1A4C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01743E3-710C-88C1-EC54-6EA0E6C575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Contact Information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E973A4A-A60C-62C9-61E7-23CC8352C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b="1" dirty="0">
                <a:latin typeface="Book Antiqua" panose="02040602050305030304" pitchFamily="18" charset="0"/>
              </a:rPr>
              <a:t>Each district will be assigned an accountant in the rate-setting unit who will analyze the districts data submitted and set any tuition rates.  This individual can also be contacted to assist the district with any questions throughout the rate-setting process.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b="1" dirty="0">
                <a:latin typeface="Book Antiqua" panose="02040602050305030304" pitchFamily="18" charset="0"/>
              </a:rPr>
              <a:t>Office contact information: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b="1" dirty="0">
                <a:latin typeface="Book Antiqua" panose="02040602050305030304" pitchFamily="18" charset="0"/>
              </a:rPr>
              <a:t>Address: Rm. 302 EB, Albany, NY 12234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b="1" dirty="0">
                <a:latin typeface="Book Antiqua" panose="02040602050305030304" pitchFamily="18" charset="0"/>
              </a:rPr>
              <a:t>Phone: (518) 474-3227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b="1" dirty="0">
                <a:latin typeface="Book Antiqua" panose="02040602050305030304" pitchFamily="18" charset="0"/>
              </a:rPr>
              <a:t>Website:  </a:t>
            </a:r>
            <a:r>
              <a:rPr lang="en-US" altLang="en-US" b="1" dirty="0">
                <a:hlinkClick r:id="rId2"/>
              </a:rPr>
              <a:t>http://www.oms.nysed.gov/rsu/</a:t>
            </a:r>
            <a:r>
              <a:rPr lang="en-US" altLang="en-US" dirty="0"/>
              <a:t> </a:t>
            </a:r>
            <a:endParaRPr lang="en-US" altLang="en-US" sz="2300" b="1" dirty="0"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b="1" dirty="0">
                <a:latin typeface="Book Antiqua" panose="02040602050305030304" pitchFamily="18" charset="0"/>
              </a:rPr>
              <a:t>E-mail: </a:t>
            </a:r>
            <a:r>
              <a:rPr lang="en-US" altLang="en-US" sz="2300" b="1" dirty="0">
                <a:latin typeface="Book Antiqua" panose="02040602050305030304" pitchFamily="18" charset="0"/>
                <a:hlinkClick r:id="rId3"/>
              </a:rPr>
              <a:t>rateweb@nysed.gov</a:t>
            </a:r>
            <a:endParaRPr lang="en-US" altLang="en-US" sz="2300" b="1" dirty="0"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b="1" dirty="0">
                <a:latin typeface="Book Antiqua" panose="02040602050305030304" pitchFamily="18" charset="0"/>
                <a:hlinkClick r:id="rId4"/>
              </a:rPr>
              <a:t>See Employee Phone List</a:t>
            </a:r>
            <a:endParaRPr lang="en-US" altLang="en-US" sz="2300" b="1" dirty="0">
              <a:latin typeface="Book Antiqua" panose="02040602050305030304" pitchFamily="18" charset="0"/>
            </a:endParaRPr>
          </a:p>
        </p:txBody>
      </p:sp>
      <p:sp>
        <p:nvSpPr>
          <p:cNvPr id="34820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B3C61E1-BCA9-27D3-3E5A-C5CB03121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4821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FAECD5C-B2D2-079E-CA38-586B114E8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BDE218D-922D-5BA6-3299-6C129A7DE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Thank You for viewing the slideshow. </a:t>
            </a:r>
          </a:p>
        </p:txBody>
      </p:sp>
      <p:pic>
        <p:nvPicPr>
          <p:cNvPr id="35843" name="Picture 8" descr="Photo of NYSED building">
            <a:extLst>
              <a:ext uri="{FF2B5EF4-FFF2-40B4-BE49-F238E27FC236}">
                <a16:creationId xmlns:a16="http://schemas.microsoft.com/office/drawing/2014/main" id="{65FE2E22-B378-B88E-51A2-5992A9C95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67000"/>
            <a:ext cx="6705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AutoShape 9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70ACD9D-140A-840B-3E2A-E9AF8A74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5" name="AutoShape 10" descr="arrow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FB470EA9-C7A8-8F93-4FFE-5CE6AA931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172200"/>
            <a:ext cx="914400" cy="6858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3B6C37-05C7-F4A0-3273-6A058EB62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Collection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9DA8B71-709A-EACC-43A5-F44540BE2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Supplemental Schedules (SS-10 – SS-16) are included toward the end of the ST-3 which is available from the </a:t>
            </a:r>
            <a:r>
              <a:rPr lang="en-US" altLang="en-US" sz="2600" b="1">
                <a:latin typeface="Book Antiqua" panose="02040602050305030304" pitchFamily="18" charset="0"/>
                <a:hlinkClick r:id="rId2"/>
              </a:rPr>
              <a:t>State Aid Website</a:t>
            </a:r>
            <a:r>
              <a:rPr lang="en-US" altLang="en-US" sz="2600" b="1">
                <a:latin typeface="Book Antiqua" panose="02040602050305030304" pitchFamily="18" charset="0"/>
              </a:rPr>
              <a:t>.  The schedules appear within the State Aid Management System (SAMS) which is completed annually by all districts.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>
                <a:latin typeface="Book Antiqua" panose="02040602050305030304" pitchFamily="18" charset="0"/>
              </a:rPr>
              <a:t>Program/Business offices should ensure that the SS-10–SS-16 and the Special Aid Fund Schedule B3 are completed for all section 4408 (school age–summer) and section 4410 (preschool–12 month) programs.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/>
              <a:t> </a:t>
            </a:r>
            <a:r>
              <a:rPr lang="en-US" altLang="en-US" sz="1800">
                <a:cs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7172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2AFA060-13A6-9C07-834D-F644EF721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73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0615F46-C191-1F94-14E5-4049C1EE9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89AD5C6-942A-559D-A7F6-2AE153E7F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Schedule B3 – Special Aid Fund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14041A2-49A7-47F9-986D-B8AA97D49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b="1">
                <a:latin typeface="Book Antiqua" panose="02040602050305030304" pitchFamily="18" charset="0"/>
              </a:rPr>
              <a:t>Report Expenditures in total for all: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700" b="1">
                <a:latin typeface="Book Antiqua" panose="02040602050305030304" pitchFamily="18" charset="0"/>
              </a:rPr>
              <a:t>Chapter 428 – Early Intervention (0-2) Programs (Account F2251) on lines 77 – 87.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700" b="1">
                <a:latin typeface="Book Antiqua" panose="02040602050305030304" pitchFamily="18" charset="0"/>
              </a:rPr>
              <a:t>Section 4410 – Preschool – 12 Month Programs (Account F2252) on lines 88-98.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700" b="1">
                <a:latin typeface="Book Antiqua" panose="02040602050305030304" pitchFamily="18" charset="0"/>
              </a:rPr>
              <a:t>Section 4408 – School Age – July/August Programs (Account F2253) on lines 99-109.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b="1">
                <a:latin typeface="Book Antiqua" panose="02040602050305030304" pitchFamily="18" charset="0"/>
              </a:rPr>
              <a:t>Expenditures are broken out in more detail on Supplemental Schedules (SS10-SS16) with a separate set of schedules or pages for each approved program.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700" b="1">
              <a:latin typeface="Book Antiqua" panose="02040602050305030304" pitchFamily="18" charset="0"/>
            </a:endParaRPr>
          </a:p>
        </p:txBody>
      </p:sp>
      <p:sp>
        <p:nvSpPr>
          <p:cNvPr id="8196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29F0803-9B06-8946-1BCB-6AF161178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7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9B759B9-A158-ED3A-9A3D-9542FBA4E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72162EA-3EFC-7305-CA4C-8270C4267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Programs Do We Report on The SS10-SS16?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CFECF91-6E9F-9397-CB1A-8F40FC0F15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pic>
        <p:nvPicPr>
          <p:cNvPr id="9220" name="Picture 6" descr="Photo of children at preschool">
            <a:extLst>
              <a:ext uri="{FF2B5EF4-FFF2-40B4-BE49-F238E27FC236}">
                <a16:creationId xmlns:a16="http://schemas.microsoft.com/office/drawing/2014/main" id="{B7F69764-C3E1-3BB3-BF66-628F6ACBADC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62200"/>
            <a:ext cx="4191000" cy="381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7" descr="Photo of children at elementary school">
            <a:extLst>
              <a:ext uri="{FF2B5EF4-FFF2-40B4-BE49-F238E27FC236}">
                <a16:creationId xmlns:a16="http://schemas.microsoft.com/office/drawing/2014/main" id="{6671D251-D7A1-5704-2E7F-ED08EDE3D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411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8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3B9DF7C-7020-4DE1-40A1-CA6F64775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223" name="AutoShape 9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99DDB96-B1EF-9504-5E63-B144272F6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099BBAD-73B1-FDA8-173C-37B1928F5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Cost data for Supplemental Schedules SS-10 through SS-16 must be completed for each of the following types of </a:t>
            </a:r>
            <a:r>
              <a:rPr lang="en-US" altLang="en-US" sz="2000" u="sng"/>
              <a:t>preschool programs</a:t>
            </a:r>
            <a:r>
              <a:rPr lang="en-US" altLang="en-US" sz="2000"/>
              <a:t> that your school district operates: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C6713E5-E2EC-9FC4-D95E-D8EEEF758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/>
              <a:t>	</a:t>
            </a:r>
            <a:r>
              <a:rPr lang="en-US" altLang="en-US" sz="2000" b="1" u="sng"/>
              <a:t>PROGRAM</a:t>
            </a:r>
            <a:r>
              <a:rPr lang="en-US" altLang="en-US" sz="2000" b="1"/>
              <a:t>		</a:t>
            </a:r>
            <a:r>
              <a:rPr lang="en-US" altLang="en-US" sz="2000" b="1" u="sng"/>
              <a:t>PRESCHOOL (July-June)</a:t>
            </a:r>
            <a:br>
              <a:rPr lang="en-US" altLang="en-US" sz="2000" b="1" u="sng"/>
            </a:br>
            <a:endParaRPr lang="en-US" altLang="en-US" sz="2000" b="1" u="sng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</a:t>
            </a:r>
            <a:r>
              <a:rPr lang="en-US" altLang="en-US" sz="2100" b="1"/>
              <a:t>9100-9109 – Preschool Special Class – over 2.5 hrs per day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	9115-9119 - Preschool Special Class – 2.5 hours per day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	9135 - 9149 – Preschool Special Education Itinerant Services –SEIS - (aka SEIT)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	9160-9163–Presch. Integrated Spec Class–over 2.5 hrs/day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	9164 – Day Care Costs in excess of the Integrated Program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	9165-9169 - Preschool Integrated Spec. Class – 2.5 hrs/day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	9190-9194 – Preschool Evaluations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	9200 – Preschool Related Services</a:t>
            </a:r>
          </a:p>
        </p:txBody>
      </p:sp>
      <p:sp>
        <p:nvSpPr>
          <p:cNvPr id="10244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4A91100-A1EA-DFAA-5E74-B268E327B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45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96133C9-60BD-E484-64FD-81D3D6475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D20FCB6-3047-F01E-1CEF-C9AEAE159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Cost data for Supplemental Schedules SS-10 through SS-16 must be completed for each of the following types of </a:t>
            </a:r>
            <a:r>
              <a:rPr lang="en-US" altLang="en-US" sz="2000" u="sng"/>
              <a:t>school age programs</a:t>
            </a:r>
            <a:r>
              <a:rPr lang="en-US" altLang="en-US" sz="2000"/>
              <a:t> that your school district operates: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7BD5FAB-7AA4-EBC2-2975-868373F60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62200"/>
            <a:ext cx="7772400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	</a:t>
            </a:r>
            <a:r>
              <a:rPr lang="en-US" altLang="en-US" sz="2000" b="1" u="sng">
                <a:latin typeface="Times New Roman" panose="02020603050405020304" pitchFamily="18" charset="0"/>
              </a:rPr>
              <a:t>PROGRAM</a:t>
            </a:r>
            <a:r>
              <a:rPr lang="en-US" altLang="en-US" sz="2400">
                <a:latin typeface="Times New Roman" panose="02020603050405020304" pitchFamily="18" charset="0"/>
              </a:rPr>
              <a:t>		</a:t>
            </a:r>
            <a:r>
              <a:rPr lang="en-US" altLang="en-US" sz="2000" b="1" u="sng">
                <a:latin typeface="Times New Roman" panose="02020603050405020304" pitchFamily="18" charset="0"/>
              </a:rPr>
              <a:t>SCHOOL AGE (July-August)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br>
              <a:rPr lang="en-US" altLang="en-US" sz="2000" b="1" u="sng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	</a:t>
            </a:r>
            <a:r>
              <a:rPr lang="en-US" altLang="en-US" sz="2000" b="1"/>
              <a:t>9000-9009 – School Age Regular Special Education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	9010-9014 - School Age Half Day Regular Special 				Education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sng"/>
              <a:t>Note</a:t>
            </a:r>
            <a:r>
              <a:rPr lang="en-US" altLang="en-US" sz="1800" b="1"/>
              <a:t> – Program 9015 – School Age – Non Special Class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Were previously reported separately under: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9015 -Related Services Only, 9022 – Home Instruction, 9025 – Related Services with Specialized Instructions and 9029 – Specialized Instruction.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These have been consolidated under code 9015 and are reimbursed directly through the </a:t>
            </a:r>
            <a:r>
              <a:rPr lang="en-US" altLang="en-US" sz="1800" b="1">
                <a:hlinkClick r:id="rId2"/>
              </a:rPr>
              <a:t>STAC unit as Regional Rates per unit of service</a:t>
            </a:r>
            <a:r>
              <a:rPr lang="en-US" altLang="en-US" sz="1800" b="1"/>
              <a:t>.</a:t>
            </a:r>
          </a:p>
        </p:txBody>
      </p:sp>
      <p:sp>
        <p:nvSpPr>
          <p:cNvPr id="11268" name="AutoShape 4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ADB06A0-C872-2F45-C099-7A2998FB4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1269" name="AutoShape 5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F038BE3-815A-7F3F-1739-96879960D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17FAB90-1891-B752-5A68-9267B2821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/>
          <a:lstStyle/>
          <a:p>
            <a:pPr eaLnBrk="1" hangingPunct="1"/>
            <a:br>
              <a:rPr lang="en-US" altLang="en-US" sz="2000"/>
            </a:br>
            <a:r>
              <a:rPr lang="en-US" altLang="en-US" sz="2000"/>
              <a:t>Cost data for Supplemental Schedules SS-10 through SS-16 must be completed for each of the following types of </a:t>
            </a:r>
            <a:r>
              <a:rPr lang="en-US" altLang="en-US" sz="2000" u="sng"/>
              <a:t>infant and/or miscellaneous programs</a:t>
            </a:r>
            <a:r>
              <a:rPr lang="en-US" altLang="en-US" sz="2000"/>
              <a:t> that your school district operates: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52DB7E8-8122-FF28-F485-D590584F8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 b="1" u="sng">
                <a:latin typeface="Book Antiqua" panose="02040602050305030304" pitchFamily="18" charset="0"/>
              </a:rPr>
              <a:t>PROGRAM</a:t>
            </a:r>
            <a:r>
              <a:rPr lang="en-US" altLang="en-US" sz="2300">
                <a:latin typeface="Book Antiqua" panose="02040602050305030304" pitchFamily="18" charset="0"/>
              </a:rPr>
              <a:t>	</a:t>
            </a:r>
            <a:r>
              <a:rPr lang="en-US" altLang="en-US" sz="2300" b="1" u="sng">
                <a:latin typeface="Book Antiqua" panose="02040602050305030304" pitchFamily="18" charset="0"/>
              </a:rPr>
              <a:t>INFANT/MISCELLANEOUS (July-June)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br>
              <a:rPr lang="en-US" altLang="en-US" sz="2300" b="1" u="sng">
                <a:latin typeface="Book Antiqua" panose="02040602050305030304" pitchFamily="18" charset="0"/>
              </a:rPr>
            </a:br>
            <a:r>
              <a:rPr lang="en-US" altLang="en-US" sz="2300" b="1" u="sng">
                <a:latin typeface="Book Antiqua" panose="02040602050305030304" pitchFamily="18" charset="0"/>
              </a:rPr>
              <a:t>Infant/Toddler: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 b="1">
                <a:latin typeface="Book Antiqua" panose="02040602050305030304" pitchFamily="18" charset="0"/>
              </a:rPr>
              <a:t>9300 – Infant/Toddler –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 b="1">
                <a:latin typeface="Book Antiqua" panose="02040602050305030304" pitchFamily="18" charset="0"/>
              </a:rPr>
              <a:t>		All Program Types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 b="1" u="sng">
                <a:latin typeface="Book Antiqua" panose="02040602050305030304" pitchFamily="18" charset="0"/>
              </a:rPr>
              <a:t>Miscellaneous:</a:t>
            </a:r>
            <a:r>
              <a:rPr lang="en-US" altLang="en-US" sz="2300" b="1">
                <a:latin typeface="Book Antiqua" panose="0204060205030503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 b="1">
                <a:latin typeface="Book Antiqua" panose="02040602050305030304" pitchFamily="18" charset="0"/>
              </a:rPr>
              <a:t>	9230 - School Age/Preschool 1:1 Aides for all students with 1:1 Aides on their IEP</a:t>
            </a:r>
          </a:p>
        </p:txBody>
      </p:sp>
      <p:pic>
        <p:nvPicPr>
          <p:cNvPr id="12292" name="Picture 5" descr="Photo of infant">
            <a:extLst>
              <a:ext uri="{FF2B5EF4-FFF2-40B4-BE49-F238E27FC236}">
                <a16:creationId xmlns:a16="http://schemas.microsoft.com/office/drawing/2014/main" id="{F5C653C2-ECD1-55DA-4955-E6BDD532E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14954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AutoShape 6" descr="arrow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0B8D5BC-08E7-8ABE-6ADA-5066E01D2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1722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4" name="AutoShape 7" descr="arrow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FDD9A5F-9664-CAAD-3B3E-81B04887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762000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Capsules">
  <a:themeElements>
    <a:clrScheme name="">
      <a:dk1>
        <a:srgbClr val="336699"/>
      </a:dk1>
      <a:lt1>
        <a:srgbClr val="CC99FF"/>
      </a:lt1>
      <a:dk2>
        <a:srgbClr val="FFFF66"/>
      </a:dk2>
      <a:lt2>
        <a:srgbClr val="000000"/>
      </a:lt2>
      <a:accent1>
        <a:srgbClr val="99CC99"/>
      </a:accent1>
      <a:accent2>
        <a:srgbClr val="33CCCC"/>
      </a:accent2>
      <a:accent3>
        <a:srgbClr val="E2CAFF"/>
      </a:accent3>
      <a:accent4>
        <a:srgbClr val="2A5682"/>
      </a:accent4>
      <a:accent5>
        <a:srgbClr val="CAE2CA"/>
      </a:accent5>
      <a:accent6>
        <a:srgbClr val="2DB9B9"/>
      </a:accent6>
      <a:hlink>
        <a:srgbClr val="0000CC"/>
      </a:hlink>
      <a:folHlink>
        <a:srgbClr val="0000CC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1285</TotalTime>
  <Words>2355</Words>
  <Application>Microsoft Office PowerPoint</Application>
  <PresentationFormat>On-screen Show (4:3)</PresentationFormat>
  <Paragraphs>204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Times New Roman</vt:lpstr>
      <vt:lpstr>Arial</vt:lpstr>
      <vt:lpstr>Wingdings</vt:lpstr>
      <vt:lpstr>Calibri</vt:lpstr>
      <vt:lpstr>Book Antiqua</vt:lpstr>
      <vt:lpstr>Capsules</vt:lpstr>
      <vt:lpstr>Public School District Reporting</vt:lpstr>
      <vt:lpstr>District Operated Programs Reported in the ST-3 Special Aid Fund</vt:lpstr>
      <vt:lpstr>Where Can We Get Those Schedules From?</vt:lpstr>
      <vt:lpstr>Data Collection</vt:lpstr>
      <vt:lpstr>Schedule B3 – Special Aid Fund</vt:lpstr>
      <vt:lpstr>What Programs Do We Report on The SS10-SS16?</vt:lpstr>
      <vt:lpstr>Cost data for Supplemental Schedules SS-10 through SS-16 must be completed for each of the following types of preschool programs that your school district operates:</vt:lpstr>
      <vt:lpstr>Cost data for Supplemental Schedules SS-10 through SS-16 must be completed for each of the following types of school age programs that your school district operates:</vt:lpstr>
      <vt:lpstr> Cost data for Supplemental Schedules SS-10 through SS-16 must be completed for each of the following types of infant and/or miscellaneous programs that your school district operates: </vt:lpstr>
      <vt:lpstr>SS10 -  Revenues and Administrative Expenditures</vt:lpstr>
      <vt:lpstr>SS10 - Revenues and Administrative Expenditures</vt:lpstr>
      <vt:lpstr>SS11 –  Direct Care and Facility Expenditures</vt:lpstr>
      <vt:lpstr>SS11 – Direct Care and Facility Expenditures</vt:lpstr>
      <vt:lpstr>Ready For A Break Yet?</vt:lpstr>
      <vt:lpstr>SS-12 – Expenditures in Other Districts</vt:lpstr>
      <vt:lpstr>SS-13 – Personal Services by FTE and Job Code</vt:lpstr>
      <vt:lpstr>SS-13 –  Personal Services by FTE and Job Code</vt:lpstr>
      <vt:lpstr>SS-14 – Student FTE of Enrollment</vt:lpstr>
      <vt:lpstr>SS-14 –  Student FTE of Enrollment</vt:lpstr>
      <vt:lpstr>SS-14  –  Student FTE of Enrollment</vt:lpstr>
      <vt:lpstr>SS-14  – Student FTE of Enrollment</vt:lpstr>
      <vt:lpstr>Schedule SS-15</vt:lpstr>
      <vt:lpstr>SS-16 – Detail of Admin, Direct Care and Facility Costs</vt:lpstr>
      <vt:lpstr>Related Service Schedules</vt:lpstr>
      <vt:lpstr>Common Reporting Errors </vt:lpstr>
      <vt:lpstr>Common Reporting Errors – Con’t</vt:lpstr>
      <vt:lpstr>Where Can I Learn More?</vt:lpstr>
      <vt:lpstr>Other Resources</vt:lpstr>
      <vt:lpstr>Electronic Notification of Approved Tuition Rates</vt:lpstr>
      <vt:lpstr>Need More Help?</vt:lpstr>
      <vt:lpstr>Contact Information</vt:lpstr>
      <vt:lpstr>Thank You for viewing the slideshow. </vt:lpstr>
    </vt:vector>
  </TitlesOfParts>
  <Company>NYSED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Operated Programs Reported in the ST-3 Special Aid Fund</dc:title>
  <dc:creator>twalters</dc:creator>
  <cp:lastModifiedBy>Catherine Campbell</cp:lastModifiedBy>
  <cp:revision>36</cp:revision>
  <dcterms:created xsi:type="dcterms:W3CDTF">2005-02-23T15:44:27Z</dcterms:created>
  <dcterms:modified xsi:type="dcterms:W3CDTF">2024-02-09T14:35:01Z</dcterms:modified>
</cp:coreProperties>
</file>