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8478" r:id="rId1"/>
  </p:sldMasterIdLst>
  <p:notesMasterIdLst>
    <p:notesMasterId r:id="rId112"/>
  </p:notesMasterIdLst>
  <p:handoutMasterIdLst>
    <p:handoutMasterId r:id="rId113"/>
  </p:handoutMasterIdLst>
  <p:sldIdLst>
    <p:sldId id="329" r:id="rId2"/>
    <p:sldId id="389" r:id="rId3"/>
    <p:sldId id="393" r:id="rId4"/>
    <p:sldId id="387" r:id="rId5"/>
    <p:sldId id="532" r:id="rId6"/>
    <p:sldId id="531" r:id="rId7"/>
    <p:sldId id="468" r:id="rId8"/>
    <p:sldId id="467" r:id="rId9"/>
    <p:sldId id="600" r:id="rId10"/>
    <p:sldId id="473" r:id="rId11"/>
    <p:sldId id="475" r:id="rId12"/>
    <p:sldId id="512" r:id="rId13"/>
    <p:sldId id="601" r:id="rId14"/>
    <p:sldId id="569" r:id="rId15"/>
    <p:sldId id="394" r:id="rId16"/>
    <p:sldId id="367" r:id="rId17"/>
    <p:sldId id="565" r:id="rId18"/>
    <p:sldId id="567" r:id="rId19"/>
    <p:sldId id="368" r:id="rId20"/>
    <p:sldId id="395" r:id="rId21"/>
    <p:sldId id="514" r:id="rId22"/>
    <p:sldId id="336" r:id="rId23"/>
    <p:sldId id="436" r:id="rId24"/>
    <p:sldId id="455" r:id="rId25"/>
    <p:sldId id="456" r:id="rId26"/>
    <p:sldId id="603" r:id="rId27"/>
    <p:sldId id="530" r:id="rId28"/>
    <p:sldId id="604" r:id="rId29"/>
    <p:sldId id="605" r:id="rId30"/>
    <p:sldId id="606" r:id="rId31"/>
    <p:sldId id="607" r:id="rId32"/>
    <p:sldId id="499" r:id="rId33"/>
    <p:sldId id="586" r:id="rId34"/>
    <p:sldId id="516" r:id="rId35"/>
    <p:sldId id="459" r:id="rId36"/>
    <p:sldId id="534" r:id="rId37"/>
    <p:sldId id="415" r:id="rId38"/>
    <p:sldId id="488" r:id="rId39"/>
    <p:sldId id="303" r:id="rId40"/>
    <p:sldId id="608" r:id="rId41"/>
    <p:sldId id="609" r:id="rId42"/>
    <p:sldId id="610" r:id="rId43"/>
    <p:sldId id="611" r:id="rId44"/>
    <p:sldId id="612" r:id="rId45"/>
    <p:sldId id="613" r:id="rId46"/>
    <p:sldId id="614" r:id="rId47"/>
    <p:sldId id="615" r:id="rId48"/>
    <p:sldId id="616" r:id="rId49"/>
    <p:sldId id="619" r:id="rId50"/>
    <p:sldId id="620" r:id="rId51"/>
    <p:sldId id="621" r:id="rId52"/>
    <p:sldId id="622" r:id="rId53"/>
    <p:sldId id="623" r:id="rId54"/>
    <p:sldId id="624" r:id="rId55"/>
    <p:sldId id="625" r:id="rId56"/>
    <p:sldId id="626" r:id="rId57"/>
    <p:sldId id="627" r:id="rId58"/>
    <p:sldId id="345" r:id="rId59"/>
    <p:sldId id="392" r:id="rId60"/>
    <p:sldId id="396" r:id="rId61"/>
    <p:sldId id="343" r:id="rId62"/>
    <p:sldId id="628" r:id="rId63"/>
    <p:sldId id="349" r:id="rId64"/>
    <p:sldId id="599" r:id="rId65"/>
    <p:sldId id="517" r:id="rId66"/>
    <p:sldId id="458" r:id="rId67"/>
    <p:sldId id="471" r:id="rId68"/>
    <p:sldId id="570" r:id="rId69"/>
    <p:sldId id="498" r:id="rId70"/>
    <p:sldId id="500" r:id="rId71"/>
    <p:sldId id="503" r:id="rId72"/>
    <p:sldId id="466" r:id="rId73"/>
    <p:sldId id="629" r:id="rId74"/>
    <p:sldId id="342" r:id="rId75"/>
    <p:sldId id="630" r:id="rId76"/>
    <p:sldId id="298" r:id="rId77"/>
    <p:sldId id="270" r:id="rId78"/>
    <p:sldId id="502" r:id="rId79"/>
    <p:sldId id="535" r:id="rId80"/>
    <p:sldId id="524" r:id="rId81"/>
    <p:sldId id="602" r:id="rId82"/>
    <p:sldId id="541" r:id="rId83"/>
    <p:sldId id="542" r:id="rId84"/>
    <p:sldId id="636" r:id="rId85"/>
    <p:sldId id="543" r:id="rId86"/>
    <p:sldId id="358" r:id="rId87"/>
    <p:sldId id="544" r:id="rId88"/>
    <p:sldId id="545" r:id="rId89"/>
    <p:sldId id="361" r:id="rId90"/>
    <p:sldId id="546" r:id="rId91"/>
    <p:sldId id="547" r:id="rId92"/>
    <p:sldId id="363" r:id="rId93"/>
    <p:sldId id="364" r:id="rId94"/>
    <p:sldId id="548" r:id="rId95"/>
    <p:sldId id="305" r:id="rId96"/>
    <p:sldId id="340" r:id="rId97"/>
    <p:sldId id="347" r:id="rId98"/>
    <p:sldId id="294" r:id="rId99"/>
    <p:sldId id="538" r:id="rId100"/>
    <p:sldId id="277" r:id="rId101"/>
    <p:sldId id="289" r:id="rId102"/>
    <p:sldId id="537" r:id="rId103"/>
    <p:sldId id="527" r:id="rId104"/>
    <p:sldId id="402" r:id="rId105"/>
    <p:sldId id="631" r:id="rId106"/>
    <p:sldId id="635" r:id="rId107"/>
    <p:sldId id="632" r:id="rId108"/>
    <p:sldId id="509" r:id="rId109"/>
    <p:sldId id="510" r:id="rId110"/>
    <p:sldId id="432" r:id="rId111"/>
  </p:sldIdLst>
  <p:sldSz cx="9144000" cy="5143500" type="screen16x9"/>
  <p:notesSz cx="7010400" cy="9236075"/>
  <p:embeddedFontLst>
    <p:embeddedFont>
      <p:font typeface="Calibri" panose="020F0502020204030204" pitchFamily="34" charset="0"/>
      <p:regular r:id="rId114"/>
      <p:bold r:id="rId115"/>
      <p:italic r:id="rId116"/>
      <p:boldItalic r:id="rId117"/>
    </p:embeddedFont>
  </p:embeddedFontLst>
  <p:defaultTextStyle>
    <a:defPPr>
      <a:defRPr lang="en-US"/>
    </a:defPPr>
    <a:lvl1pPr algn="l" rtl="0" fontAlgn="base">
      <a:spcBef>
        <a:spcPct val="0"/>
      </a:spcBef>
      <a:spcAft>
        <a:spcPct val="0"/>
      </a:spcAft>
      <a:defRPr sz="40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40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40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40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4000" kern="1200">
        <a:solidFill>
          <a:schemeClr val="tx1"/>
        </a:solidFill>
        <a:latin typeface="Arial" charset="0"/>
        <a:ea typeface="ＭＳ Ｐゴシック" pitchFamily="34" charset="-128"/>
        <a:cs typeface="+mn-cs"/>
      </a:defRPr>
    </a:lvl5pPr>
    <a:lvl6pPr marL="2286000" algn="l" defTabSz="914400" rtl="0" eaLnBrk="1" latinLnBrk="0" hangingPunct="1">
      <a:defRPr sz="4000" kern="1200">
        <a:solidFill>
          <a:schemeClr val="tx1"/>
        </a:solidFill>
        <a:latin typeface="Arial" charset="0"/>
        <a:ea typeface="ＭＳ Ｐゴシック" pitchFamily="34" charset="-128"/>
        <a:cs typeface="+mn-cs"/>
      </a:defRPr>
    </a:lvl6pPr>
    <a:lvl7pPr marL="2743200" algn="l" defTabSz="914400" rtl="0" eaLnBrk="1" latinLnBrk="0" hangingPunct="1">
      <a:defRPr sz="4000" kern="1200">
        <a:solidFill>
          <a:schemeClr val="tx1"/>
        </a:solidFill>
        <a:latin typeface="Arial" charset="0"/>
        <a:ea typeface="ＭＳ Ｐゴシック" pitchFamily="34" charset="-128"/>
        <a:cs typeface="+mn-cs"/>
      </a:defRPr>
    </a:lvl7pPr>
    <a:lvl8pPr marL="3200400" algn="l" defTabSz="914400" rtl="0" eaLnBrk="1" latinLnBrk="0" hangingPunct="1">
      <a:defRPr sz="4000" kern="1200">
        <a:solidFill>
          <a:schemeClr val="tx1"/>
        </a:solidFill>
        <a:latin typeface="Arial" charset="0"/>
        <a:ea typeface="ＭＳ Ｐゴシック" pitchFamily="34" charset="-128"/>
        <a:cs typeface="+mn-cs"/>
      </a:defRPr>
    </a:lvl8pPr>
    <a:lvl9pPr marL="3657600" algn="l" defTabSz="914400" rtl="0" eaLnBrk="1" latinLnBrk="0" hangingPunct="1">
      <a:defRPr sz="4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909">
          <p15:clr>
            <a:srgbClr val="A4A3A4"/>
          </p15:clr>
        </p15:guide>
        <p15:guide id="2" pos="220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bert Wojtkiewicz" initials="RW" lastIdx="10" clrIdx="0">
    <p:extLst>
      <p:ext uri="{19B8F6BF-5375-455C-9EA6-DF929625EA0E}">
        <p15:presenceInfo xmlns:p15="http://schemas.microsoft.com/office/powerpoint/2012/main" userId="Robert Wojtkiewic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7ACD6"/>
    <a:srgbClr val="A00000"/>
    <a:srgbClr val="006400"/>
    <a:srgbClr val="FF7070"/>
    <a:srgbClr val="948600"/>
    <a:srgbClr val="C4B200"/>
    <a:srgbClr val="E36845"/>
    <a:srgbClr val="002D73"/>
    <a:srgbClr val="1E3063"/>
    <a:srgbClr val="FF19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21" autoAdjust="0"/>
    <p:restoredTop sz="94591" autoAdjust="0"/>
  </p:normalViewPr>
  <p:slideViewPr>
    <p:cSldViewPr>
      <p:cViewPr varScale="1">
        <p:scale>
          <a:sx n="137" d="100"/>
          <a:sy n="137" d="100"/>
        </p:scale>
        <p:origin x="918" y="114"/>
      </p:cViewPr>
      <p:guideLst>
        <p:guide orient="horz" pos="1620"/>
        <p:guide pos="2880"/>
      </p:guideLst>
    </p:cSldViewPr>
  </p:slideViewPr>
  <p:outlineViewPr>
    <p:cViewPr>
      <p:scale>
        <a:sx n="33" d="100"/>
        <a:sy n="33" d="100"/>
      </p:scale>
      <p:origin x="0" y="7033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270" y="-96"/>
      </p:cViewPr>
      <p:guideLst>
        <p:guide orient="horz" pos="2909"/>
        <p:guide pos="220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4.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handoutMaster" Target="handoutMasters/handoutMaster1.xml"/><Relationship Id="rId11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font" Target="fonts/font1.fntdata"/><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font" Target="fonts/font2.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0402" name="Rectangle 2"/>
          <p:cNvSpPr>
            <a:spLocks noGrp="1" noChangeArrowheads="1"/>
          </p:cNvSpPr>
          <p:nvPr>
            <p:ph type="hdr" sz="quarter"/>
          </p:nvPr>
        </p:nvSpPr>
        <p:spPr bwMode="auto">
          <a:xfrm>
            <a:off x="1" y="2"/>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lvl1pPr>
              <a:defRPr sz="1200">
                <a:latin typeface="Arial" charset="0"/>
                <a:ea typeface="+mn-ea"/>
                <a:cs typeface="Arial" charset="0"/>
              </a:defRPr>
            </a:lvl1pPr>
          </a:lstStyle>
          <a:p>
            <a:pPr>
              <a:defRPr/>
            </a:pPr>
            <a:endParaRPr lang="en-US" altLang="en-US" dirty="0"/>
          </a:p>
        </p:txBody>
      </p:sp>
      <p:sp>
        <p:nvSpPr>
          <p:cNvPr id="230403" name="Rectangle 3"/>
          <p:cNvSpPr>
            <a:spLocks noGrp="1" noChangeArrowheads="1"/>
          </p:cNvSpPr>
          <p:nvPr>
            <p:ph type="dt" sz="quarter" idx="1"/>
          </p:nvPr>
        </p:nvSpPr>
        <p:spPr bwMode="auto">
          <a:xfrm>
            <a:off x="3970339" y="2"/>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lvl1pPr algn="r">
              <a:defRPr sz="1200">
                <a:latin typeface="Arial" charset="0"/>
                <a:ea typeface="+mn-ea"/>
                <a:cs typeface="Arial" charset="0"/>
              </a:defRPr>
            </a:lvl1pPr>
          </a:lstStyle>
          <a:p>
            <a:pPr>
              <a:defRPr/>
            </a:pPr>
            <a:endParaRPr lang="en-US" altLang="en-US"/>
          </a:p>
        </p:txBody>
      </p:sp>
      <p:sp>
        <p:nvSpPr>
          <p:cNvPr id="230404" name="Rectangle 4"/>
          <p:cNvSpPr>
            <a:spLocks noGrp="1" noChangeArrowheads="1"/>
          </p:cNvSpPr>
          <p:nvPr>
            <p:ph type="ftr" sz="quarter" idx="2"/>
          </p:nvPr>
        </p:nvSpPr>
        <p:spPr bwMode="auto">
          <a:xfrm>
            <a:off x="1" y="8772527"/>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b" anchorCtr="0" compatLnSpc="1">
            <a:prstTxWarp prst="textNoShape">
              <a:avLst/>
            </a:prstTxWarp>
          </a:bodyPr>
          <a:lstStyle>
            <a:lvl1pPr>
              <a:defRPr sz="1200">
                <a:latin typeface="Arial" charset="0"/>
                <a:ea typeface="+mn-ea"/>
                <a:cs typeface="Arial" charset="0"/>
              </a:defRPr>
            </a:lvl1pPr>
          </a:lstStyle>
          <a:p>
            <a:pPr>
              <a:defRPr/>
            </a:pPr>
            <a:endParaRPr lang="en-US" altLang="en-US"/>
          </a:p>
        </p:txBody>
      </p:sp>
      <p:sp>
        <p:nvSpPr>
          <p:cNvPr id="230405" name="Rectangle 5"/>
          <p:cNvSpPr>
            <a:spLocks noGrp="1" noChangeArrowheads="1"/>
          </p:cNvSpPr>
          <p:nvPr>
            <p:ph type="sldNum" sz="quarter" idx="3"/>
          </p:nvPr>
        </p:nvSpPr>
        <p:spPr bwMode="auto">
          <a:xfrm>
            <a:off x="3970339" y="8772527"/>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b" anchorCtr="0" compatLnSpc="1">
            <a:prstTxWarp prst="textNoShape">
              <a:avLst/>
            </a:prstTxWarp>
          </a:bodyPr>
          <a:lstStyle>
            <a:lvl1pPr algn="r">
              <a:defRPr sz="1200">
                <a:latin typeface="Arial" pitchFamily="34" charset="0"/>
              </a:defRPr>
            </a:lvl1pPr>
          </a:lstStyle>
          <a:p>
            <a:pPr>
              <a:defRPr/>
            </a:pPr>
            <a:fld id="{0223D04F-3A76-4330-8FAD-5A88B97169E5}" type="slidenum">
              <a:rPr lang="en-US" altLang="en-US"/>
              <a:pPr>
                <a:defRPr/>
              </a:pPr>
              <a:t>‹#›</a:t>
            </a:fld>
            <a:endParaRPr lang="en-US" altLang="en-US" dirty="0"/>
          </a:p>
        </p:txBody>
      </p:sp>
    </p:spTree>
    <p:extLst>
      <p:ext uri="{BB962C8B-B14F-4D97-AF65-F5344CB8AC3E}">
        <p14:creationId xmlns:p14="http://schemas.microsoft.com/office/powerpoint/2010/main" val="12246907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1" y="2"/>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lvl1pPr>
              <a:defRPr sz="1200">
                <a:latin typeface="Arial" charset="0"/>
                <a:ea typeface="+mn-ea"/>
                <a:cs typeface="Arial" charset="0"/>
              </a:defRPr>
            </a:lvl1pPr>
          </a:lstStyle>
          <a:p>
            <a:pPr>
              <a:defRPr/>
            </a:pPr>
            <a:endParaRPr lang="en-US" altLang="en-US"/>
          </a:p>
        </p:txBody>
      </p:sp>
      <p:sp>
        <p:nvSpPr>
          <p:cNvPr id="66563" name="Rectangle 3"/>
          <p:cNvSpPr>
            <a:spLocks noGrp="1" noChangeArrowheads="1"/>
          </p:cNvSpPr>
          <p:nvPr>
            <p:ph type="dt" idx="1"/>
          </p:nvPr>
        </p:nvSpPr>
        <p:spPr bwMode="auto">
          <a:xfrm>
            <a:off x="3970339" y="2"/>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lvl1pPr algn="r">
              <a:defRPr sz="1200">
                <a:latin typeface="Arial" charset="0"/>
                <a:ea typeface="+mn-ea"/>
                <a:cs typeface="Arial" charset="0"/>
              </a:defRPr>
            </a:lvl1pPr>
          </a:lstStyle>
          <a:p>
            <a:pPr>
              <a:defRPr/>
            </a:pPr>
            <a:endParaRPr lang="en-US" altLang="en-US"/>
          </a:p>
        </p:txBody>
      </p:sp>
      <p:sp>
        <p:nvSpPr>
          <p:cNvPr id="106500" name="Rectangle 4"/>
          <p:cNvSpPr>
            <a:spLocks noGrp="1" noRot="1" noChangeAspect="1" noChangeArrowheads="1" noTextEdit="1"/>
          </p:cNvSpPr>
          <p:nvPr>
            <p:ph type="sldImg" idx="2"/>
          </p:nvPr>
        </p:nvSpPr>
        <p:spPr bwMode="auto">
          <a:xfrm>
            <a:off x="425450" y="692150"/>
            <a:ext cx="6159500" cy="34639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 uri="{FAA26D3D-D897-4be2-8F04-BA451C77F1D7}"/>
          </a:extLst>
        </p:spPr>
      </p:sp>
      <p:sp>
        <p:nvSpPr>
          <p:cNvPr id="66565" name="Rectangle 5"/>
          <p:cNvSpPr>
            <a:spLocks noGrp="1" noChangeArrowheads="1"/>
          </p:cNvSpPr>
          <p:nvPr>
            <p:ph type="body" sz="quarter" idx="3"/>
          </p:nvPr>
        </p:nvSpPr>
        <p:spPr bwMode="auto">
          <a:xfrm>
            <a:off x="701676" y="4387852"/>
            <a:ext cx="5607050" cy="415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66566" name="Rectangle 6"/>
          <p:cNvSpPr>
            <a:spLocks noGrp="1" noChangeArrowheads="1"/>
          </p:cNvSpPr>
          <p:nvPr>
            <p:ph type="ftr" sz="quarter" idx="4"/>
          </p:nvPr>
        </p:nvSpPr>
        <p:spPr bwMode="auto">
          <a:xfrm>
            <a:off x="1" y="8772527"/>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b" anchorCtr="0" compatLnSpc="1">
            <a:prstTxWarp prst="textNoShape">
              <a:avLst/>
            </a:prstTxWarp>
          </a:bodyPr>
          <a:lstStyle>
            <a:lvl1pPr>
              <a:defRPr sz="1200">
                <a:latin typeface="Arial" charset="0"/>
                <a:ea typeface="+mn-ea"/>
                <a:cs typeface="Arial" charset="0"/>
              </a:defRPr>
            </a:lvl1pPr>
          </a:lstStyle>
          <a:p>
            <a:pPr>
              <a:defRPr/>
            </a:pPr>
            <a:endParaRPr lang="en-US" altLang="en-US"/>
          </a:p>
        </p:txBody>
      </p:sp>
      <p:sp>
        <p:nvSpPr>
          <p:cNvPr id="66567" name="Rectangle 7"/>
          <p:cNvSpPr>
            <a:spLocks noGrp="1" noChangeArrowheads="1"/>
          </p:cNvSpPr>
          <p:nvPr>
            <p:ph type="sldNum" sz="quarter" idx="5"/>
          </p:nvPr>
        </p:nvSpPr>
        <p:spPr bwMode="auto">
          <a:xfrm>
            <a:off x="3970339" y="8772527"/>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b" anchorCtr="0" compatLnSpc="1">
            <a:prstTxWarp prst="textNoShape">
              <a:avLst/>
            </a:prstTxWarp>
          </a:bodyPr>
          <a:lstStyle>
            <a:lvl1pPr algn="r">
              <a:defRPr sz="1200">
                <a:latin typeface="Arial" pitchFamily="34" charset="0"/>
              </a:defRPr>
            </a:lvl1pPr>
          </a:lstStyle>
          <a:p>
            <a:pPr>
              <a:defRPr/>
            </a:pPr>
            <a:fld id="{C36ADF36-3AC9-497E-8783-2FDFDABEF661}" type="slidenum">
              <a:rPr lang="en-US" altLang="en-US"/>
              <a:pPr>
                <a:defRPr/>
              </a:pPr>
              <a:t>‹#›</a:t>
            </a:fld>
            <a:endParaRPr lang="en-US" altLang="en-US" dirty="0"/>
          </a:p>
        </p:txBody>
      </p:sp>
    </p:spTree>
    <p:extLst>
      <p:ext uri="{BB962C8B-B14F-4D97-AF65-F5344CB8AC3E}">
        <p14:creationId xmlns:p14="http://schemas.microsoft.com/office/powerpoint/2010/main" val="27716088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6E85F367-E17C-4312-8D55-98CA11B3F30D}" type="slidenum">
              <a:rPr lang="en-US" altLang="en-US" sz="1200"/>
              <a:pPr eaLnBrk="1" hangingPunct="1">
                <a:defRPr/>
              </a:pPr>
              <a:t>2</a:t>
            </a:fld>
            <a:endParaRPr lang="en-US" altLang="en-US" sz="1200" dirty="0"/>
          </a:p>
        </p:txBody>
      </p:sp>
      <p:sp>
        <p:nvSpPr>
          <p:cNvPr id="107523" name="Rectangle 2"/>
          <p:cNvSpPr>
            <a:spLocks noGrp="1" noRot="1" noChangeAspect="1" noChangeArrowheads="1" noTextEdit="1"/>
          </p:cNvSpPr>
          <p:nvPr>
            <p:ph type="sldImg"/>
          </p:nvPr>
        </p:nvSpPr>
        <p:spPr>
          <a:xfrm>
            <a:off x="425450" y="692150"/>
            <a:ext cx="6159500" cy="3463925"/>
          </a:xfrm>
          <a:ln/>
        </p:spPr>
      </p:sp>
      <p:sp>
        <p:nvSpPr>
          <p:cNvPr id="10752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dirty="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41</a:t>
            </a:fld>
            <a:endParaRPr lang="en-US" altLang="en-US" dirty="0"/>
          </a:p>
        </p:txBody>
      </p:sp>
    </p:spTree>
    <p:extLst>
      <p:ext uri="{BB962C8B-B14F-4D97-AF65-F5344CB8AC3E}">
        <p14:creationId xmlns:p14="http://schemas.microsoft.com/office/powerpoint/2010/main" val="2731333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42</a:t>
            </a:fld>
            <a:endParaRPr lang="en-US" altLang="en-US" dirty="0"/>
          </a:p>
        </p:txBody>
      </p:sp>
    </p:spTree>
    <p:extLst>
      <p:ext uri="{BB962C8B-B14F-4D97-AF65-F5344CB8AC3E}">
        <p14:creationId xmlns:p14="http://schemas.microsoft.com/office/powerpoint/2010/main" val="706422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43</a:t>
            </a:fld>
            <a:endParaRPr lang="en-US" altLang="en-US" dirty="0"/>
          </a:p>
        </p:txBody>
      </p:sp>
    </p:spTree>
    <p:extLst>
      <p:ext uri="{BB962C8B-B14F-4D97-AF65-F5344CB8AC3E}">
        <p14:creationId xmlns:p14="http://schemas.microsoft.com/office/powerpoint/2010/main" val="1237715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44</a:t>
            </a:fld>
            <a:endParaRPr lang="en-US" altLang="en-US" dirty="0"/>
          </a:p>
        </p:txBody>
      </p:sp>
    </p:spTree>
    <p:extLst>
      <p:ext uri="{BB962C8B-B14F-4D97-AF65-F5344CB8AC3E}">
        <p14:creationId xmlns:p14="http://schemas.microsoft.com/office/powerpoint/2010/main" val="2818237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45</a:t>
            </a:fld>
            <a:endParaRPr lang="en-US" altLang="en-US" dirty="0"/>
          </a:p>
        </p:txBody>
      </p:sp>
    </p:spTree>
    <p:extLst>
      <p:ext uri="{BB962C8B-B14F-4D97-AF65-F5344CB8AC3E}">
        <p14:creationId xmlns:p14="http://schemas.microsoft.com/office/powerpoint/2010/main" val="2351331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46</a:t>
            </a:fld>
            <a:endParaRPr lang="en-US" altLang="en-US" dirty="0"/>
          </a:p>
        </p:txBody>
      </p:sp>
    </p:spTree>
    <p:extLst>
      <p:ext uri="{BB962C8B-B14F-4D97-AF65-F5344CB8AC3E}">
        <p14:creationId xmlns:p14="http://schemas.microsoft.com/office/powerpoint/2010/main" val="37249590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47</a:t>
            </a:fld>
            <a:endParaRPr lang="en-US" altLang="en-US" dirty="0"/>
          </a:p>
        </p:txBody>
      </p:sp>
    </p:spTree>
    <p:extLst>
      <p:ext uri="{BB962C8B-B14F-4D97-AF65-F5344CB8AC3E}">
        <p14:creationId xmlns:p14="http://schemas.microsoft.com/office/powerpoint/2010/main" val="37253078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48</a:t>
            </a:fld>
            <a:endParaRPr lang="en-US" altLang="en-US" dirty="0"/>
          </a:p>
        </p:txBody>
      </p:sp>
    </p:spTree>
    <p:extLst>
      <p:ext uri="{BB962C8B-B14F-4D97-AF65-F5344CB8AC3E}">
        <p14:creationId xmlns:p14="http://schemas.microsoft.com/office/powerpoint/2010/main" val="1537684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49</a:t>
            </a:fld>
            <a:endParaRPr lang="en-US" altLang="en-US" dirty="0"/>
          </a:p>
        </p:txBody>
      </p:sp>
    </p:spTree>
    <p:extLst>
      <p:ext uri="{BB962C8B-B14F-4D97-AF65-F5344CB8AC3E}">
        <p14:creationId xmlns:p14="http://schemas.microsoft.com/office/powerpoint/2010/main" val="18631704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50</a:t>
            </a:fld>
            <a:endParaRPr lang="en-US" altLang="en-US" dirty="0"/>
          </a:p>
        </p:txBody>
      </p:sp>
    </p:spTree>
    <p:extLst>
      <p:ext uri="{BB962C8B-B14F-4D97-AF65-F5344CB8AC3E}">
        <p14:creationId xmlns:p14="http://schemas.microsoft.com/office/powerpoint/2010/main" val="3900115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4CBEF88B-DD8E-4114-ADCC-AC092862C4A4}" type="slidenum">
              <a:rPr lang="en-US" altLang="en-US" sz="1200"/>
              <a:pPr eaLnBrk="1" hangingPunct="1">
                <a:defRPr/>
              </a:pPr>
              <a:t>4</a:t>
            </a:fld>
            <a:endParaRPr lang="en-US" altLang="en-US" sz="1200" dirty="0"/>
          </a:p>
        </p:txBody>
      </p:sp>
      <p:sp>
        <p:nvSpPr>
          <p:cNvPr id="108547" name="Rectangle 2"/>
          <p:cNvSpPr>
            <a:spLocks noGrp="1" noRot="1" noChangeAspect="1" noChangeArrowheads="1" noTextEdit="1"/>
          </p:cNvSpPr>
          <p:nvPr>
            <p:ph type="sldImg"/>
          </p:nvPr>
        </p:nvSpPr>
        <p:spPr>
          <a:xfrm>
            <a:off x="425450" y="692150"/>
            <a:ext cx="6159500" cy="3463925"/>
          </a:xfrm>
          <a:ln/>
        </p:spPr>
      </p:sp>
      <p:sp>
        <p:nvSpPr>
          <p:cNvPr id="108548"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dirty="0">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51</a:t>
            </a:fld>
            <a:endParaRPr lang="en-US" altLang="en-US" dirty="0"/>
          </a:p>
        </p:txBody>
      </p:sp>
    </p:spTree>
    <p:extLst>
      <p:ext uri="{BB962C8B-B14F-4D97-AF65-F5344CB8AC3E}">
        <p14:creationId xmlns:p14="http://schemas.microsoft.com/office/powerpoint/2010/main" val="1860853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52</a:t>
            </a:fld>
            <a:endParaRPr lang="en-US" altLang="en-US" dirty="0"/>
          </a:p>
        </p:txBody>
      </p:sp>
    </p:spTree>
    <p:extLst>
      <p:ext uri="{BB962C8B-B14F-4D97-AF65-F5344CB8AC3E}">
        <p14:creationId xmlns:p14="http://schemas.microsoft.com/office/powerpoint/2010/main" val="38523481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53</a:t>
            </a:fld>
            <a:endParaRPr lang="en-US" altLang="en-US" dirty="0"/>
          </a:p>
        </p:txBody>
      </p:sp>
    </p:spTree>
    <p:extLst>
      <p:ext uri="{BB962C8B-B14F-4D97-AF65-F5344CB8AC3E}">
        <p14:creationId xmlns:p14="http://schemas.microsoft.com/office/powerpoint/2010/main" val="2014365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54</a:t>
            </a:fld>
            <a:endParaRPr lang="en-US" altLang="en-US" dirty="0"/>
          </a:p>
        </p:txBody>
      </p:sp>
    </p:spTree>
    <p:extLst>
      <p:ext uri="{BB962C8B-B14F-4D97-AF65-F5344CB8AC3E}">
        <p14:creationId xmlns:p14="http://schemas.microsoft.com/office/powerpoint/2010/main" val="8804983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55</a:t>
            </a:fld>
            <a:endParaRPr lang="en-US" altLang="en-US" dirty="0"/>
          </a:p>
        </p:txBody>
      </p:sp>
    </p:spTree>
    <p:extLst>
      <p:ext uri="{BB962C8B-B14F-4D97-AF65-F5344CB8AC3E}">
        <p14:creationId xmlns:p14="http://schemas.microsoft.com/office/powerpoint/2010/main" val="40671421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56</a:t>
            </a:fld>
            <a:endParaRPr lang="en-US" altLang="en-US" dirty="0"/>
          </a:p>
        </p:txBody>
      </p:sp>
    </p:spTree>
    <p:extLst>
      <p:ext uri="{BB962C8B-B14F-4D97-AF65-F5344CB8AC3E}">
        <p14:creationId xmlns:p14="http://schemas.microsoft.com/office/powerpoint/2010/main" val="30047369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57</a:t>
            </a:fld>
            <a:endParaRPr lang="en-US" altLang="en-US" dirty="0"/>
          </a:p>
        </p:txBody>
      </p:sp>
    </p:spTree>
    <p:extLst>
      <p:ext uri="{BB962C8B-B14F-4D97-AF65-F5344CB8AC3E}">
        <p14:creationId xmlns:p14="http://schemas.microsoft.com/office/powerpoint/2010/main" val="30658353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D81D7F75-DD3D-4087-BB3B-39A7B5C1C0B4}" type="slidenum">
              <a:rPr lang="en-US" altLang="en-US" sz="1200"/>
              <a:pPr eaLnBrk="1" hangingPunct="1">
                <a:defRPr/>
              </a:pPr>
              <a:t>59</a:t>
            </a:fld>
            <a:endParaRPr lang="en-US" altLang="en-US" sz="1200" dirty="0"/>
          </a:p>
        </p:txBody>
      </p:sp>
      <p:sp>
        <p:nvSpPr>
          <p:cNvPr id="110595" name="Rectangle 2"/>
          <p:cNvSpPr>
            <a:spLocks noGrp="1" noRot="1" noChangeAspect="1" noChangeArrowheads="1" noTextEdit="1"/>
          </p:cNvSpPr>
          <p:nvPr>
            <p:ph type="sldImg"/>
          </p:nvPr>
        </p:nvSpPr>
        <p:spPr>
          <a:xfrm>
            <a:off x="425450" y="692150"/>
            <a:ext cx="6159500" cy="3463925"/>
          </a:xfrm>
          <a:ln/>
        </p:spPr>
      </p:sp>
      <p:sp>
        <p:nvSpPr>
          <p:cNvPr id="110596"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dirty="0">
              <a:cs typeface="+mn-cs"/>
            </a:endParaRPr>
          </a:p>
        </p:txBody>
      </p:sp>
    </p:spTree>
    <p:extLst>
      <p:ext uri="{BB962C8B-B14F-4D97-AF65-F5344CB8AC3E}">
        <p14:creationId xmlns:p14="http://schemas.microsoft.com/office/powerpoint/2010/main" val="35339177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98</a:t>
            </a:fld>
            <a:endParaRPr lang="en-US" altLang="en-US" dirty="0"/>
          </a:p>
        </p:txBody>
      </p:sp>
    </p:spTree>
    <p:extLst>
      <p:ext uri="{BB962C8B-B14F-4D97-AF65-F5344CB8AC3E}">
        <p14:creationId xmlns:p14="http://schemas.microsoft.com/office/powerpoint/2010/main" val="1513169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FA4CA022-8063-4DE3-B389-6CA09C3E38FD}" type="slidenum">
              <a:rPr lang="en-US" altLang="en-US" sz="1200"/>
              <a:pPr eaLnBrk="1" hangingPunct="1">
                <a:defRPr/>
              </a:pPr>
              <a:t>5</a:t>
            </a:fld>
            <a:endParaRPr lang="en-US" altLang="en-US" sz="1200" dirty="0"/>
          </a:p>
        </p:txBody>
      </p:sp>
      <p:sp>
        <p:nvSpPr>
          <p:cNvPr id="109571" name="Rectangle 2"/>
          <p:cNvSpPr>
            <a:spLocks noGrp="1" noRot="1" noChangeAspect="1" noChangeArrowheads="1" noTextEdit="1"/>
          </p:cNvSpPr>
          <p:nvPr>
            <p:ph type="sldImg"/>
          </p:nvPr>
        </p:nvSpPr>
        <p:spPr>
          <a:xfrm>
            <a:off x="425450" y="692150"/>
            <a:ext cx="6159500" cy="3463925"/>
          </a:xfrm>
          <a:ln/>
        </p:spPr>
      </p:sp>
      <p:sp>
        <p:nvSpPr>
          <p:cNvPr id="109572"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233024" indent="-233024" eaLnBrk="1" hangingPunct="1">
              <a:buFontTx/>
              <a:buAutoNum type="arabicPeriod"/>
              <a:defRPr/>
            </a:pPr>
            <a:endParaRPr lang="en-US" dirty="0">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FA4CA022-8063-4DE3-B389-6CA09C3E38FD}" type="slidenum">
              <a:rPr lang="en-US" altLang="en-US" sz="1200"/>
              <a:pPr eaLnBrk="1" hangingPunct="1">
                <a:defRPr/>
              </a:pPr>
              <a:t>6</a:t>
            </a:fld>
            <a:endParaRPr lang="en-US" altLang="en-US" sz="1200" dirty="0"/>
          </a:p>
        </p:txBody>
      </p:sp>
      <p:sp>
        <p:nvSpPr>
          <p:cNvPr id="109571" name="Rectangle 2"/>
          <p:cNvSpPr>
            <a:spLocks noGrp="1" noRot="1" noChangeAspect="1" noChangeArrowheads="1" noTextEdit="1"/>
          </p:cNvSpPr>
          <p:nvPr>
            <p:ph type="sldImg"/>
          </p:nvPr>
        </p:nvSpPr>
        <p:spPr>
          <a:xfrm>
            <a:off x="425450" y="692150"/>
            <a:ext cx="6159500" cy="3463925"/>
          </a:xfrm>
          <a:ln/>
        </p:spPr>
      </p:sp>
      <p:sp>
        <p:nvSpPr>
          <p:cNvPr id="109572"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233024" indent="-233024" eaLnBrk="1" hangingPunct="1">
              <a:buFontTx/>
              <a:buAutoNum type="arabicPeriod"/>
              <a:defRPr/>
            </a:pPr>
            <a:endParaRPr lang="en-US" dirty="0">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D81D7F75-DD3D-4087-BB3B-39A7B5C1C0B4}" type="slidenum">
              <a:rPr lang="en-US" altLang="en-US" sz="1200"/>
              <a:pPr eaLnBrk="1" hangingPunct="1">
                <a:defRPr/>
              </a:pPr>
              <a:t>21</a:t>
            </a:fld>
            <a:endParaRPr lang="en-US" altLang="en-US" sz="1200" dirty="0"/>
          </a:p>
        </p:txBody>
      </p:sp>
      <p:sp>
        <p:nvSpPr>
          <p:cNvPr id="110595" name="Rectangle 2"/>
          <p:cNvSpPr>
            <a:spLocks noGrp="1" noRot="1" noChangeAspect="1" noChangeArrowheads="1" noTextEdit="1"/>
          </p:cNvSpPr>
          <p:nvPr>
            <p:ph type="sldImg"/>
          </p:nvPr>
        </p:nvSpPr>
        <p:spPr>
          <a:xfrm>
            <a:off x="425450" y="692150"/>
            <a:ext cx="6159500" cy="3463925"/>
          </a:xfrm>
          <a:ln/>
        </p:spPr>
      </p:sp>
      <p:sp>
        <p:nvSpPr>
          <p:cNvPr id="110596"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dirty="0">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36</a:t>
            </a:fld>
            <a:endParaRPr lang="en-US" altLang="en-US" dirty="0"/>
          </a:p>
        </p:txBody>
      </p:sp>
    </p:spTree>
    <p:extLst>
      <p:ext uri="{BB962C8B-B14F-4D97-AF65-F5344CB8AC3E}">
        <p14:creationId xmlns:p14="http://schemas.microsoft.com/office/powerpoint/2010/main" val="3803134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7417C801-D0A6-480B-89FB-1872228912EA}" type="slidenum">
              <a:rPr lang="en-US" altLang="en-US" sz="1200"/>
              <a:pPr eaLnBrk="1" hangingPunct="1">
                <a:defRPr/>
              </a:pPr>
              <a:t>38</a:t>
            </a:fld>
            <a:endParaRPr lang="en-US" altLang="en-US" sz="1200" dirty="0"/>
          </a:p>
        </p:txBody>
      </p:sp>
      <p:sp>
        <p:nvSpPr>
          <p:cNvPr id="112643" name="Rectangle 2"/>
          <p:cNvSpPr>
            <a:spLocks noGrp="1" noRot="1" noChangeAspect="1" noChangeArrowheads="1" noTextEdit="1"/>
          </p:cNvSpPr>
          <p:nvPr>
            <p:ph type="sldImg"/>
          </p:nvPr>
        </p:nvSpPr>
        <p:spPr>
          <a:xfrm>
            <a:off x="425450" y="692150"/>
            <a:ext cx="6159500" cy="3463925"/>
          </a:xfrm>
          <a:ln/>
        </p:spPr>
      </p:sp>
      <p:sp>
        <p:nvSpPr>
          <p:cNvPr id="11264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dirty="0">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B962922E-BA1B-46C7-9243-2A5FD6D6A0C5}" type="slidenum">
              <a:rPr lang="en-US" altLang="en-US" sz="1200"/>
              <a:pPr eaLnBrk="1" hangingPunct="1">
                <a:defRPr/>
              </a:pPr>
              <a:t>39</a:t>
            </a:fld>
            <a:endParaRPr lang="en-US" altLang="en-US" sz="1200" dirty="0"/>
          </a:p>
        </p:txBody>
      </p:sp>
      <p:sp>
        <p:nvSpPr>
          <p:cNvPr id="111619" name="Rectangle 2"/>
          <p:cNvSpPr>
            <a:spLocks noGrp="1" noRot="1" noChangeAspect="1" noChangeArrowheads="1" noTextEdit="1"/>
          </p:cNvSpPr>
          <p:nvPr>
            <p:ph type="sldImg"/>
          </p:nvPr>
        </p:nvSpPr>
        <p:spPr>
          <a:xfrm>
            <a:off x="425450" y="692150"/>
            <a:ext cx="6159500" cy="3463925"/>
          </a:xfrm>
          <a:ln/>
        </p:spPr>
      </p:sp>
      <p:sp>
        <p:nvSpPr>
          <p:cNvPr id="111620"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dirty="0">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36ADF36-3AC9-497E-8783-2FDFDABEF661}" type="slidenum">
              <a:rPr lang="en-US" altLang="en-US" smtClean="0"/>
              <a:pPr>
                <a:defRPr/>
              </a:pPr>
              <a:t>40</a:t>
            </a:fld>
            <a:endParaRPr lang="en-US" altLang="en-US" dirty="0"/>
          </a:p>
        </p:txBody>
      </p:sp>
    </p:spTree>
    <p:extLst>
      <p:ext uri="{BB962C8B-B14F-4D97-AF65-F5344CB8AC3E}">
        <p14:creationId xmlns:p14="http://schemas.microsoft.com/office/powerpoint/2010/main" val="22264790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4" name="TextBox 23"/>
          <p:cNvSpPr txBox="1"/>
          <p:nvPr/>
        </p:nvSpPr>
        <p:spPr bwMode="black">
          <a:xfrm>
            <a:off x="0" y="3714750"/>
            <a:ext cx="9144000" cy="91440"/>
          </a:xfrm>
          <a:prstGeom prst="rect">
            <a:avLst/>
          </a:prstGeom>
          <a:solidFill>
            <a:srgbClr val="C4B200"/>
          </a:solidFill>
        </p:spPr>
        <p:txBody>
          <a:bodyPr wrap="square" rtlCol="0">
            <a:spAutoFit/>
          </a:bodyPr>
          <a:lstStyle/>
          <a:p>
            <a:endParaRPr lang="en-US" dirty="0">
              <a:solidFill>
                <a:prstClr val="black"/>
              </a:solidFill>
            </a:endParaRPr>
          </a:p>
        </p:txBody>
      </p:sp>
      <p:sp>
        <p:nvSpPr>
          <p:cNvPr id="23" name="TextBox 22"/>
          <p:cNvSpPr txBox="1"/>
          <p:nvPr/>
        </p:nvSpPr>
        <p:spPr bwMode="hidden">
          <a:xfrm>
            <a:off x="0" y="3790950"/>
            <a:ext cx="9144000" cy="1371600"/>
          </a:xfrm>
          <a:prstGeom prst="rect">
            <a:avLst/>
          </a:prstGeom>
          <a:solidFill>
            <a:srgbClr val="002D73"/>
          </a:solidFill>
        </p:spPr>
        <p:txBody>
          <a:bodyPr wrap="square" rtlCol="0">
            <a:spAutoFit/>
          </a:bodyPr>
          <a:lstStyle/>
          <a:p>
            <a:endParaRPr lang="en-US" dirty="0">
              <a:solidFill>
                <a:prstClr val="black"/>
              </a:solidFill>
            </a:endParaRPr>
          </a:p>
        </p:txBody>
      </p:sp>
      <p:pic>
        <p:nvPicPr>
          <p:cNvPr id="25" name="Picture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7096" y="334135"/>
            <a:ext cx="745280" cy="731520"/>
          </a:xfrm>
          <a:prstGeom prst="rect">
            <a:avLst/>
          </a:prstGeom>
        </p:spPr>
      </p:pic>
      <p:sp>
        <p:nvSpPr>
          <p:cNvPr id="2" name="Title 1"/>
          <p:cNvSpPr>
            <a:spLocks noGrp="1"/>
          </p:cNvSpPr>
          <p:nvPr>
            <p:ph type="ctrTitle"/>
          </p:nvPr>
        </p:nvSpPr>
        <p:spPr>
          <a:xfrm>
            <a:off x="722376" y="1197864"/>
            <a:ext cx="7699248" cy="1325880"/>
          </a:xfrm>
        </p:spPr>
        <p:txBody>
          <a:bodyPr>
            <a:normAutofit/>
          </a:bodyPr>
          <a:lstStyle>
            <a:lvl1pPr algn="ctr">
              <a:defRPr sz="4000" b="1">
                <a:solidFill>
                  <a:srgbClr val="002D7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746504" y="3090672"/>
            <a:ext cx="5650992" cy="365760"/>
          </a:xfrm>
        </p:spPr>
        <p:txBody>
          <a:bodyPr>
            <a:normAutofit/>
          </a:bodyPr>
          <a:lstStyle>
            <a:lvl1pPr marL="0" indent="0" algn="ctr">
              <a:buNone/>
              <a:defRPr sz="1800" b="1">
                <a:solidFill>
                  <a:srgbClr val="646569"/>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bwMode="black">
          <a:xfrm>
            <a:off x="457200" y="4059936"/>
            <a:ext cx="2133600" cy="273844"/>
          </a:xfrm>
        </p:spPr>
        <p:txBody>
          <a:bodyPr/>
          <a:lstStyle>
            <a:lvl1pPr>
              <a:defRPr sz="1400" b="1">
                <a:solidFill>
                  <a:schemeClr val="bg1"/>
                </a:solidFill>
                <a:latin typeface="Arial" panose="020B0604020202020204" pitchFamily="34" charset="0"/>
                <a:cs typeface="Arial" panose="020B0604020202020204" pitchFamily="34" charset="0"/>
              </a:defRPr>
            </a:lvl1pPr>
          </a:lstStyle>
          <a:p>
            <a:pPr>
              <a:defRPr/>
            </a:pPr>
            <a:r>
              <a:rPr lang="en-US" altLang="en-US" dirty="0"/>
              <a:t>2019/2020</a:t>
            </a:r>
          </a:p>
        </p:txBody>
      </p:sp>
      <p:sp>
        <p:nvSpPr>
          <p:cNvPr id="5" name="Footer Placeholder 4"/>
          <p:cNvSpPr>
            <a:spLocks noGrp="1"/>
          </p:cNvSpPr>
          <p:nvPr>
            <p:ph type="ftr" sz="quarter" idx="11"/>
          </p:nvPr>
        </p:nvSpPr>
        <p:spPr bwMode="black"/>
        <p:txBody>
          <a:bodyPr/>
          <a:lstStyle/>
          <a:p>
            <a:pPr>
              <a:defRPr/>
            </a:pPr>
            <a:endParaRPr lang="en-US" altLang="en-US" dirty="0"/>
          </a:p>
        </p:txBody>
      </p:sp>
    </p:spTree>
    <p:extLst>
      <p:ext uri="{BB962C8B-B14F-4D97-AF65-F5344CB8AC3E}">
        <p14:creationId xmlns:p14="http://schemas.microsoft.com/office/powerpoint/2010/main" val="2101216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TextBox 10"/>
          <p:cNvSpPr txBox="1"/>
          <p:nvPr/>
        </p:nvSpPr>
        <p:spPr bwMode="black">
          <a:xfrm>
            <a:off x="0" y="-19050"/>
            <a:ext cx="9144000" cy="91440"/>
          </a:xfrm>
          <a:prstGeom prst="rect">
            <a:avLst/>
          </a:prstGeom>
          <a:solidFill>
            <a:srgbClr val="C4B200"/>
          </a:solidFill>
        </p:spPr>
        <p:txBody>
          <a:bodyPr wrap="square" rtlCol="0">
            <a:spAutoFit/>
          </a:bodyPr>
          <a:lstStyle/>
          <a:p>
            <a:endParaRPr lang="en-US" dirty="0"/>
          </a:p>
        </p:txBody>
      </p:sp>
      <p:sp>
        <p:nvSpPr>
          <p:cNvPr id="12" name="TextBox 11"/>
          <p:cNvSpPr txBox="1"/>
          <p:nvPr/>
        </p:nvSpPr>
        <p:spPr bwMode="hidden">
          <a:xfrm>
            <a:off x="0" y="57150"/>
            <a:ext cx="9144000" cy="274320"/>
          </a:xfrm>
          <a:prstGeom prst="rect">
            <a:avLst/>
          </a:prstGeom>
          <a:solidFill>
            <a:srgbClr val="002D73"/>
          </a:solidFill>
        </p:spPr>
        <p:txBody>
          <a:bodyPr wrap="square" rtlCol="0">
            <a:spAutoFit/>
          </a:bodyPr>
          <a:lstStyle/>
          <a:p>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5592" y="4297680"/>
            <a:ext cx="745281" cy="731520"/>
          </a:xfrm>
          <a:prstGeom prst="rect">
            <a:avLst/>
          </a:prstGeom>
        </p:spPr>
      </p:pic>
      <p:sp>
        <p:nvSpPr>
          <p:cNvPr id="2" name="Title 1"/>
          <p:cNvSpPr>
            <a:spLocks noGrp="1"/>
          </p:cNvSpPr>
          <p:nvPr>
            <p:ph type="title"/>
          </p:nvPr>
        </p:nvSpPr>
        <p:spPr>
          <a:xfrm>
            <a:off x="228600" y="338328"/>
            <a:ext cx="8686800" cy="722376"/>
          </a:xfrm>
        </p:spPr>
        <p:txBody>
          <a:bodyPr>
            <a:normAutofit/>
          </a:bodyPr>
          <a:lstStyle>
            <a:lvl1pPr algn="l">
              <a:defRPr sz="2850" b="1">
                <a:solidFill>
                  <a:srgbClr val="002D73"/>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pPr>
              <a:defRPr/>
            </a:pPr>
            <a:endParaRPr lang="en-US" altLang="en-US"/>
          </a:p>
        </p:txBody>
      </p:sp>
      <p:sp>
        <p:nvSpPr>
          <p:cNvPr id="10" name="Text Box 5"/>
          <p:cNvSpPr txBox="1">
            <a:spLocks noChangeArrowheads="1"/>
          </p:cNvSpPr>
          <p:nvPr userDrawn="1"/>
        </p:nvSpPr>
        <p:spPr bwMode="black">
          <a:xfrm>
            <a:off x="228600" y="99691"/>
            <a:ext cx="297180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0" bIns="0" anchor="ct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spcBef>
                <a:spcPct val="50000"/>
              </a:spcBef>
              <a:defRPr/>
            </a:pPr>
            <a:r>
              <a:rPr lang="en-US" sz="1200" b="1" dirty="0">
                <a:solidFill>
                  <a:schemeClr val="bg1"/>
                </a:solidFill>
                <a:cs typeface="Arial" charset="0"/>
              </a:rPr>
              <a:t>2019/2020</a:t>
            </a:r>
          </a:p>
        </p:txBody>
      </p:sp>
      <p:sp>
        <p:nvSpPr>
          <p:cNvPr id="13" name="Slide Number Placeholder 5"/>
          <p:cNvSpPr txBox="1">
            <a:spLocks/>
          </p:cNvSpPr>
          <p:nvPr userDrawn="1"/>
        </p:nvSpPr>
        <p:spPr bwMode="black">
          <a:xfrm>
            <a:off x="6858000" y="57150"/>
            <a:ext cx="2130552" cy="27432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30F4BC-400C-4AFC-9E06-D490BC4E3447}" type="slidenum">
              <a:rPr lang="en-US" smtClean="0"/>
              <a:pPr/>
              <a:t>‹#›</a:t>
            </a:fld>
            <a:endParaRPr lang="en-US" dirty="0"/>
          </a:p>
        </p:txBody>
      </p:sp>
    </p:spTree>
    <p:extLst>
      <p:ext uri="{BB962C8B-B14F-4D97-AF65-F5344CB8AC3E}">
        <p14:creationId xmlns:p14="http://schemas.microsoft.com/office/powerpoint/2010/main" val="2301527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0" name="TextBox 9"/>
          <p:cNvSpPr txBox="1"/>
          <p:nvPr/>
        </p:nvSpPr>
        <p:spPr>
          <a:xfrm>
            <a:off x="0" y="1657350"/>
            <a:ext cx="5212080" cy="91440"/>
          </a:xfrm>
          <a:prstGeom prst="rect">
            <a:avLst/>
          </a:prstGeom>
          <a:solidFill>
            <a:srgbClr val="C4B200"/>
          </a:solidFill>
        </p:spPr>
        <p:txBody>
          <a:bodyPr wrap="square" rtlCol="0">
            <a:spAutoFit/>
          </a:bodyPr>
          <a:lstStyle/>
          <a:p>
            <a:endParaRPr lang="en-US" dirty="0">
              <a:solidFill>
                <a:prstClr val="black"/>
              </a:solidFill>
            </a:endParaRPr>
          </a:p>
        </p:txBody>
      </p:sp>
      <p:sp>
        <p:nvSpPr>
          <p:cNvPr id="3" name="Footer Placeholder 2"/>
          <p:cNvSpPr>
            <a:spLocks noGrp="1"/>
          </p:cNvSpPr>
          <p:nvPr>
            <p:ph type="ftr" sz="quarter" idx="11"/>
          </p:nvPr>
        </p:nvSpPr>
        <p:spPr/>
        <p:txBody>
          <a:bodyPr/>
          <a:lstStyle/>
          <a:p>
            <a:pPr>
              <a:defRPr/>
            </a:pPr>
            <a:endParaRPr lang="en-US" altLang="en-US"/>
          </a:p>
        </p:txBody>
      </p:sp>
      <p:sp>
        <p:nvSpPr>
          <p:cNvPr id="7" name="Date Placeholder 3"/>
          <p:cNvSpPr txBox="1">
            <a:spLocks/>
          </p:cNvSpPr>
          <p:nvPr/>
        </p:nvSpPr>
        <p:spPr>
          <a:xfrm>
            <a:off x="228600" y="57150"/>
            <a:ext cx="2130552" cy="273844"/>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1"/>
                </a:solidFill>
                <a:latin typeface="Arial" panose="020B0604020202020204" pitchFamily="34" charset="0"/>
                <a:cs typeface="Arial" panose="020B0604020202020204" pitchFamily="34" charset="0"/>
              </a:rPr>
              <a:t>2019/2020</a:t>
            </a:r>
          </a:p>
        </p:txBody>
      </p:sp>
      <p:sp>
        <p:nvSpPr>
          <p:cNvPr id="8" name="Slide Number Placeholder 5"/>
          <p:cNvSpPr txBox="1">
            <a:spLocks/>
          </p:cNvSpPr>
          <p:nvPr/>
        </p:nvSpPr>
        <p:spPr>
          <a:xfrm>
            <a:off x="6858000" y="57150"/>
            <a:ext cx="2130552" cy="27432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30F4BC-400C-4AFC-9E06-D490BC4E3447}" type="slidenum">
              <a:rPr lang="en-US" smtClean="0">
                <a:solidFill>
                  <a:schemeClr val="tx1"/>
                </a:solidFill>
              </a:rPr>
              <a:pPr/>
              <a:t>‹#›</a:t>
            </a:fld>
            <a:endParaRPr lang="en-US" dirty="0">
              <a:solidFill>
                <a:schemeClr val="tx1"/>
              </a:solidFill>
            </a:endParaRPr>
          </a:p>
        </p:txBody>
      </p:sp>
      <p:sp>
        <p:nvSpPr>
          <p:cNvPr id="12" name="TextBox 11"/>
          <p:cNvSpPr txBox="1"/>
          <p:nvPr/>
        </p:nvSpPr>
        <p:spPr bwMode="black">
          <a:xfrm>
            <a:off x="0" y="1733550"/>
            <a:ext cx="5212080" cy="2560320"/>
          </a:xfrm>
          <a:prstGeom prst="rect">
            <a:avLst/>
          </a:prstGeom>
          <a:solidFill>
            <a:srgbClr val="002D73"/>
          </a:solidFill>
        </p:spPr>
        <p:txBody>
          <a:bodyPr wrap="square" rtlCol="0">
            <a:spAutoFit/>
          </a:bodyPr>
          <a:lstStyle/>
          <a:p>
            <a:endParaRPr lang="en-US" dirty="0">
              <a:solidFill>
                <a:prstClr val="black"/>
              </a:solidFill>
            </a:endParaRPr>
          </a:p>
        </p:txBody>
      </p:sp>
      <p:sp>
        <p:nvSpPr>
          <p:cNvPr id="9" name="Title 1"/>
          <p:cNvSpPr>
            <a:spLocks noGrp="1"/>
          </p:cNvSpPr>
          <p:nvPr>
            <p:ph type="title"/>
          </p:nvPr>
        </p:nvSpPr>
        <p:spPr bwMode="white">
          <a:xfrm>
            <a:off x="228600" y="1810512"/>
            <a:ext cx="4800600" cy="2404872"/>
          </a:xfrm>
        </p:spPr>
        <p:txBody>
          <a:bodyPr anchor="t">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5592" y="4297680"/>
            <a:ext cx="745281" cy="731520"/>
          </a:xfrm>
          <a:prstGeom prst="rect">
            <a:avLst/>
          </a:prstGeom>
        </p:spPr>
      </p:pic>
    </p:spTree>
    <p:extLst>
      <p:ext uri="{BB962C8B-B14F-4D97-AF65-F5344CB8AC3E}">
        <p14:creationId xmlns:p14="http://schemas.microsoft.com/office/powerpoint/2010/main" val="1409899042"/>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5" name="TextBox 4"/>
          <p:cNvSpPr txBox="1"/>
          <p:nvPr/>
        </p:nvSpPr>
        <p:spPr bwMode="black">
          <a:xfrm>
            <a:off x="0" y="-19050"/>
            <a:ext cx="9144000" cy="91440"/>
          </a:xfrm>
          <a:prstGeom prst="rect">
            <a:avLst/>
          </a:prstGeom>
          <a:solidFill>
            <a:srgbClr val="C4B200"/>
          </a:solidFill>
        </p:spPr>
        <p:txBody>
          <a:bodyPr wrap="square" rtlCol="0">
            <a:spAutoFit/>
          </a:bodyPr>
          <a:lstStyle/>
          <a:p>
            <a:endParaRPr lang="en-US" dirty="0"/>
          </a:p>
        </p:txBody>
      </p:sp>
      <p:sp>
        <p:nvSpPr>
          <p:cNvPr id="3" name="Footer Placeholder 2"/>
          <p:cNvSpPr>
            <a:spLocks noGrp="1"/>
          </p:cNvSpPr>
          <p:nvPr>
            <p:ph type="ftr" sz="quarter" idx="11"/>
          </p:nvPr>
        </p:nvSpPr>
        <p:spPr/>
        <p:txBody>
          <a:bodyPr/>
          <a:lstStyle/>
          <a:p>
            <a:pPr>
              <a:defRPr/>
            </a:pPr>
            <a:endParaRPr lang="en-US" altLang="en-US"/>
          </a:p>
        </p:txBody>
      </p:sp>
      <p:sp>
        <p:nvSpPr>
          <p:cNvPr id="6" name="TextBox 5"/>
          <p:cNvSpPr txBox="1"/>
          <p:nvPr/>
        </p:nvSpPr>
        <p:spPr bwMode="hidden">
          <a:xfrm>
            <a:off x="0" y="57150"/>
            <a:ext cx="9144000" cy="274320"/>
          </a:xfrm>
          <a:prstGeom prst="rect">
            <a:avLst/>
          </a:prstGeom>
          <a:solidFill>
            <a:srgbClr val="002D73"/>
          </a:solidFill>
        </p:spPr>
        <p:txBody>
          <a:bodyPr wrap="square" rtlCol="0">
            <a:spAutoFit/>
          </a:bodyPr>
          <a:lstStyle/>
          <a:p>
            <a:endParaRPr lang="en-US" dirty="0"/>
          </a:p>
        </p:txBody>
      </p:sp>
      <p:sp>
        <p:nvSpPr>
          <p:cNvPr id="9" name="Title 1"/>
          <p:cNvSpPr>
            <a:spLocks noGrp="1"/>
          </p:cNvSpPr>
          <p:nvPr>
            <p:ph type="title"/>
          </p:nvPr>
        </p:nvSpPr>
        <p:spPr>
          <a:xfrm>
            <a:off x="228600" y="338328"/>
            <a:ext cx="8686800" cy="438912"/>
          </a:xfrm>
        </p:spPr>
        <p:txBody>
          <a:bodyPr>
            <a:normAutofit/>
          </a:bodyPr>
          <a:lstStyle>
            <a:lvl1pPr algn="ctr">
              <a:defRPr sz="1800" b="1">
                <a:solidFill>
                  <a:srgbClr val="002D73"/>
                </a:solidFill>
                <a:latin typeface="Arial" panose="020B0604020202020204" pitchFamily="34" charset="0"/>
                <a:cs typeface="Arial" panose="020B0604020202020204" pitchFamily="34" charset="0"/>
              </a:defRPr>
            </a:lvl1pPr>
          </a:lstStyle>
          <a:p>
            <a:r>
              <a:rPr lang="en-US" dirty="0"/>
              <a:t>Click to edit Master title style</a:t>
            </a: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5592" y="4297680"/>
            <a:ext cx="745281" cy="731520"/>
          </a:xfrm>
          <a:prstGeom prst="rect">
            <a:avLst/>
          </a:prstGeom>
        </p:spPr>
      </p:pic>
      <p:sp>
        <p:nvSpPr>
          <p:cNvPr id="11" name="Text Box 5"/>
          <p:cNvSpPr txBox="1">
            <a:spLocks noChangeArrowheads="1"/>
          </p:cNvSpPr>
          <p:nvPr userDrawn="1"/>
        </p:nvSpPr>
        <p:spPr bwMode="black">
          <a:xfrm>
            <a:off x="228600" y="99691"/>
            <a:ext cx="297180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0" bIns="0" anchor="ct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spcBef>
                <a:spcPct val="50000"/>
              </a:spcBef>
              <a:defRPr/>
            </a:pPr>
            <a:r>
              <a:rPr lang="en-US" sz="1200" b="1" dirty="0">
                <a:solidFill>
                  <a:schemeClr val="bg1"/>
                </a:solidFill>
                <a:cs typeface="Arial" charset="0"/>
              </a:rPr>
              <a:t>2019/2020</a:t>
            </a:r>
          </a:p>
        </p:txBody>
      </p:sp>
      <p:sp>
        <p:nvSpPr>
          <p:cNvPr id="8" name="Slide Number Placeholder 5"/>
          <p:cNvSpPr txBox="1">
            <a:spLocks/>
          </p:cNvSpPr>
          <p:nvPr/>
        </p:nvSpPr>
        <p:spPr bwMode="black">
          <a:xfrm>
            <a:off x="6858000" y="57150"/>
            <a:ext cx="2130552" cy="27432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30F4BC-400C-4AFC-9E06-D490BC4E3447}" type="slidenum">
              <a:rPr lang="en-US" smtClean="0"/>
              <a:pPr/>
              <a:t>‹#›</a:t>
            </a:fld>
            <a:endParaRPr lang="en-US" dirty="0"/>
          </a:p>
        </p:txBody>
      </p:sp>
    </p:spTree>
    <p:extLst>
      <p:ext uri="{BB962C8B-B14F-4D97-AF65-F5344CB8AC3E}">
        <p14:creationId xmlns:p14="http://schemas.microsoft.com/office/powerpoint/2010/main" val="107230105"/>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12" name="TextBox 11"/>
          <p:cNvSpPr txBox="1"/>
          <p:nvPr/>
        </p:nvSpPr>
        <p:spPr bwMode="black">
          <a:xfrm>
            <a:off x="0" y="-19050"/>
            <a:ext cx="9144000" cy="91440"/>
          </a:xfrm>
          <a:prstGeom prst="rect">
            <a:avLst/>
          </a:prstGeom>
          <a:solidFill>
            <a:srgbClr val="C4B200"/>
          </a:solidFill>
        </p:spPr>
        <p:txBody>
          <a:bodyPr wrap="square" rtlCol="0">
            <a:spAutoFit/>
          </a:bodyPr>
          <a:lstStyle/>
          <a:p>
            <a:endParaRPr lang="en-US" dirty="0"/>
          </a:p>
        </p:txBody>
      </p:sp>
      <p:sp>
        <p:nvSpPr>
          <p:cNvPr id="15" name="TextBox 14"/>
          <p:cNvSpPr txBox="1"/>
          <p:nvPr/>
        </p:nvSpPr>
        <p:spPr bwMode="hidden">
          <a:xfrm>
            <a:off x="0" y="57150"/>
            <a:ext cx="9144000" cy="274320"/>
          </a:xfrm>
          <a:prstGeom prst="rect">
            <a:avLst/>
          </a:prstGeom>
          <a:solidFill>
            <a:srgbClr val="002D73"/>
          </a:solidFill>
        </p:spPr>
        <p:txBody>
          <a:bodyPr wrap="square" rtlCol="0">
            <a:spAutoFit/>
          </a:bodyPr>
          <a:lstStyle/>
          <a:p>
            <a:endParaRPr lang="en-US" dirty="0"/>
          </a:p>
        </p:txBody>
      </p:sp>
      <p:sp>
        <p:nvSpPr>
          <p:cNvPr id="16" name="Title 1"/>
          <p:cNvSpPr>
            <a:spLocks noGrp="1"/>
          </p:cNvSpPr>
          <p:nvPr>
            <p:ph type="title"/>
          </p:nvPr>
        </p:nvSpPr>
        <p:spPr>
          <a:xfrm>
            <a:off x="228600" y="338328"/>
            <a:ext cx="8686800" cy="722376"/>
          </a:xfrm>
        </p:spPr>
        <p:txBody>
          <a:bodyPr>
            <a:normAutofit/>
          </a:bodyPr>
          <a:lstStyle>
            <a:lvl1pPr algn="l">
              <a:defRPr sz="2850" b="1">
                <a:solidFill>
                  <a:srgbClr val="002D7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9" name="Footer Placeholder 4"/>
          <p:cNvSpPr>
            <a:spLocks noGrp="1"/>
          </p:cNvSpPr>
          <p:nvPr>
            <p:ph type="ftr" sz="quarter" idx="11"/>
          </p:nvPr>
        </p:nvSpPr>
        <p:spPr>
          <a:xfrm>
            <a:off x="3124200" y="4767263"/>
            <a:ext cx="2895600" cy="273844"/>
          </a:xfrm>
        </p:spPr>
        <p:txBody>
          <a:bodyPr/>
          <a:lstStyle/>
          <a:p>
            <a:pPr>
              <a:defRPr/>
            </a:pPr>
            <a:endParaRPr lang="en-US" altLang="en-US"/>
          </a:p>
        </p:txBody>
      </p:sp>
      <p:sp>
        <p:nvSpPr>
          <p:cNvPr id="10" name="Content Placeholder 2"/>
          <p:cNvSpPr>
            <a:spLocks noGrp="1"/>
          </p:cNvSpPr>
          <p:nvPr>
            <p:ph sz="half" idx="13"/>
          </p:nvPr>
        </p:nvSpPr>
        <p:spPr>
          <a:xfrm>
            <a:off x="228600" y="1197864"/>
            <a:ext cx="4288536" cy="33924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3"/>
          <p:cNvSpPr>
            <a:spLocks noGrp="1"/>
          </p:cNvSpPr>
          <p:nvPr>
            <p:ph sz="half" idx="2"/>
          </p:nvPr>
        </p:nvSpPr>
        <p:spPr>
          <a:xfrm>
            <a:off x="4629150" y="1197864"/>
            <a:ext cx="4288536" cy="33924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lide Number Placeholder 5"/>
          <p:cNvSpPr txBox="1">
            <a:spLocks/>
          </p:cNvSpPr>
          <p:nvPr userDrawn="1"/>
        </p:nvSpPr>
        <p:spPr bwMode="black">
          <a:xfrm>
            <a:off x="6858000" y="57150"/>
            <a:ext cx="2130552" cy="27432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30F4BC-400C-4AFC-9E06-D490BC4E3447}" type="slidenum">
              <a:rPr lang="en-US" smtClean="0"/>
              <a:pPr/>
              <a:t>‹#›</a:t>
            </a:fld>
            <a:endParaRPr lang="en-US" dirty="0"/>
          </a:p>
        </p:txBody>
      </p:sp>
      <p:sp>
        <p:nvSpPr>
          <p:cNvPr id="14" name="Text Box 5"/>
          <p:cNvSpPr txBox="1">
            <a:spLocks noChangeArrowheads="1"/>
          </p:cNvSpPr>
          <p:nvPr userDrawn="1"/>
        </p:nvSpPr>
        <p:spPr bwMode="black">
          <a:xfrm>
            <a:off x="228600" y="99691"/>
            <a:ext cx="297180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0" bIns="0" anchor="ct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spcBef>
                <a:spcPct val="50000"/>
              </a:spcBef>
              <a:defRPr/>
            </a:pPr>
            <a:r>
              <a:rPr lang="en-US" sz="1200" b="1" dirty="0">
                <a:solidFill>
                  <a:schemeClr val="bg1"/>
                </a:solidFill>
                <a:cs typeface="Arial" charset="0"/>
              </a:rPr>
              <a:t>2019/2020</a:t>
            </a:r>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5592" y="4297680"/>
            <a:ext cx="745281" cy="731520"/>
          </a:xfrm>
          <a:prstGeom prst="rect">
            <a:avLst/>
          </a:prstGeom>
        </p:spPr>
      </p:pic>
    </p:spTree>
    <p:extLst>
      <p:ext uri="{BB962C8B-B14F-4D97-AF65-F5344CB8AC3E}">
        <p14:creationId xmlns:p14="http://schemas.microsoft.com/office/powerpoint/2010/main" val="54283679"/>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338328"/>
            <a:ext cx="8686800" cy="72237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600" y="1200151"/>
            <a:ext cx="86868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US"/>
          </a:p>
        </p:txBody>
      </p:sp>
      <p:sp>
        <p:nvSpPr>
          <p:cNvPr id="4" name="Date Placeholder 3"/>
          <p:cNvSpPr>
            <a:spLocks noGrp="1"/>
          </p:cNvSpPr>
          <p:nvPr>
            <p:ph type="dt" sz="half" idx="2"/>
          </p:nvPr>
        </p:nvSpPr>
        <p:spPr bwMode="black">
          <a:xfrm>
            <a:off x="228600" y="53866"/>
            <a:ext cx="2133600" cy="273844"/>
          </a:xfrm>
          <a:prstGeom prst="rect">
            <a:avLst/>
          </a:prstGeom>
        </p:spPr>
        <p:txBody>
          <a:bodyPr vert="horz" lIns="91440" tIns="45720" rIns="91440" bIns="45720" rtlCol="0" anchor="ctr"/>
          <a:lstStyle>
            <a:lvl1pPr algn="l">
              <a:defRPr sz="1200" b="1">
                <a:solidFill>
                  <a:schemeClr val="bg1"/>
                </a:solidFill>
                <a:latin typeface="Arial" panose="020B0604020202020204" pitchFamily="34" charset="0"/>
                <a:cs typeface="Arial" panose="020B0604020202020204" pitchFamily="34" charset="0"/>
              </a:defRPr>
            </a:lvl1pPr>
          </a:lstStyle>
          <a:p>
            <a:pPr>
              <a:defRPr/>
            </a:pPr>
            <a:endParaRPr lang="en-US" altLang="en-US" dirty="0"/>
          </a:p>
        </p:txBody>
      </p:sp>
      <p:sp>
        <p:nvSpPr>
          <p:cNvPr id="6" name="Slide Number Placeholder 5"/>
          <p:cNvSpPr>
            <a:spLocks noGrp="1"/>
          </p:cNvSpPr>
          <p:nvPr>
            <p:ph type="sldNum" sz="quarter" idx="4"/>
          </p:nvPr>
        </p:nvSpPr>
        <p:spPr bwMode="black">
          <a:xfrm>
            <a:off x="6858000" y="57626"/>
            <a:ext cx="2133600" cy="273844"/>
          </a:xfrm>
          <a:prstGeom prst="rect">
            <a:avLst/>
          </a:prstGeom>
        </p:spPr>
        <p:txBody>
          <a:bodyPr vert="horz" lIns="91440" tIns="45720" rIns="91440" bIns="45720" rtlCol="0" anchor="ctr"/>
          <a:lstStyle>
            <a:lvl1pPr algn="r">
              <a:defRPr sz="1200" b="1">
                <a:solidFill>
                  <a:schemeClr val="bg1"/>
                </a:solidFill>
                <a:latin typeface="Arial" panose="020B0604020202020204" pitchFamily="34" charset="0"/>
                <a:cs typeface="Arial" panose="020B0604020202020204" pitchFamily="34" charset="0"/>
              </a:defRPr>
            </a:lvl1pPr>
          </a:lstStyle>
          <a:p>
            <a:pPr>
              <a:defRPr/>
            </a:pPr>
            <a:fld id="{ACBCFD80-A1D3-425C-AD13-20E8EFED7166}" type="slidenum">
              <a:rPr lang="en-US" altLang="en-US" smtClean="0"/>
              <a:pPr>
                <a:defRPr/>
              </a:pPr>
              <a:t>‹#›</a:t>
            </a:fld>
            <a:endParaRPr lang="en-US" altLang="en-US" dirty="0"/>
          </a:p>
        </p:txBody>
      </p:sp>
    </p:spTree>
    <p:extLst>
      <p:ext uri="{BB962C8B-B14F-4D97-AF65-F5344CB8AC3E}">
        <p14:creationId xmlns:p14="http://schemas.microsoft.com/office/powerpoint/2010/main" val="1829250611"/>
      </p:ext>
    </p:extLst>
  </p:cSld>
  <p:clrMap bg1="lt1" tx1="dk1" bg2="lt2" tx2="dk2" accent1="accent1" accent2="accent2" accent3="accent3" accent4="accent4" accent5="accent5" accent6="accent6" hlink="hlink" folHlink="folHlink"/>
  <p:sldLayoutIdLst>
    <p:sldLayoutId id="2147488479" r:id="rId1"/>
    <p:sldLayoutId id="2147488480" r:id="rId2"/>
    <p:sldLayoutId id="2147488481" r:id="rId3"/>
    <p:sldLayoutId id="2147488482" r:id="rId4"/>
    <p:sldLayoutId id="2147488483" r:id="rId5"/>
  </p:sldLayoutIdLst>
  <p:hf hdr="0" ftr="0" dt="0"/>
  <p:txStyles>
    <p:titleStyle>
      <a:lvl1pPr algn="l" defTabSz="914400" rtl="0" eaLnBrk="1" latinLnBrk="0" hangingPunct="1">
        <a:spcBef>
          <a:spcPct val="0"/>
        </a:spcBef>
        <a:buNone/>
        <a:defRPr sz="2850" b="1" kern="1200">
          <a:solidFill>
            <a:srgbClr val="002D73"/>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oms.nysed.gov/stac/"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hyperlink" Target="http://www.oms.nysed.gov/stac/schoolage/1to1_aides/1-1_aide_form.pdf" TargetMode="Externa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8" Type="http://schemas.openxmlformats.org/officeDocument/2006/relationships/hyperlink" Target="http://www.oms.nysed.gov/stac/schoolage/foster_care.html" TargetMode="External"/><Relationship Id="rId3" Type="http://schemas.openxmlformats.org/officeDocument/2006/relationships/hyperlink" Target="http://www.oms.nysed.gov/stac/4201/home.html" TargetMode="External"/><Relationship Id="rId7" Type="http://schemas.openxmlformats.org/officeDocument/2006/relationships/hyperlink" Target="http://www.oms.nysed.gov/stac/schoolage/schoolage_placement_summary/incarcerated_youth/" TargetMode="External"/><Relationship Id="rId2" Type="http://schemas.openxmlformats.org/officeDocument/2006/relationships/hyperlink" Target="http://www.oms.nysed.gov/stac/schoolage/schoolage_placement_summary/homeless/home.html" TargetMode="External"/><Relationship Id="rId1" Type="http://schemas.openxmlformats.org/officeDocument/2006/relationships/slideLayout" Target="../slideLayouts/slideLayout2.xml"/><Relationship Id="rId6" Type="http://schemas.openxmlformats.org/officeDocument/2006/relationships/hyperlink" Target="http://www.oms.nysed.gov/stac/schoolage/schoolage_placement_summary/opwdd/crp.html" TargetMode="External"/><Relationship Id="rId5" Type="http://schemas.openxmlformats.org/officeDocument/2006/relationships/hyperlink" Target="http://www.oms.nysed.gov/stac/schoolage/schoolage_placement_summary/opwdd/" TargetMode="External"/><Relationship Id="rId4" Type="http://schemas.openxmlformats.org/officeDocument/2006/relationships/hyperlink" Target="http://www.oms.nysed.gov/stac/schoolage/schoolage_placement_summary/state_operated/home.html" TargetMode="Externa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hyperlink" Target="http://www.oms.nysed.gov/stac/listserv/listserv_provider_registration.html" TargetMode="External"/><Relationship Id="rId2" Type="http://schemas.openxmlformats.org/officeDocument/2006/relationships/hyperlink" Target="http://www.oms.nysed.gov/stac/listserv/listserv_schoolage_registration.html" TargetMode="External"/><Relationship Id="rId1" Type="http://schemas.openxmlformats.org/officeDocument/2006/relationships/slideLayout" Target="../slideLayouts/slideLayout5.xml"/><Relationship Id="rId6" Type="http://schemas.openxmlformats.org/officeDocument/2006/relationships/hyperlink" Target="mailto:STACPRE@LISTSERV.NYSED.GOV" TargetMode="External"/><Relationship Id="rId5" Type="http://schemas.openxmlformats.org/officeDocument/2006/relationships/hyperlink" Target="mailto:LISTSERV@LISTSERV.NYSED.GOV" TargetMode="External"/><Relationship Id="rId4" Type="http://schemas.openxmlformats.org/officeDocument/2006/relationships/hyperlink" Target="http://www.oms.nysed.gov/medicaid/listserv_registration.html"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hyperlink" Target="mailto:OMSSTAC@NYSED.GOV"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efrt.nysed.gov/efrt/" TargetMode="External"/><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38.xml"/><Relationship Id="rId3" Type="http://schemas.openxmlformats.org/officeDocument/2006/relationships/slide" Target="slide73.xml"/><Relationship Id="rId7" Type="http://schemas.openxmlformats.org/officeDocument/2006/relationships/slide" Target="slide108.xml"/><Relationship Id="rId12" Type="http://schemas.openxmlformats.org/officeDocument/2006/relationships/slide" Target="slide26.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slide" Target="slide105.xml"/><Relationship Id="rId11" Type="http://schemas.openxmlformats.org/officeDocument/2006/relationships/slide" Target="slide22.xml"/><Relationship Id="rId5" Type="http://schemas.openxmlformats.org/officeDocument/2006/relationships/slide" Target="slide95.xml"/><Relationship Id="rId10" Type="http://schemas.openxmlformats.org/officeDocument/2006/relationships/slide" Target="slide13.xml"/><Relationship Id="rId4" Type="http://schemas.openxmlformats.org/officeDocument/2006/relationships/slide" Target="slide81.xml"/><Relationship Id="rId9" Type="http://schemas.openxmlformats.org/officeDocument/2006/relationships/slide" Target="slide9.xml"/><Relationship Id="rId14" Type="http://schemas.openxmlformats.org/officeDocument/2006/relationships/slide" Target="slide58.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www.oms.nysed.gov/stac/stac_online_system/online_instructions/guide_DCERT.pdf"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www.oms.nysed.gov/stac/schoolage/1to1_aides/1-1_aide_form.pdf" TargetMode="External"/><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www.oms.nysed.gov/stac/schoolage/1to1_aides/1-1_aide_form.pdf"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www.oms.nysed.gov/stac/schoolage/avl-payment_reports_and_chargebacks/annualized_cost_calculation.html"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www.oms.nysed.gov/stac/stac_online_system/online_instructions/guide_DVPUB.pdf" TargetMode="External"/><Relationship Id="rId4" Type="http://schemas.openxmlformats.org/officeDocument/2006/relationships/hyperlink" Target="http://www.oms.nysed.gov/stac/stac_online_system/online_instructions/guide_DCPUB.html"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www.oms.nysed.gov/stac/forms/stac-603_form_authorization_ftp.pdf"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mailto:Kelly.Mason@nysed.gov" TargetMode="Externa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hyperlink" Target="http://www.oms.nysed.gov/stac/schoolage/1to1_aides/1-1_aide_form.pdf" TargetMode="Externa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http://www.oms.nysed.gov/stac/schoolage/avl-payment_reports_and_chargebacks/annualized_cost_calculation.html"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Introduction to</a:t>
            </a:r>
            <a:br>
              <a:rPr lang="en-US" dirty="0"/>
            </a:br>
            <a:r>
              <a:rPr lang="en-US" dirty="0"/>
              <a:t>School Age STAC Processing</a:t>
            </a:r>
          </a:p>
        </p:txBody>
      </p:sp>
      <p:sp>
        <p:nvSpPr>
          <p:cNvPr id="3" name="Subtitle 2"/>
          <p:cNvSpPr>
            <a:spLocks noGrp="1"/>
          </p:cNvSpPr>
          <p:nvPr>
            <p:ph type="subTitle" idx="1"/>
          </p:nvPr>
        </p:nvSpPr>
        <p:spPr/>
        <p:txBody>
          <a:bodyPr>
            <a:normAutofit fontScale="92500"/>
          </a:bodyPr>
          <a:lstStyle/>
          <a:p>
            <a:r>
              <a:rPr lang="en-US" dirty="0"/>
              <a:t>STAC Homepage:  </a:t>
            </a:r>
            <a:r>
              <a:rPr lang="en-US" dirty="0">
                <a:hlinkClick r:id="rId2"/>
              </a:rPr>
              <a:t>http://www.oms.nysed.gov/stac/</a:t>
            </a:r>
            <a:endParaRPr lang="en-US" dirty="0"/>
          </a:p>
          <a:p>
            <a:endParaRPr lang="en-US" dirty="0"/>
          </a:p>
        </p:txBody>
      </p:sp>
      <p:sp>
        <p:nvSpPr>
          <p:cNvPr id="2052" name="Text Box 5"/>
          <p:cNvSpPr txBox="1">
            <a:spLocks noChangeArrowheads="1"/>
          </p:cNvSpPr>
          <p:nvPr/>
        </p:nvSpPr>
        <p:spPr bwMode="auto">
          <a:xfrm>
            <a:off x="381000" y="4457701"/>
            <a:ext cx="29718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0" bIns="0">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spcBef>
                <a:spcPct val="50000"/>
              </a:spcBef>
              <a:defRPr/>
            </a:pPr>
            <a:r>
              <a:rPr lang="en-US" sz="1600" b="1" i="1" dirty="0">
                <a:solidFill>
                  <a:schemeClr val="bg1"/>
                </a:solidFill>
                <a:cs typeface="Arial" charset="0"/>
              </a:rPr>
              <a:t>2019/2020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Request Form for Online Access to the STAC Database (Employees)</a:t>
            </a:r>
          </a:p>
        </p:txBody>
      </p:sp>
      <p:pic>
        <p:nvPicPr>
          <p:cNvPr id="1026" name="Picture 2" descr="Image of STAC-602E Request Form for Online Access to the STAC Database (Employees)"/>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911096" y="840098"/>
            <a:ext cx="5325035" cy="3989083"/>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a:xfrm>
            <a:off x="228600" y="338328"/>
            <a:ext cx="8686800" cy="861822"/>
          </a:xfrm>
        </p:spPr>
        <p:txBody>
          <a:bodyPr>
            <a:normAutofit fontScale="90000"/>
          </a:bodyPr>
          <a:lstStyle/>
          <a:p>
            <a:pPr eaLnBrk="1" hangingPunct="1">
              <a:defRPr/>
            </a:pPr>
            <a:r>
              <a:rPr lang="en-US" altLang="en-US" sz="3200" dirty="0">
                <a:ea typeface="ＭＳ Ｐゴシック" pitchFamily="34" charset="-128"/>
              </a:rPr>
              <a:t>10-MONTH PRIVATE EXCESS COST—</a:t>
            </a:r>
            <a:br>
              <a:rPr lang="en-US" altLang="en-US" sz="3200" dirty="0">
                <a:ea typeface="ＭＳ Ｐゴシック" pitchFamily="34" charset="-128"/>
              </a:rPr>
            </a:br>
            <a:r>
              <a:rPr lang="en-US" altLang="en-US" sz="2800" dirty="0">
                <a:ea typeface="ＭＳ Ｐゴシック" pitchFamily="34" charset="-128"/>
              </a:rPr>
              <a:t>“STAC FACTS”</a:t>
            </a:r>
          </a:p>
        </p:txBody>
      </p:sp>
      <p:sp>
        <p:nvSpPr>
          <p:cNvPr id="32772" name="Rectangle 3"/>
          <p:cNvSpPr>
            <a:spLocks noGrp="1" noChangeArrowheads="1"/>
          </p:cNvSpPr>
          <p:nvPr>
            <p:ph idx="1"/>
          </p:nvPr>
        </p:nvSpPr>
        <p:spPr>
          <a:xfrm>
            <a:off x="228600" y="1200150"/>
            <a:ext cx="8686800" cy="3809999"/>
          </a:xfrm>
        </p:spPr>
        <p:txBody>
          <a:bodyPr>
            <a:noAutofit/>
          </a:bodyPr>
          <a:lstStyle/>
          <a:p>
            <a:pPr eaLnBrk="1" hangingPunct="1">
              <a:spcBef>
                <a:spcPts val="500"/>
              </a:spcBef>
              <a:spcAft>
                <a:spcPts val="500"/>
              </a:spcAft>
              <a:tabLst>
                <a:tab pos="2743200" algn="l"/>
              </a:tabLst>
              <a:defRPr/>
            </a:pPr>
            <a:r>
              <a:rPr lang="en-US" altLang="en-US" sz="1400" b="1" dirty="0">
                <a:ea typeface="ＭＳ Ｐゴシック" pitchFamily="34" charset="-128"/>
              </a:rPr>
              <a:t>Statute of Limitations:</a:t>
            </a:r>
            <a:r>
              <a:rPr lang="en-US" altLang="en-US" sz="1400" dirty="0">
                <a:ea typeface="ＭＳ Ｐゴシック" pitchFamily="34" charset="-128"/>
              </a:rPr>
              <a:t>	Two years.  School year 2018-19 will close out for </a:t>
            </a:r>
            <a:r>
              <a:rPr lang="en-US" altLang="en-US" sz="1400" dirty="0" err="1">
                <a:ea typeface="ＭＳ Ｐゴシック" pitchFamily="34" charset="-128"/>
              </a:rPr>
              <a:t>STAC’ing</a:t>
            </a:r>
            <a:br>
              <a:rPr lang="en-US" altLang="en-US" sz="1400" dirty="0">
                <a:ea typeface="ＭＳ Ｐゴシック" pitchFamily="34" charset="-128"/>
              </a:rPr>
            </a:br>
            <a:r>
              <a:rPr lang="en-US" altLang="en-US" sz="1400" dirty="0">
                <a:ea typeface="ＭＳ Ｐゴシック" pitchFamily="34" charset="-128"/>
              </a:rPr>
              <a:t>	and verification 06/30/21.  To receive “</a:t>
            </a:r>
            <a:r>
              <a:rPr lang="en-US" altLang="en-US" sz="1400" b="1" dirty="0">
                <a:ea typeface="ＭＳ Ｐゴシック" pitchFamily="34" charset="-128"/>
              </a:rPr>
              <a:t>current year</a:t>
            </a:r>
            <a:br>
              <a:rPr lang="en-US" altLang="en-US" sz="1400" b="1" dirty="0">
                <a:ea typeface="ＭＳ Ｐゴシック" pitchFamily="34" charset="-128"/>
              </a:rPr>
            </a:br>
            <a:r>
              <a:rPr lang="en-US" altLang="en-US" sz="1400" b="1" dirty="0">
                <a:ea typeface="ＭＳ Ｐゴシック" pitchFamily="34" charset="-128"/>
              </a:rPr>
              <a:t>	funding,</a:t>
            </a:r>
            <a:r>
              <a:rPr lang="en-US" altLang="en-US" sz="1400" dirty="0">
                <a:ea typeface="ＭＳ Ｐゴシック" pitchFamily="34" charset="-128"/>
              </a:rPr>
              <a:t> </a:t>
            </a:r>
            <a:r>
              <a:rPr lang="en-US" altLang="en-US" sz="1400" b="1" dirty="0">
                <a:ea typeface="ＭＳ Ｐゴシック" pitchFamily="34" charset="-128"/>
              </a:rPr>
              <a:t>06/30/20</a:t>
            </a:r>
            <a:r>
              <a:rPr lang="en-US" altLang="en-US" sz="1400" dirty="0">
                <a:ea typeface="ＭＳ Ｐゴシック" pitchFamily="34" charset="-128"/>
              </a:rPr>
              <a:t> is the STAC’ing and verification deadline</a:t>
            </a:r>
            <a:endParaRPr lang="en-US" altLang="en-US" sz="1400" b="1" dirty="0">
              <a:ea typeface="ＭＳ Ｐゴシック" pitchFamily="34" charset="-128"/>
            </a:endParaRPr>
          </a:p>
          <a:p>
            <a:pPr eaLnBrk="1" hangingPunct="1">
              <a:spcBef>
                <a:spcPts val="500"/>
              </a:spcBef>
              <a:spcAft>
                <a:spcPts val="500"/>
              </a:spcAft>
              <a:tabLst>
                <a:tab pos="2743200" algn="l"/>
              </a:tabLst>
              <a:defRPr/>
            </a:pPr>
            <a:r>
              <a:rPr lang="en-US" altLang="en-US" sz="1400" b="1" dirty="0">
                <a:ea typeface="ＭＳ Ｐゴシック" pitchFamily="34" charset="-128"/>
              </a:rPr>
              <a:t>Education Rates:	</a:t>
            </a:r>
            <a:r>
              <a:rPr lang="en-US" altLang="en-US" sz="1400" dirty="0">
                <a:ea typeface="ＭＳ Ｐゴシック" pitchFamily="34" charset="-128"/>
              </a:rPr>
              <a:t>Set by NYS Education Department’s Rate Setting Unit</a:t>
            </a:r>
          </a:p>
          <a:p>
            <a:pPr eaLnBrk="1" hangingPunct="1">
              <a:spcBef>
                <a:spcPts val="500"/>
              </a:spcBef>
              <a:spcAft>
                <a:spcPts val="500"/>
              </a:spcAft>
              <a:tabLst>
                <a:tab pos="2743200" algn="l"/>
              </a:tabLst>
              <a:defRPr/>
            </a:pPr>
            <a:r>
              <a:rPr lang="en-US" altLang="en-US" sz="1400" b="1" dirty="0">
                <a:ea typeface="ＭＳ Ｐゴシック" pitchFamily="34" charset="-128"/>
              </a:rPr>
              <a:t>Maintenance Rates</a:t>
            </a:r>
            <a:r>
              <a:rPr lang="en-US" altLang="en-US" sz="1400" dirty="0">
                <a:ea typeface="ＭＳ Ｐゴシック" pitchFamily="34" charset="-128"/>
              </a:rPr>
              <a:t>:	Set by NYS Office of Children &amp; Family Services</a:t>
            </a:r>
          </a:p>
          <a:p>
            <a:pPr eaLnBrk="1" hangingPunct="1">
              <a:spcBef>
                <a:spcPts val="500"/>
              </a:spcBef>
              <a:spcAft>
                <a:spcPts val="500"/>
              </a:spcAft>
              <a:tabLst>
                <a:tab pos="2743200" algn="l"/>
              </a:tabLst>
              <a:defRPr/>
            </a:pPr>
            <a:r>
              <a:rPr lang="en-US" altLang="en-US" sz="1400" b="1" dirty="0">
                <a:ea typeface="ＭＳ Ｐゴシック" pitchFamily="34" charset="-128"/>
              </a:rPr>
              <a:t>State Aid:	</a:t>
            </a:r>
            <a:r>
              <a:rPr lang="en-US" altLang="en-US" sz="1400" dirty="0">
                <a:ea typeface="ＭＳ Ｐゴシック" pitchFamily="34" charset="-128"/>
              </a:rPr>
              <a:t>Aid ratio is found on line 8 of the Private Excess Cost Aid</a:t>
            </a:r>
            <a:br>
              <a:rPr lang="en-US" altLang="en-US" sz="1400" dirty="0">
                <a:ea typeface="ＭＳ Ｐゴシック" pitchFamily="34" charset="-128"/>
              </a:rPr>
            </a:br>
            <a:r>
              <a:rPr lang="en-US" altLang="en-US" sz="1400" dirty="0">
                <a:ea typeface="ＭＳ Ｐゴシック" pitchFamily="34" charset="-128"/>
              </a:rPr>
              <a:t>	Output Report.  Minimum aid is 50%</a:t>
            </a:r>
            <a:endParaRPr lang="en-US" altLang="en-US" sz="1400" b="1" dirty="0">
              <a:ea typeface="ＭＳ Ｐゴシック" pitchFamily="34" charset="-128"/>
            </a:endParaRPr>
          </a:p>
          <a:p>
            <a:pPr eaLnBrk="1" hangingPunct="1">
              <a:spcBef>
                <a:spcPts val="500"/>
              </a:spcBef>
              <a:tabLst>
                <a:tab pos="2743200" algn="l"/>
              </a:tabLst>
              <a:defRPr/>
            </a:pPr>
            <a:r>
              <a:rPr lang="en-US" altLang="en-US" sz="1400" b="1" dirty="0">
                <a:ea typeface="ＭＳ Ｐゴシック" pitchFamily="34" charset="-128"/>
              </a:rPr>
              <a:t>Payment: </a:t>
            </a:r>
            <a:r>
              <a:rPr lang="en-US" altLang="en-US" sz="1400" dirty="0">
                <a:ea typeface="ＭＳ Ｐゴシック" pitchFamily="34" charset="-128"/>
              </a:rPr>
              <a:t>Current year aid payments are based on prior year enrollment and education costs. Payment Procedures:  </a:t>
            </a:r>
          </a:p>
          <a:p>
            <a:pPr eaLnBrk="1" hangingPunct="1">
              <a:spcBef>
                <a:spcPts val="0"/>
              </a:spcBef>
              <a:buFontTx/>
              <a:buNone/>
              <a:tabLst>
                <a:tab pos="2743200" algn="l"/>
              </a:tabLst>
              <a:defRPr/>
            </a:pPr>
            <a:r>
              <a:rPr lang="en-US" altLang="en-US" sz="1400" dirty="0">
                <a:ea typeface="ＭＳ Ｐゴシック" pitchFamily="34" charset="-128"/>
              </a:rPr>
              <a:t>		up to 25% in December (approved costs)</a:t>
            </a:r>
          </a:p>
          <a:p>
            <a:pPr>
              <a:buNone/>
              <a:tabLst>
                <a:tab pos="2743200" algn="l"/>
              </a:tabLst>
              <a:defRPr/>
            </a:pPr>
            <a:r>
              <a:rPr lang="en-US" altLang="en-US" sz="1400" dirty="0">
                <a:ea typeface="ＭＳ Ｐゴシック" pitchFamily="34" charset="-128"/>
              </a:rPr>
              <a:t>		additional 45% in March (approved costs)</a:t>
            </a:r>
          </a:p>
          <a:p>
            <a:pPr>
              <a:buNone/>
              <a:tabLst>
                <a:tab pos="2743200" algn="l"/>
              </a:tabLst>
              <a:defRPr/>
            </a:pPr>
            <a:r>
              <a:rPr lang="en-US" altLang="en-US" sz="1400" dirty="0">
                <a:ea typeface="ＭＳ Ｐゴシック" pitchFamily="34" charset="-128"/>
              </a:rPr>
              <a:t>		additional 15% in June (approved costs)			additional 15% in August (verified costs)</a:t>
            </a:r>
          </a:p>
          <a:p>
            <a:pPr eaLnBrk="1" hangingPunct="1">
              <a:buFontTx/>
              <a:buNone/>
              <a:tabLst>
                <a:tab pos="2743200" algn="l"/>
              </a:tabLst>
              <a:defRPr/>
            </a:pPr>
            <a:r>
              <a:rPr lang="en-US" altLang="en-US" sz="1400" dirty="0">
                <a:ea typeface="ＭＳ Ｐゴシック" pitchFamily="34" charset="-128"/>
              </a:rPr>
              <a:t>		remaining balance if any in September (verified costs)</a:t>
            </a:r>
            <a:endParaRPr lang="en-US" altLang="en-US" sz="1400" b="1" dirty="0">
              <a:ea typeface="ＭＳ Ｐゴシック" pitchFamily="34" charset="-128"/>
            </a:endParaRPr>
          </a:p>
          <a:p>
            <a:pPr eaLnBrk="1" hangingPunct="1">
              <a:tabLst>
                <a:tab pos="2743200" algn="l"/>
              </a:tabLst>
              <a:defRPr/>
            </a:pPr>
            <a:endParaRPr lang="en-US" altLang="en-US" sz="1400" b="1" dirty="0">
              <a:ea typeface="ＭＳ Ｐゴシック" pitchFamily="34" charset="-128"/>
            </a:endParaRPr>
          </a:p>
        </p:txBody>
      </p:sp>
    </p:spTree>
    <p:extLst>
      <p:ext uri="{BB962C8B-B14F-4D97-AF65-F5344CB8AC3E}">
        <p14:creationId xmlns:p14="http://schemas.microsoft.com/office/powerpoint/2010/main" val="53848897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228600" y="338328"/>
            <a:ext cx="8686800" cy="861822"/>
          </a:xfrm>
        </p:spPr>
        <p:txBody>
          <a:bodyPr>
            <a:normAutofit fontScale="90000"/>
          </a:bodyPr>
          <a:lstStyle/>
          <a:p>
            <a:pPr eaLnBrk="1" hangingPunct="1">
              <a:defRPr/>
            </a:pPr>
            <a:r>
              <a:rPr lang="en-US" altLang="en-US" sz="3200" dirty="0">
                <a:ea typeface="ＭＳ Ｐゴシック" pitchFamily="34" charset="-128"/>
              </a:rPr>
              <a:t>10-MONTH PRIVATE EXCESS COST—</a:t>
            </a:r>
            <a:br>
              <a:rPr lang="en-US" altLang="en-US" sz="3200" dirty="0">
                <a:ea typeface="ＭＳ Ｐゴシック" pitchFamily="34" charset="-128"/>
              </a:rPr>
            </a:br>
            <a:r>
              <a:rPr lang="en-US" altLang="en-US" sz="2800" dirty="0">
                <a:ea typeface="ＭＳ Ｐゴシック" pitchFamily="34" charset="-128"/>
              </a:rPr>
              <a:t>“STAC FACTS” (continued)</a:t>
            </a:r>
          </a:p>
        </p:txBody>
      </p:sp>
      <p:sp>
        <p:nvSpPr>
          <p:cNvPr id="33796" name="Rectangle 3"/>
          <p:cNvSpPr>
            <a:spLocks noGrp="1" noChangeArrowheads="1"/>
          </p:cNvSpPr>
          <p:nvPr>
            <p:ph idx="1"/>
          </p:nvPr>
        </p:nvSpPr>
        <p:spPr/>
        <p:txBody>
          <a:bodyPr>
            <a:normAutofit/>
          </a:bodyPr>
          <a:lstStyle/>
          <a:p>
            <a:pPr marL="0" indent="0">
              <a:spcAft>
                <a:spcPts val="1200"/>
              </a:spcAft>
              <a:buNone/>
              <a:tabLst>
                <a:tab pos="2743200" algn="l"/>
              </a:tabLst>
              <a:defRPr/>
            </a:pPr>
            <a:r>
              <a:rPr lang="en-US" altLang="en-US" sz="1300" b="1" u="sng" dirty="0"/>
              <a:t>10-MONTH AIDES, NURSES, AND INTERPRETERS:</a:t>
            </a:r>
          </a:p>
          <a:p>
            <a:pPr marL="0" indent="0">
              <a:spcAft>
                <a:spcPts val="1200"/>
              </a:spcAft>
              <a:buNone/>
              <a:tabLst>
                <a:tab pos="2743200" algn="l"/>
              </a:tabLst>
              <a:defRPr/>
            </a:pPr>
            <a:r>
              <a:rPr lang="en-US" altLang="en-US" sz="1050" b="1" dirty="0"/>
              <a:t>1:1 Full &amp; Half Time Education Aides</a:t>
            </a:r>
            <a:r>
              <a:rPr lang="en-US" altLang="en-US" sz="1200" b="1" dirty="0"/>
              <a:t>:     	</a:t>
            </a:r>
            <a:r>
              <a:rPr lang="en-US" altLang="en-US" sz="1050" dirty="0"/>
              <a:t>Full-time and half-time education aides can be added online by the school district</a:t>
            </a:r>
            <a:br>
              <a:rPr lang="en-US" altLang="en-US" sz="1050" dirty="0"/>
            </a:br>
            <a:r>
              <a:rPr lang="en-US" altLang="en-US" sz="1050" dirty="0"/>
              <a:t>	(The half-time aide checkbox is also used for one full-time aide shared equally by two students)</a:t>
            </a:r>
            <a:endParaRPr lang="en-US" altLang="en-US" sz="1200" dirty="0"/>
          </a:p>
          <a:p>
            <a:pPr marL="0" indent="0">
              <a:spcBef>
                <a:spcPts val="0"/>
              </a:spcBef>
              <a:buNone/>
              <a:tabLst>
                <a:tab pos="2743200" algn="l"/>
              </a:tabLst>
              <a:defRPr/>
            </a:pPr>
            <a:r>
              <a:rPr lang="en-US" altLang="en-US" sz="1050" b="1" dirty="0"/>
              <a:t>All 1:1 Maintenance Aides</a:t>
            </a:r>
            <a:r>
              <a:rPr lang="en-US" altLang="en-US" sz="1200" b="1" dirty="0"/>
              <a:t>,</a:t>
            </a:r>
            <a:r>
              <a:rPr lang="en-US" altLang="en-US" sz="1200" dirty="0"/>
              <a:t>                     	</a:t>
            </a:r>
            <a:r>
              <a:rPr lang="en-US" altLang="en-US" sz="1050" dirty="0"/>
              <a:t>School districts must complete a paper 1:1 aide form and submit to the STAC Unit</a:t>
            </a:r>
            <a:endParaRPr lang="en-US" altLang="en-US" sz="1050" b="1" dirty="0"/>
          </a:p>
          <a:p>
            <a:pPr marL="0" indent="0">
              <a:spcBef>
                <a:spcPts val="0"/>
              </a:spcBef>
              <a:buNone/>
              <a:tabLst>
                <a:tab pos="2743200" algn="l"/>
              </a:tabLst>
              <a:defRPr/>
            </a:pPr>
            <a:r>
              <a:rPr lang="en-US" altLang="en-US" sz="1050" b="1" dirty="0"/>
              <a:t>All RNs, LPNs, and Interpreters</a:t>
            </a:r>
            <a:r>
              <a:rPr lang="en-US" altLang="en-US" sz="1200" b="1" dirty="0"/>
              <a:t>,             	</a:t>
            </a:r>
            <a:r>
              <a:rPr lang="en-US" altLang="en-US" sz="1050" dirty="0"/>
              <a:t>for processing. (Districts should file the education and maintenance STAC approval</a:t>
            </a:r>
            <a:endParaRPr lang="en-US" altLang="en-US" sz="1050" b="1" dirty="0"/>
          </a:p>
          <a:p>
            <a:pPr marL="0" indent="0">
              <a:spcBef>
                <a:spcPts val="0"/>
              </a:spcBef>
              <a:spcAft>
                <a:spcPts val="1200"/>
              </a:spcAft>
              <a:buNone/>
              <a:tabLst>
                <a:tab pos="2743200" algn="l"/>
              </a:tabLst>
              <a:defRPr/>
            </a:pPr>
            <a:r>
              <a:rPr lang="en-US" altLang="en-US" sz="1050" b="1" dirty="0"/>
              <a:t>1:1 Educ Aides(other than full/half time</a:t>
            </a:r>
            <a:r>
              <a:rPr lang="en-US" altLang="en-US" sz="1200" b="1" dirty="0"/>
              <a:t>): 	</a:t>
            </a:r>
            <a:r>
              <a:rPr lang="en-US" altLang="en-US" sz="1050" dirty="0"/>
              <a:t>online; then submit the paper 1:1 aide form to the STAC Unit) </a:t>
            </a:r>
            <a:br>
              <a:rPr lang="en-US" altLang="en-US" sz="1050" dirty="0"/>
            </a:br>
            <a:r>
              <a:rPr lang="en-US" altLang="en-US" sz="1050" b="1" dirty="0"/>
              <a:t>  	</a:t>
            </a:r>
            <a:r>
              <a:rPr lang="en-US" altLang="en-US" sz="1050" dirty="0">
                <a:hlinkClick r:id="rId2"/>
              </a:rPr>
              <a:t>http://www.oms.nysed.gov/stac/schoolage/1to1_aides/1-1_aide_form.pdf</a:t>
            </a:r>
            <a:endParaRPr lang="en-US" altLang="en-US" sz="1200" dirty="0"/>
          </a:p>
          <a:p>
            <a:pPr marL="2743200" indent="-2743200">
              <a:buNone/>
              <a:tabLst>
                <a:tab pos="2743200" algn="l"/>
              </a:tabLst>
              <a:defRPr/>
            </a:pPr>
            <a:r>
              <a:rPr lang="en-US" altLang="en-US" sz="1050" b="1" dirty="0"/>
              <a:t>Note:  If a previously verified record is amended in any way (education/maintenance aide is added, etc.) the district must re-verify </a:t>
            </a:r>
          </a:p>
          <a:p>
            <a:pPr marL="2743200" indent="-2743200">
              <a:buNone/>
              <a:tabLst>
                <a:tab pos="2743200" algn="l"/>
              </a:tabLst>
              <a:defRPr/>
            </a:pPr>
            <a:r>
              <a:rPr lang="en-US" altLang="en-US" sz="1050" b="1" dirty="0"/>
              <a:t>the education on DVPRV.</a:t>
            </a:r>
          </a:p>
          <a:p>
            <a:pPr marL="2743200" indent="-2743200">
              <a:buNone/>
              <a:tabLst>
                <a:tab pos="2743200" algn="l"/>
              </a:tabLst>
              <a:defRPr/>
            </a:pPr>
            <a:endParaRPr lang="en-US" altLang="en-US" sz="1050" b="1" dirty="0"/>
          </a:p>
          <a:p>
            <a:pPr marL="2743200" indent="-2743200">
              <a:spcAft>
                <a:spcPts val="800"/>
              </a:spcAft>
              <a:buNone/>
              <a:tabLst>
                <a:tab pos="2743200" algn="l"/>
              </a:tabLst>
              <a:defRPr/>
            </a:pPr>
            <a:r>
              <a:rPr lang="en-US" altLang="en-US" sz="1300" b="1" u="sng" dirty="0"/>
              <a:t>10-MONTH MAINTENANCE:</a:t>
            </a:r>
            <a:endParaRPr lang="en-US" altLang="en-US" sz="1300" b="1" dirty="0"/>
          </a:p>
          <a:p>
            <a:pPr marL="2743200" indent="-2743200">
              <a:spcAft>
                <a:spcPts val="800"/>
              </a:spcAft>
              <a:buNone/>
              <a:tabLst>
                <a:tab pos="2743200" algn="l"/>
              </a:tabLst>
              <a:defRPr/>
            </a:pPr>
            <a:r>
              <a:rPr lang="en-US" altLang="en-US" sz="1050" b="1" dirty="0"/>
              <a:t>Ten-month residential placements: 	</a:t>
            </a:r>
            <a:r>
              <a:rPr lang="en-US" altLang="en-US" sz="1050" dirty="0"/>
              <a:t>County social services pays the provider for 10-month maintenance costs and then bills backs the school district of residence 38.424% of the maintenance costs.</a:t>
            </a:r>
            <a:endParaRPr lang="en-US" altLang="en-US" sz="1050" b="1" dirty="0"/>
          </a:p>
        </p:txBody>
      </p:sp>
    </p:spTree>
    <p:extLst>
      <p:ext uri="{BB962C8B-B14F-4D97-AF65-F5344CB8AC3E}">
        <p14:creationId xmlns:p14="http://schemas.microsoft.com/office/powerpoint/2010/main" val="274050852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Private Excess Cost Aid Calculation Example</a:t>
            </a:r>
          </a:p>
        </p:txBody>
      </p:sp>
      <p:sp>
        <p:nvSpPr>
          <p:cNvPr id="5" name="TextBox 4">
            <a:extLst>
              <a:ext uri="{FF2B5EF4-FFF2-40B4-BE49-F238E27FC236}">
                <a16:creationId xmlns:a16="http://schemas.microsoft.com/office/drawing/2014/main" id="{7368BAAF-A347-4146-A85F-6BA174B60B77}"/>
              </a:ext>
            </a:extLst>
          </p:cNvPr>
          <p:cNvSpPr txBox="1"/>
          <p:nvPr/>
        </p:nvSpPr>
        <p:spPr>
          <a:xfrm>
            <a:off x="2542032" y="2190750"/>
            <a:ext cx="4059936" cy="384721"/>
          </a:xfrm>
          <a:prstGeom prst="rect">
            <a:avLst/>
          </a:prstGeom>
          <a:noFill/>
        </p:spPr>
        <p:txBody>
          <a:bodyPr wrap="none" rtlCol="0">
            <a:spAutoFit/>
          </a:bodyPr>
          <a:lstStyle/>
          <a:p>
            <a:pPr algn="ctr"/>
            <a:r>
              <a:rPr lang="en-US" sz="1900" u="sng" dirty="0"/>
              <a:t>Private Excess Cost Aid Calculation</a:t>
            </a:r>
          </a:p>
        </p:txBody>
      </p:sp>
      <p:sp>
        <p:nvSpPr>
          <p:cNvPr id="3" name="Rectangle 2">
            <a:extLst>
              <a:ext uri="{FF2B5EF4-FFF2-40B4-BE49-F238E27FC236}">
                <a16:creationId xmlns:a16="http://schemas.microsoft.com/office/drawing/2014/main" id="{DA393146-6767-4DFC-BD54-11D06FEB6F5E}"/>
              </a:ext>
            </a:extLst>
          </p:cNvPr>
          <p:cNvSpPr/>
          <p:nvPr/>
        </p:nvSpPr>
        <p:spPr>
          <a:xfrm>
            <a:off x="1975104" y="2495550"/>
            <a:ext cx="5181600" cy="2528897"/>
          </a:xfrm>
          <a:prstGeom prst="rect">
            <a:avLst/>
          </a:prstGeom>
        </p:spPr>
        <p:txBody>
          <a:bodyPr wrap="square">
            <a:spAutoFit/>
          </a:bodyPr>
          <a:lstStyle/>
          <a:p>
            <a:pPr marL="0" marR="0">
              <a:spcBef>
                <a:spcPts val="0"/>
              </a:spcBef>
              <a:spcAft>
                <a:spcPts val="0"/>
              </a:spcAft>
            </a:pPr>
            <a:r>
              <a:rPr lang="en-US" sz="1000" dirty="0">
                <a:latin typeface="Arial" panose="020B0604020202020204" pitchFamily="34" charset="0"/>
                <a:ea typeface="Times New Roman" panose="02020603050405020304" pitchFamily="18" charset="0"/>
                <a:cs typeface="Arial" panose="020B0604020202020204" pitchFamily="34" charset="0"/>
              </a:rPr>
              <a:t>(Example: Student in a program with an $80,000 rate who was enrolled for a 0.600 FTE)</a:t>
            </a:r>
          </a:p>
          <a:p>
            <a:pPr marL="0" marR="0">
              <a:spcBef>
                <a:spcPts val="0"/>
              </a:spcBef>
              <a:spcAft>
                <a:spcPts val="0"/>
              </a:spcAft>
            </a:pPr>
            <a:r>
              <a:rPr lang="en-US" sz="1000" b="1" dirty="0">
                <a:latin typeface="Arial" panose="020B0604020202020204" pitchFamily="34" charset="0"/>
                <a:ea typeface="Times New Roman" panose="02020603050405020304" pitchFamily="18" charset="0"/>
                <a:cs typeface="Arial" panose="020B0604020202020204" pitchFamily="34" charset="0"/>
              </a:rPr>
              <a:t> </a:t>
            </a:r>
            <a:endParaRPr lang="en-US" sz="1000" dirty="0">
              <a:latin typeface="Arial" panose="020B0604020202020204" pitchFamily="34" charset="0"/>
              <a:ea typeface="Times New Roman" panose="02020603050405020304" pitchFamily="18" charset="0"/>
              <a:cs typeface="Arial" panose="020B0604020202020204" pitchFamily="34" charset="0"/>
            </a:endParaRPr>
          </a:p>
          <a:p>
            <a:pPr marL="0" marR="0">
              <a:spcBef>
                <a:spcPts val="0"/>
              </a:spcBef>
              <a:spcAft>
                <a:spcPts val="1000"/>
              </a:spcAft>
              <a:tabLst>
                <a:tab pos="742950" algn="r"/>
                <a:tab pos="914400" algn="l"/>
                <a:tab pos="3657600" algn="l"/>
              </a:tabLst>
            </a:pPr>
            <a:r>
              <a:rPr lang="en-US" sz="1000" b="1" dirty="0">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$80,000	10-Mo. Rate ($48,000 Billed / 0.600 FTE Enrollment)</a:t>
            </a:r>
          </a:p>
          <a:p>
            <a:pPr marL="0" marR="0">
              <a:spcBef>
                <a:spcPts val="0"/>
              </a:spcBef>
              <a:spcAft>
                <a:spcPts val="1000"/>
              </a:spcAft>
              <a:tabLst>
                <a:tab pos="742950" algn="r"/>
                <a:tab pos="914400" algn="l"/>
                <a:tab pos="3657600" algn="l"/>
              </a:tabLst>
            </a:pPr>
            <a:r>
              <a:rPr lang="en-US" sz="1000" u="sng" dirty="0">
                <a:latin typeface="Arial" panose="020B0604020202020204" pitchFamily="34" charset="0"/>
                <a:ea typeface="Times New Roman" panose="02020603050405020304" pitchFamily="18" charset="0"/>
                <a:cs typeface="Arial" panose="020B0604020202020204" pitchFamily="34" charset="0"/>
              </a:rPr>
              <a:t>-	$10,000</a:t>
            </a:r>
            <a:r>
              <a:rPr lang="en-US" sz="1000" dirty="0">
                <a:latin typeface="Arial" panose="020B0604020202020204" pitchFamily="34" charset="0"/>
                <a:ea typeface="Times New Roman" panose="02020603050405020304" pitchFamily="18" charset="0"/>
                <a:cs typeface="Arial" panose="020B0604020202020204" pitchFamily="34" charset="0"/>
              </a:rPr>
              <a:t>	School District Basic Contribution *	</a:t>
            </a:r>
            <a:r>
              <a:rPr lang="en-US" sz="1000" b="1" dirty="0">
                <a:latin typeface="Arial" panose="020B0604020202020204" pitchFamily="34" charset="0"/>
                <a:ea typeface="Times New Roman" panose="02020603050405020304" pitchFamily="18" charset="0"/>
                <a:cs typeface="Arial" panose="020B0604020202020204" pitchFamily="34" charset="0"/>
              </a:rPr>
              <a:t>(2019-20 PRI Line 5)</a:t>
            </a:r>
            <a:endParaRPr lang="en-US" sz="1000" dirty="0">
              <a:latin typeface="Arial" panose="020B0604020202020204" pitchFamily="34" charset="0"/>
              <a:ea typeface="Times New Roman" panose="02020603050405020304" pitchFamily="18" charset="0"/>
              <a:cs typeface="Arial" panose="020B0604020202020204" pitchFamily="34" charset="0"/>
            </a:endParaRPr>
          </a:p>
          <a:p>
            <a:pPr marL="0" marR="0">
              <a:spcBef>
                <a:spcPts val="0"/>
              </a:spcBef>
              <a:spcAft>
                <a:spcPts val="1000"/>
              </a:spcAft>
              <a:tabLst>
                <a:tab pos="742950" algn="r"/>
                <a:tab pos="914400" algn="l"/>
                <a:tab pos="3657600" algn="l"/>
              </a:tabLst>
            </a:pPr>
            <a:r>
              <a:rPr lang="en-US" sz="1000" b="1" dirty="0">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$70,000	Annualized Excess </a:t>
            </a:r>
            <a:r>
              <a:rPr lang="en-US" sz="1000" dirty="0" err="1">
                <a:latin typeface="Arial" panose="020B0604020202020204" pitchFamily="34" charset="0"/>
                <a:ea typeface="Times New Roman" panose="02020603050405020304" pitchFamily="18" charset="0"/>
                <a:cs typeface="Arial" panose="020B0604020202020204" pitchFamily="34" charset="0"/>
              </a:rPr>
              <a:t>Aidable</a:t>
            </a:r>
            <a:r>
              <a:rPr lang="en-US" sz="1000" dirty="0">
                <a:latin typeface="Arial" panose="020B0604020202020204" pitchFamily="34" charset="0"/>
                <a:ea typeface="Times New Roman" panose="02020603050405020304" pitchFamily="18" charset="0"/>
                <a:cs typeface="Arial" panose="020B0604020202020204" pitchFamily="34" charset="0"/>
              </a:rPr>
              <a:t> Cost</a:t>
            </a:r>
          </a:p>
          <a:p>
            <a:pPr marL="0" marR="0">
              <a:spcBef>
                <a:spcPts val="0"/>
              </a:spcBef>
              <a:spcAft>
                <a:spcPts val="1000"/>
              </a:spcAft>
              <a:tabLst>
                <a:tab pos="742950" algn="r"/>
                <a:tab pos="914400" algn="l"/>
                <a:tab pos="3657600" algn="l"/>
              </a:tabLst>
            </a:pPr>
            <a:r>
              <a:rPr lang="en-US" sz="1000" u="sng" dirty="0">
                <a:latin typeface="Arial" panose="020B0604020202020204" pitchFamily="34" charset="0"/>
                <a:ea typeface="Times New Roman" panose="02020603050405020304" pitchFamily="18" charset="0"/>
                <a:cs typeface="Arial" panose="020B0604020202020204" pitchFamily="34" charset="0"/>
              </a:rPr>
              <a:t>x	0.600</a:t>
            </a:r>
            <a:r>
              <a:rPr lang="en-US" sz="1000" dirty="0">
                <a:latin typeface="Arial" panose="020B0604020202020204" pitchFamily="34" charset="0"/>
                <a:ea typeface="Times New Roman" panose="02020603050405020304" pitchFamily="18" charset="0"/>
                <a:cs typeface="Arial" panose="020B0604020202020204" pitchFamily="34" charset="0"/>
              </a:rPr>
              <a:t>	Student FTE</a:t>
            </a:r>
          </a:p>
          <a:p>
            <a:pPr marL="0" marR="0">
              <a:spcBef>
                <a:spcPts val="0"/>
              </a:spcBef>
              <a:spcAft>
                <a:spcPts val="1000"/>
              </a:spcAft>
              <a:tabLst>
                <a:tab pos="742950" algn="r"/>
                <a:tab pos="914400" algn="l"/>
                <a:tab pos="3657600" algn="l"/>
              </a:tabLst>
            </a:pPr>
            <a:r>
              <a:rPr lang="en-US" sz="1000" dirty="0">
                <a:latin typeface="Arial" panose="020B0604020202020204" pitchFamily="34" charset="0"/>
                <a:ea typeface="Times New Roman" panose="02020603050405020304" pitchFamily="18" charset="0"/>
                <a:cs typeface="Arial" panose="020B0604020202020204" pitchFamily="34" charset="0"/>
              </a:rPr>
              <a:t>	$42,000	</a:t>
            </a:r>
            <a:r>
              <a:rPr lang="en-US" sz="1000" dirty="0" err="1">
                <a:latin typeface="Arial" panose="020B0604020202020204" pitchFamily="34" charset="0"/>
                <a:ea typeface="Times New Roman" panose="02020603050405020304" pitchFamily="18" charset="0"/>
                <a:cs typeface="Arial" panose="020B0604020202020204" pitchFamily="34" charset="0"/>
              </a:rPr>
              <a:t>Aidable</a:t>
            </a:r>
            <a:r>
              <a:rPr lang="en-US" sz="1000" dirty="0">
                <a:latin typeface="Arial" panose="020B0604020202020204" pitchFamily="34" charset="0"/>
                <a:ea typeface="Times New Roman" panose="02020603050405020304" pitchFamily="18" charset="0"/>
                <a:cs typeface="Arial" panose="020B0604020202020204" pitchFamily="34" charset="0"/>
              </a:rPr>
              <a:t> Excess Cost</a:t>
            </a:r>
          </a:p>
          <a:p>
            <a:pPr marL="0" marR="0">
              <a:spcBef>
                <a:spcPts val="0"/>
              </a:spcBef>
              <a:spcAft>
                <a:spcPts val="1000"/>
              </a:spcAft>
              <a:tabLst>
                <a:tab pos="742950" algn="r"/>
                <a:tab pos="914400" algn="l"/>
                <a:tab pos="3657600" algn="l"/>
              </a:tabLst>
            </a:pPr>
            <a:r>
              <a:rPr lang="en-US" sz="1000" u="sng" dirty="0">
                <a:latin typeface="Arial" panose="020B0604020202020204" pitchFamily="34" charset="0"/>
                <a:ea typeface="Times New Roman" panose="02020603050405020304" pitchFamily="18" charset="0"/>
                <a:cs typeface="Arial" panose="020B0604020202020204" pitchFamily="34" charset="0"/>
              </a:rPr>
              <a:t>x	0.850</a:t>
            </a:r>
            <a:r>
              <a:rPr lang="en-US" sz="1000" dirty="0">
                <a:latin typeface="Arial" panose="020B0604020202020204" pitchFamily="34" charset="0"/>
                <a:ea typeface="Times New Roman" panose="02020603050405020304" pitchFamily="18" charset="0"/>
                <a:cs typeface="Arial" panose="020B0604020202020204" pitchFamily="34" charset="0"/>
              </a:rPr>
              <a:t>	Private Excess Cost Aid Ratio	</a:t>
            </a:r>
            <a:r>
              <a:rPr lang="en-US" sz="1000" b="1" dirty="0">
                <a:latin typeface="Arial" panose="020B0604020202020204" pitchFamily="34" charset="0"/>
                <a:ea typeface="Times New Roman" panose="02020603050405020304" pitchFamily="18" charset="0"/>
                <a:cs typeface="Arial" panose="020B0604020202020204" pitchFamily="34" charset="0"/>
              </a:rPr>
              <a:t>(2019-20 PRI Line 8)</a:t>
            </a:r>
            <a:endParaRPr lang="en-US" sz="1000" dirty="0">
              <a:latin typeface="Arial" panose="020B0604020202020204" pitchFamily="34" charset="0"/>
              <a:ea typeface="Times New Roman" panose="02020603050405020304" pitchFamily="18" charset="0"/>
              <a:cs typeface="Arial" panose="020B0604020202020204" pitchFamily="34" charset="0"/>
            </a:endParaRPr>
          </a:p>
          <a:p>
            <a:pPr marL="0" marR="0">
              <a:spcBef>
                <a:spcPts val="0"/>
              </a:spcBef>
              <a:spcAft>
                <a:spcPts val="1000"/>
              </a:spcAft>
              <a:tabLst>
                <a:tab pos="742950" algn="r"/>
                <a:tab pos="914400" algn="l"/>
                <a:tab pos="3657600" algn="l"/>
              </a:tabLst>
            </a:pPr>
            <a:r>
              <a:rPr lang="en-US" sz="1000" b="1" dirty="0">
                <a:latin typeface="Arial" panose="020B0604020202020204" pitchFamily="34" charset="0"/>
                <a:ea typeface="Times New Roman" panose="02020603050405020304" pitchFamily="18" charset="0"/>
                <a:cs typeface="Arial" panose="020B0604020202020204" pitchFamily="34" charset="0"/>
              </a:rPr>
              <a:t>	$35,700	Private Excess Cost Aid</a:t>
            </a:r>
            <a:endParaRPr lang="en-US" sz="1000" dirty="0">
              <a:latin typeface="Arial" panose="020B0604020202020204" pitchFamily="34" charset="0"/>
              <a:ea typeface="Times New Roman" panose="02020603050405020304" pitchFamily="18" charset="0"/>
              <a:cs typeface="Arial" panose="020B0604020202020204" pitchFamily="34" charset="0"/>
            </a:endParaRPr>
          </a:p>
          <a:p>
            <a:pPr marL="0" marR="0">
              <a:spcBef>
                <a:spcPts val="0"/>
              </a:spcBef>
              <a:spcAft>
                <a:spcPts val="1000"/>
              </a:spcAft>
              <a:tabLst>
                <a:tab pos="742950" algn="r"/>
                <a:tab pos="914400" algn="l"/>
                <a:tab pos="3657600" algn="l"/>
              </a:tabLst>
            </a:pPr>
            <a:r>
              <a:rPr lang="en-US" sz="1000" dirty="0">
                <a:latin typeface="Arial" panose="020B0604020202020204" pitchFamily="34" charset="0"/>
                <a:ea typeface="Times New Roman" panose="02020603050405020304" pitchFamily="18" charset="0"/>
                <a:cs typeface="Arial" panose="020B0604020202020204" pitchFamily="34" charset="0"/>
              </a:rPr>
              <a:t>* School District Basic Contribution = Average School Tax Per Resident Pupil</a:t>
            </a:r>
          </a:p>
        </p:txBody>
      </p:sp>
      <p:sp>
        <p:nvSpPr>
          <p:cNvPr id="8" name="Text Box 1">
            <a:extLst>
              <a:ext uri="{FF2B5EF4-FFF2-40B4-BE49-F238E27FC236}">
                <a16:creationId xmlns:a16="http://schemas.microsoft.com/office/drawing/2014/main" id="{4EB3963A-431E-4F33-8F2F-00D9D5071217}"/>
              </a:ext>
            </a:extLst>
          </p:cNvPr>
          <p:cNvSpPr txBox="1"/>
          <p:nvPr/>
        </p:nvSpPr>
        <p:spPr>
          <a:xfrm>
            <a:off x="2019300" y="731520"/>
            <a:ext cx="5105400" cy="149542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fontAlgn="base">
              <a:spcBef>
                <a:spcPts val="0"/>
              </a:spcBef>
              <a:spcAft>
                <a:spcPts val="0"/>
              </a:spcAft>
              <a:tabLst>
                <a:tab pos="457200" algn="ctr"/>
                <a:tab pos="1371600" algn="ctr"/>
                <a:tab pos="1828800" algn="ctr"/>
                <a:tab pos="2514600" algn="ctr"/>
                <a:tab pos="3200400" algn="ctr"/>
                <a:tab pos="3886200" algn="ctr"/>
                <a:tab pos="4572000"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Private Excess</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718945" algn="ctr"/>
                <a:tab pos="2743200" algn="ctr"/>
                <a:tab pos="3657600" algn="ctr"/>
                <a:tab pos="4462145"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Cost Aid Ratio	Enrollment Dates	FTE	Student has a 	Billed to</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371600" algn="ctr"/>
                <a:tab pos="1718945" algn="ctr"/>
                <a:tab pos="2057400" algn="ctr"/>
                <a:tab pos="2743200" algn="ctr"/>
                <a:tab pos="3657600" algn="ctr"/>
                <a:tab pos="4462145"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 Line 8)</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Start</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End</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Enrollment</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1-1 Aide?</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District</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371600" algn="ctr"/>
                <a:tab pos="1718945" algn="ctr"/>
                <a:tab pos="2057400" algn="ctr"/>
                <a:tab pos="2743200" algn="ctr"/>
                <a:tab pos="3657600" algn="ctr"/>
                <a:tab pos="4462145"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85.0%	9/7/18		2/24/19	0.600	Yes*	$48,000</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371600" algn="ctr"/>
                <a:tab pos="1718945" algn="ctr"/>
                <a:tab pos="2057400" algn="ctr"/>
                <a:tab pos="2743200" algn="ctr"/>
                <a:tab pos="3657600" algn="ctr"/>
                <a:tab pos="4462145"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371600" algn="ctr"/>
                <a:tab pos="1718945" algn="ctr"/>
                <a:tab pos="2057400" algn="ctr"/>
                <a:tab pos="2743200" algn="ctr"/>
                <a:tab pos="3657600" algn="ctr"/>
                <a:tab pos="4462145" algn="ctr"/>
              </a:tabLst>
            </a:pP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10-Month Private Rate Components Set by SED</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371600" algn="ctr"/>
                <a:tab pos="1718945" algn="ctr"/>
                <a:tab pos="2057400" algn="ctr"/>
                <a:tab pos="2743200" algn="ctr"/>
                <a:tab pos="3657600" algn="ctr"/>
                <a:tab pos="4462145"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Dormitory			*10-Month</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371600" algn="ctr"/>
                <a:tab pos="1718945" algn="ctr"/>
                <a:tab pos="2057400" algn="ctr"/>
                <a:tab pos="2743200" algn="ctr"/>
                <a:tab pos="3657600" algn="ctr"/>
                <a:tab pos="4462145"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Education</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Authority</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1-1 Aide</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Rate</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371600" algn="ctr"/>
                <a:tab pos="1718945" algn="ctr"/>
                <a:tab pos="2057400" algn="ctr"/>
                <a:tab pos="2743200" algn="ctr"/>
                <a:tab pos="4800600" algn="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$50,000	$9,000		$21,000	$80,000	* Includes 1-1 Aide and DA</a:t>
            </a:r>
            <a:endParaRPr lang="en-US"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3615606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Year Funding</a:t>
            </a:r>
          </a:p>
        </p:txBody>
      </p:sp>
      <p:sp>
        <p:nvSpPr>
          <p:cNvPr id="3" name="Content Placeholder 2"/>
          <p:cNvSpPr>
            <a:spLocks noGrp="1"/>
          </p:cNvSpPr>
          <p:nvPr>
            <p:ph idx="1"/>
          </p:nvPr>
        </p:nvSpPr>
        <p:spPr>
          <a:xfrm>
            <a:off x="228600" y="895350"/>
            <a:ext cx="8686800" cy="1752599"/>
          </a:xfrm>
        </p:spPr>
        <p:txBody>
          <a:bodyPr>
            <a:normAutofit/>
          </a:bodyPr>
          <a:lstStyle/>
          <a:p>
            <a:pPr algn="just"/>
            <a:r>
              <a:rPr lang="en-US" sz="2000" dirty="0"/>
              <a:t>Only those 10-month private and public high cost STAC approvals verified in the first year will be paid on a current year basis (i.e. a 2018-19 public/private 10-month STAC approval must be verified by 06/30/20 to receive </a:t>
            </a:r>
            <a:r>
              <a:rPr lang="en-US" sz="2000" u="sng" dirty="0"/>
              <a:t>current year</a:t>
            </a:r>
            <a:r>
              <a:rPr lang="en-US" sz="2000" dirty="0"/>
              <a:t> Excess Cost Aid paid in full by no later than September 2020</a:t>
            </a:r>
          </a:p>
        </p:txBody>
      </p:sp>
      <p:sp>
        <p:nvSpPr>
          <p:cNvPr id="4" name="TextBox 3">
            <a:extLst>
              <a:ext uri="{FF2B5EF4-FFF2-40B4-BE49-F238E27FC236}">
                <a16:creationId xmlns:a16="http://schemas.microsoft.com/office/drawing/2014/main" id="{5E0481C8-D8F8-4913-93F2-BDC50416AFF3}"/>
              </a:ext>
            </a:extLst>
          </p:cNvPr>
          <p:cNvSpPr txBox="1"/>
          <p:nvPr/>
        </p:nvSpPr>
        <p:spPr>
          <a:xfrm>
            <a:off x="228600" y="2571750"/>
            <a:ext cx="3444020" cy="530915"/>
          </a:xfrm>
          <a:prstGeom prst="rect">
            <a:avLst/>
          </a:prstGeom>
          <a:noFill/>
        </p:spPr>
        <p:txBody>
          <a:bodyPr wrap="none" rtlCol="0">
            <a:spAutoFit/>
          </a:bodyPr>
          <a:lstStyle/>
          <a:p>
            <a:r>
              <a:rPr lang="en-US" sz="2850" b="1" dirty="0">
                <a:solidFill>
                  <a:srgbClr val="002D73"/>
                </a:solidFill>
              </a:rPr>
              <a:t>Prior Year Funding</a:t>
            </a:r>
          </a:p>
        </p:txBody>
      </p:sp>
      <p:sp>
        <p:nvSpPr>
          <p:cNvPr id="6" name="Content Placeholder 2">
            <a:extLst>
              <a:ext uri="{FF2B5EF4-FFF2-40B4-BE49-F238E27FC236}">
                <a16:creationId xmlns:a16="http://schemas.microsoft.com/office/drawing/2014/main" id="{38C59AC1-D4BB-42FF-B3ED-C249BC38909A}"/>
              </a:ext>
            </a:extLst>
          </p:cNvPr>
          <p:cNvSpPr txBox="1">
            <a:spLocks/>
          </p:cNvSpPr>
          <p:nvPr/>
        </p:nvSpPr>
        <p:spPr>
          <a:xfrm>
            <a:off x="228600" y="3028950"/>
            <a:ext cx="8686800" cy="17525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just"/>
            <a:r>
              <a:rPr lang="en-US" sz="2000" dirty="0"/>
              <a:t>Those 10-month private and public high cost approvals verified in the second year (i.e. a 2017-18 STAC approval verified in the 2019-20 year by 06/30/20) will be processed as a </a:t>
            </a:r>
            <a:r>
              <a:rPr lang="en-US" sz="2000" b="1" u="sng" dirty="0"/>
              <a:t>PRIOR YEAR</a:t>
            </a:r>
            <a:r>
              <a:rPr lang="en-US" sz="2000" dirty="0"/>
              <a:t> Supplemental for Excess Cost Aid which could take ten years or more for payment to occur</a:t>
            </a:r>
          </a:p>
        </p:txBody>
      </p:sp>
    </p:spTree>
    <p:extLst>
      <p:ext uri="{BB962C8B-B14F-4D97-AF65-F5344CB8AC3E}">
        <p14:creationId xmlns:p14="http://schemas.microsoft.com/office/powerpoint/2010/main" val="362869736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p:txBody>
          <a:bodyPr/>
          <a:lstStyle/>
          <a:p>
            <a:pPr eaLnBrk="1" hangingPunct="1">
              <a:defRPr/>
            </a:pPr>
            <a:r>
              <a:rPr lang="en-US" altLang="en-US" sz="2800" dirty="0">
                <a:ea typeface="ＭＳ Ｐゴシック" pitchFamily="34" charset="-128"/>
              </a:rPr>
              <a:t>Less Common Placement Types</a:t>
            </a:r>
            <a:endParaRPr lang="en-US" altLang="en-US" sz="2800" dirty="0">
              <a:ea typeface="ＭＳ Ｐゴシック" pitchFamily="34" charset="-128"/>
              <a:cs typeface="Times New Roman" pitchFamily="18" charset="0"/>
            </a:endParaRPr>
          </a:p>
        </p:txBody>
      </p:sp>
      <p:sp>
        <p:nvSpPr>
          <p:cNvPr id="3" name="Content Placeholder 2">
            <a:extLst>
              <a:ext uri="{FF2B5EF4-FFF2-40B4-BE49-F238E27FC236}">
                <a16:creationId xmlns:a16="http://schemas.microsoft.com/office/drawing/2014/main" id="{114DE55F-6312-4ED9-B8AA-49CA57298D61}"/>
              </a:ext>
            </a:extLst>
          </p:cNvPr>
          <p:cNvSpPr>
            <a:spLocks noGrp="1"/>
          </p:cNvSpPr>
          <p:nvPr>
            <p:ph idx="1"/>
          </p:nvPr>
        </p:nvSpPr>
        <p:spPr>
          <a:xfrm>
            <a:off x="228600" y="1200150"/>
            <a:ext cx="8686800" cy="3809999"/>
          </a:xfrm>
        </p:spPr>
        <p:txBody>
          <a:bodyPr>
            <a:noAutofit/>
          </a:bodyPr>
          <a:lstStyle/>
          <a:p>
            <a:pPr marL="0" marR="0" indent="0">
              <a:spcBef>
                <a:spcPts val="0"/>
              </a:spcBef>
              <a:spcAft>
                <a:spcPts val="900"/>
              </a:spcAft>
              <a:buNone/>
            </a:pPr>
            <a:r>
              <a:rPr lang="en-US" sz="1350" dirty="0">
                <a:ea typeface="Times New Roman" panose="02020603050405020304" pitchFamily="18" charset="0"/>
              </a:rPr>
              <a:t>For more information about </a:t>
            </a:r>
            <a:r>
              <a:rPr lang="en-US" sz="1350" b="1" dirty="0">
                <a:ea typeface="Times New Roman" panose="02020603050405020304" pitchFamily="18" charset="0"/>
              </a:rPr>
              <a:t>Homeless</a:t>
            </a:r>
            <a:r>
              <a:rPr lang="en-US" sz="1350" dirty="0">
                <a:ea typeface="Times New Roman" panose="02020603050405020304" pitchFamily="18" charset="0"/>
              </a:rPr>
              <a:t> </a:t>
            </a:r>
            <a:r>
              <a:rPr lang="en-US" sz="1350" b="1" dirty="0">
                <a:ea typeface="Times New Roman" panose="02020603050405020304" pitchFamily="18" charset="0"/>
              </a:rPr>
              <a:t>placements</a:t>
            </a:r>
            <a:r>
              <a:rPr lang="en-US" sz="1350" dirty="0">
                <a:ea typeface="Times New Roman" panose="02020603050405020304" pitchFamily="18" charset="0"/>
              </a:rPr>
              <a:t>, please see:</a:t>
            </a:r>
            <a:br>
              <a:rPr lang="en-US" sz="1350" dirty="0">
                <a:ea typeface="Times New Roman" panose="02020603050405020304" pitchFamily="18" charset="0"/>
              </a:rPr>
            </a:br>
            <a:r>
              <a:rPr lang="en-US" sz="1350" dirty="0">
                <a:ea typeface="Times New Roman" panose="02020603050405020304" pitchFamily="18" charset="0"/>
                <a:hlinkClick r:id="rId2"/>
              </a:rPr>
              <a:t>http://www.oms.nysed.gov/stac/schoolage/schoolage_placement_summary/homeless/home.html</a:t>
            </a:r>
            <a:endParaRPr lang="en-US" sz="1350" dirty="0">
              <a:ea typeface="Times New Roman" panose="02020603050405020304" pitchFamily="18" charset="0"/>
            </a:endParaRPr>
          </a:p>
          <a:p>
            <a:pPr marL="0" marR="0" indent="0">
              <a:spcBef>
                <a:spcPts val="0"/>
              </a:spcBef>
              <a:spcAft>
                <a:spcPts val="900"/>
              </a:spcAft>
              <a:buNone/>
            </a:pPr>
            <a:r>
              <a:rPr lang="en-US" sz="1350" dirty="0">
                <a:ea typeface="Times New Roman" panose="02020603050405020304" pitchFamily="18" charset="0"/>
              </a:rPr>
              <a:t>For more information about </a:t>
            </a:r>
            <a:r>
              <a:rPr lang="en-US" sz="1350" b="1" dirty="0">
                <a:ea typeface="Times New Roman" panose="02020603050405020304" pitchFamily="18" charset="0"/>
              </a:rPr>
              <a:t>§4201 State-supported Schools placements</a:t>
            </a:r>
            <a:r>
              <a:rPr lang="en-US" sz="1350" dirty="0">
                <a:ea typeface="Times New Roman" panose="02020603050405020304" pitchFamily="18" charset="0"/>
              </a:rPr>
              <a:t>, please see:</a:t>
            </a:r>
            <a:br>
              <a:rPr lang="en-US" sz="1350" dirty="0">
                <a:ea typeface="Times New Roman" panose="02020603050405020304" pitchFamily="18" charset="0"/>
              </a:rPr>
            </a:br>
            <a:r>
              <a:rPr lang="en-US" sz="1350" dirty="0">
                <a:ea typeface="Times New Roman" panose="02020603050405020304" pitchFamily="18" charset="0"/>
                <a:hlinkClick r:id="rId3"/>
              </a:rPr>
              <a:t>http://www.oms.nysed.gov/stac/4201/home.html</a:t>
            </a:r>
            <a:endParaRPr lang="en-US" sz="1350" dirty="0">
              <a:ea typeface="Times New Roman" panose="02020603050405020304" pitchFamily="18" charset="0"/>
            </a:endParaRPr>
          </a:p>
          <a:p>
            <a:pPr marL="0" marR="0" indent="0">
              <a:spcBef>
                <a:spcPts val="0"/>
              </a:spcBef>
              <a:spcAft>
                <a:spcPts val="900"/>
              </a:spcAft>
              <a:buNone/>
            </a:pPr>
            <a:r>
              <a:rPr lang="en-US" sz="1350" dirty="0">
                <a:ea typeface="Times New Roman" panose="02020603050405020304" pitchFamily="18" charset="0"/>
              </a:rPr>
              <a:t>For more information about </a:t>
            </a:r>
            <a:r>
              <a:rPr lang="en-US" sz="1350" b="1" dirty="0">
                <a:ea typeface="Times New Roman" panose="02020603050405020304" pitchFamily="18" charset="0"/>
              </a:rPr>
              <a:t>State Operated placements</a:t>
            </a:r>
            <a:r>
              <a:rPr lang="en-US" sz="1350" dirty="0">
                <a:ea typeface="Times New Roman" panose="02020603050405020304" pitchFamily="18" charset="0"/>
              </a:rPr>
              <a:t>, please see:</a:t>
            </a:r>
            <a:br>
              <a:rPr lang="en-US" sz="1350" dirty="0">
                <a:ea typeface="Times New Roman" panose="02020603050405020304" pitchFamily="18" charset="0"/>
              </a:rPr>
            </a:br>
            <a:r>
              <a:rPr lang="en-US" sz="1350" dirty="0">
                <a:ea typeface="Times New Roman" panose="02020603050405020304" pitchFamily="18" charset="0"/>
                <a:hlinkClick r:id="rId4"/>
              </a:rPr>
              <a:t>http://www.oms.nysed.gov/stac/schoolage/schoolage_placement_summary/state_operated/home.html</a:t>
            </a:r>
            <a:endParaRPr lang="en-US" sz="1350" dirty="0">
              <a:ea typeface="Times New Roman" panose="02020603050405020304" pitchFamily="18" charset="0"/>
            </a:endParaRPr>
          </a:p>
          <a:p>
            <a:pPr marL="0" marR="0" indent="0">
              <a:spcBef>
                <a:spcPts val="0"/>
              </a:spcBef>
              <a:spcAft>
                <a:spcPts val="900"/>
              </a:spcAft>
              <a:buNone/>
            </a:pPr>
            <a:r>
              <a:rPr lang="en-US" sz="1350" dirty="0">
                <a:ea typeface="Times New Roman" panose="02020603050405020304" pitchFamily="18" charset="0"/>
              </a:rPr>
              <a:t>For more information about </a:t>
            </a:r>
            <a:r>
              <a:rPr lang="en-US" sz="1350" b="1" dirty="0">
                <a:ea typeface="Times New Roman" panose="02020603050405020304" pitchFamily="18" charset="0"/>
              </a:rPr>
              <a:t>Chapter placements</a:t>
            </a:r>
            <a:r>
              <a:rPr lang="en-US" sz="1350" dirty="0">
                <a:ea typeface="Times New Roman" panose="02020603050405020304" pitchFamily="18" charset="0"/>
              </a:rPr>
              <a:t>, please see:</a:t>
            </a:r>
            <a:br>
              <a:rPr lang="en-US" sz="1350" dirty="0">
                <a:ea typeface="Times New Roman" panose="02020603050405020304" pitchFamily="18" charset="0"/>
              </a:rPr>
            </a:br>
            <a:r>
              <a:rPr lang="en-US" sz="1350" dirty="0">
                <a:ea typeface="Times New Roman" panose="02020603050405020304" pitchFamily="18" charset="0"/>
                <a:hlinkClick r:id="rId5"/>
              </a:rPr>
              <a:t>http://www.oms.nysed.gov/stac/schoolage/schoolage_placement_summary/opwdd/</a:t>
            </a:r>
            <a:endParaRPr lang="en-US" sz="1350" dirty="0">
              <a:ea typeface="Times New Roman" panose="02020603050405020304" pitchFamily="18" charset="0"/>
            </a:endParaRPr>
          </a:p>
          <a:p>
            <a:pPr marL="0" marR="0" indent="0">
              <a:spcBef>
                <a:spcPts val="0"/>
              </a:spcBef>
              <a:spcAft>
                <a:spcPts val="900"/>
              </a:spcAft>
              <a:buNone/>
            </a:pPr>
            <a:r>
              <a:rPr lang="en-US" sz="1350" dirty="0">
                <a:ea typeface="Times New Roman" panose="02020603050405020304" pitchFamily="18" charset="0"/>
              </a:rPr>
              <a:t>For more information about </a:t>
            </a:r>
            <a:r>
              <a:rPr lang="en-US" sz="1350" b="1" dirty="0">
                <a:ea typeface="Times New Roman" panose="02020603050405020304" pitchFamily="18" charset="0"/>
              </a:rPr>
              <a:t>CRP placements</a:t>
            </a:r>
            <a:r>
              <a:rPr lang="en-US" sz="1350" dirty="0">
                <a:ea typeface="Times New Roman" panose="02020603050405020304" pitchFamily="18" charset="0"/>
              </a:rPr>
              <a:t>, please see:</a:t>
            </a:r>
            <a:br>
              <a:rPr lang="en-US" sz="1350" dirty="0">
                <a:ea typeface="Times New Roman" panose="02020603050405020304" pitchFamily="18" charset="0"/>
              </a:rPr>
            </a:br>
            <a:r>
              <a:rPr lang="en-US" sz="1350" dirty="0">
                <a:ea typeface="Times New Roman" panose="02020603050405020304" pitchFamily="18" charset="0"/>
                <a:hlinkClick r:id="rId6"/>
              </a:rPr>
              <a:t>http://www.oms.nysed.gov/stac/schoolage/schoolage_placement_summary/opwdd/crp.html</a:t>
            </a:r>
            <a:endParaRPr lang="en-US" sz="1350" dirty="0">
              <a:ea typeface="Times New Roman" panose="02020603050405020304" pitchFamily="18" charset="0"/>
            </a:endParaRPr>
          </a:p>
          <a:p>
            <a:pPr marL="0" marR="0" indent="0">
              <a:spcBef>
                <a:spcPts val="0"/>
              </a:spcBef>
              <a:spcAft>
                <a:spcPts val="900"/>
              </a:spcAft>
              <a:buNone/>
            </a:pPr>
            <a:r>
              <a:rPr lang="en-US" sz="1350" dirty="0">
                <a:ea typeface="Times New Roman" panose="02020603050405020304" pitchFamily="18" charset="0"/>
              </a:rPr>
              <a:t>For more information about </a:t>
            </a:r>
            <a:r>
              <a:rPr lang="en-US" sz="1350" b="1" dirty="0">
                <a:ea typeface="Times New Roman" panose="02020603050405020304" pitchFamily="18" charset="0"/>
              </a:rPr>
              <a:t>Incarcerated Youth placements</a:t>
            </a:r>
            <a:r>
              <a:rPr lang="en-US" sz="1350" dirty="0">
                <a:ea typeface="Times New Roman" panose="02020603050405020304" pitchFamily="18" charset="0"/>
              </a:rPr>
              <a:t>, please see:</a:t>
            </a:r>
            <a:br>
              <a:rPr lang="en-US" sz="1350" dirty="0">
                <a:ea typeface="Times New Roman" panose="02020603050405020304" pitchFamily="18" charset="0"/>
              </a:rPr>
            </a:br>
            <a:r>
              <a:rPr lang="en-US" sz="1350" dirty="0">
                <a:ea typeface="Times New Roman" panose="02020603050405020304" pitchFamily="18" charset="0"/>
                <a:hlinkClick r:id="rId7"/>
              </a:rPr>
              <a:t>http://www.oms.nysed.gov/stac/schoolage/schoolage_placement_summary/incarcerated_youth/</a:t>
            </a:r>
            <a:endParaRPr lang="en-US" sz="1350" dirty="0">
              <a:ea typeface="Times New Roman" panose="02020603050405020304" pitchFamily="18" charset="0"/>
            </a:endParaRPr>
          </a:p>
          <a:p>
            <a:pPr marL="0" marR="0" indent="0">
              <a:spcBef>
                <a:spcPts val="0"/>
              </a:spcBef>
              <a:spcAft>
                <a:spcPts val="900"/>
              </a:spcAft>
              <a:buNone/>
            </a:pPr>
            <a:r>
              <a:rPr lang="en-US" sz="1350" dirty="0">
                <a:ea typeface="Times New Roman" panose="02020603050405020304" pitchFamily="18" charset="0"/>
              </a:rPr>
              <a:t>For more information about </a:t>
            </a:r>
            <a:r>
              <a:rPr lang="en-US" sz="1350" b="1" dirty="0">
                <a:ea typeface="Times New Roman" panose="02020603050405020304" pitchFamily="18" charset="0"/>
              </a:rPr>
              <a:t>Foster Care</a:t>
            </a:r>
            <a:r>
              <a:rPr lang="en-US" sz="1350" dirty="0">
                <a:ea typeface="Times New Roman" panose="02020603050405020304" pitchFamily="18" charset="0"/>
              </a:rPr>
              <a:t>, please see:</a:t>
            </a:r>
            <a:br>
              <a:rPr lang="en-US" sz="1350" dirty="0">
                <a:ea typeface="Times New Roman" panose="02020603050405020304" pitchFamily="18" charset="0"/>
              </a:rPr>
            </a:br>
            <a:r>
              <a:rPr lang="en-US" sz="1350" dirty="0">
                <a:ea typeface="Times New Roman" panose="02020603050405020304" pitchFamily="18" charset="0"/>
                <a:hlinkClick r:id="rId8"/>
              </a:rPr>
              <a:t>http://www.oms.nysed.gov/stac/schoolage/foster_care.html</a:t>
            </a:r>
            <a:endParaRPr lang="en-US" sz="1350" dirty="0">
              <a:ea typeface="Times New Roman" panose="02020603050405020304" pitchFamily="18" charset="0"/>
            </a:endParaRPr>
          </a:p>
          <a:p>
            <a:pPr marL="0" marR="0" indent="0">
              <a:spcBef>
                <a:spcPts val="0"/>
              </a:spcBef>
              <a:spcAft>
                <a:spcPts val="900"/>
              </a:spcAft>
              <a:buNone/>
            </a:pPr>
            <a:endParaRPr lang="en-US" sz="1350" dirty="0">
              <a:ea typeface="Times New Roman" panose="02020603050405020304" pitchFamily="18" charset="0"/>
            </a:endParaRPr>
          </a:p>
          <a:p>
            <a:pPr marL="0" marR="0" indent="0">
              <a:spcBef>
                <a:spcPts val="0"/>
              </a:spcBef>
              <a:spcAft>
                <a:spcPts val="900"/>
              </a:spcAft>
              <a:buNone/>
            </a:pPr>
            <a:endParaRPr lang="en-US" sz="1350" dirty="0">
              <a:ea typeface="Times New Roman" panose="02020603050405020304" pitchFamily="18"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p:txBody>
          <a:bodyPr>
            <a:noAutofit/>
          </a:bodyPr>
          <a:lstStyle/>
          <a:p>
            <a:r>
              <a:rPr lang="en-US" dirty="0"/>
              <a:t>SECTION K</a:t>
            </a:r>
            <a:br>
              <a:rPr lang="en-US" sz="3600" dirty="0"/>
            </a:br>
            <a:r>
              <a:rPr lang="en-US" altLang="en-US" sz="2800" dirty="0">
                <a:ea typeface="ＭＳ Ｐゴシック" pitchFamily="34" charset="-128"/>
              </a:rPr>
              <a:t>Navigating the SED File Transfer Manager and Retrieving Available Reports</a:t>
            </a:r>
            <a:endParaRPr lang="en-US" sz="2700" dirty="0"/>
          </a:p>
        </p:txBody>
      </p:sp>
    </p:spTree>
    <p:extLst>
      <p:ext uri="{BB962C8B-B14F-4D97-AF65-F5344CB8AC3E}">
        <p14:creationId xmlns:p14="http://schemas.microsoft.com/office/powerpoint/2010/main" val="117859338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0CA93DB-E8A7-4288-A181-75477ABBF60E}"/>
              </a:ext>
            </a:extLst>
          </p:cNvPr>
          <p:cNvSpPr>
            <a:spLocks noGrp="1"/>
          </p:cNvSpPr>
          <p:nvPr>
            <p:ph type="title"/>
          </p:nvPr>
        </p:nvSpPr>
        <p:spPr/>
        <p:txBody>
          <a:bodyPr>
            <a:normAutofit/>
          </a:bodyPr>
          <a:lstStyle/>
          <a:p>
            <a:pPr algn="ctr"/>
            <a:r>
              <a:rPr lang="en-US" sz="2800" dirty="0"/>
              <a:t>What’s on the SED File Transfer Manager?</a:t>
            </a:r>
          </a:p>
        </p:txBody>
      </p:sp>
      <p:sp>
        <p:nvSpPr>
          <p:cNvPr id="4" name="Content Placeholder 3">
            <a:extLst>
              <a:ext uri="{FF2B5EF4-FFF2-40B4-BE49-F238E27FC236}">
                <a16:creationId xmlns:a16="http://schemas.microsoft.com/office/drawing/2014/main" id="{519CAA30-E7E4-456C-8AF2-A21A9DADC3D8}"/>
              </a:ext>
            </a:extLst>
          </p:cNvPr>
          <p:cNvSpPr>
            <a:spLocks noGrp="1"/>
          </p:cNvSpPr>
          <p:nvPr>
            <p:ph idx="1"/>
          </p:nvPr>
        </p:nvSpPr>
        <p:spPr>
          <a:xfrm>
            <a:off x="228600" y="1200151"/>
            <a:ext cx="8686800" cy="3810000"/>
          </a:xfrm>
        </p:spPr>
        <p:txBody>
          <a:bodyPr>
            <a:normAutofit fontScale="92500" lnSpcReduction="10000"/>
          </a:bodyPr>
          <a:lstStyle/>
          <a:p>
            <a:r>
              <a:rPr lang="en-US" sz="2600" dirty="0"/>
              <a:t>Your Shared Folder</a:t>
            </a:r>
          </a:p>
          <a:p>
            <a:pPr marL="571500" lvl="3">
              <a:tabLst>
                <a:tab pos="3886200" algn="l"/>
              </a:tabLst>
            </a:pPr>
            <a:r>
              <a:rPr lang="en-US" sz="1800" b="1" dirty="0"/>
              <a:t>School Districts and BOCES</a:t>
            </a:r>
            <a:r>
              <a:rPr lang="en-US" sz="1800" dirty="0"/>
              <a:t>: 	STAC######</a:t>
            </a:r>
            <a:br>
              <a:rPr lang="en-US" sz="1800" i="1" dirty="0"/>
            </a:br>
            <a:r>
              <a:rPr lang="en-US" sz="1800" i="1" dirty="0"/>
              <a:t>	</a:t>
            </a:r>
            <a:r>
              <a:rPr lang="en-US" sz="1300" i="1" dirty="0"/>
              <a:t>(STAC followed by six-digit SED code)</a:t>
            </a:r>
          </a:p>
          <a:p>
            <a:pPr marL="571500" lvl="3">
              <a:tabLst>
                <a:tab pos="3886200" algn="l"/>
              </a:tabLst>
            </a:pPr>
            <a:r>
              <a:rPr lang="en-US" sz="1800" b="1" dirty="0"/>
              <a:t>Municipalities (Preschool): 	</a:t>
            </a:r>
            <a:r>
              <a:rPr lang="en-US" sz="1800" dirty="0"/>
              <a:t>STACXXXX</a:t>
            </a:r>
            <a:br>
              <a:rPr lang="en-US" sz="1800" dirty="0"/>
            </a:br>
            <a:r>
              <a:rPr lang="en-US" sz="1800" dirty="0"/>
              <a:t>	</a:t>
            </a:r>
            <a:r>
              <a:rPr lang="en-US" sz="1300" i="1" dirty="0"/>
              <a:t>(STAC followed by the first four letters of the municipality name)</a:t>
            </a:r>
          </a:p>
          <a:p>
            <a:pPr marL="571500" lvl="3">
              <a:tabLst>
                <a:tab pos="3886200" algn="l"/>
              </a:tabLst>
            </a:pPr>
            <a:r>
              <a:rPr lang="en-US" sz="1800" b="1" dirty="0"/>
              <a:t>Municipalities &amp; Providers:	</a:t>
            </a:r>
            <a:r>
              <a:rPr lang="en-US" sz="1800" dirty="0"/>
              <a:t>STAC############</a:t>
            </a:r>
            <a:br>
              <a:rPr lang="en-US" sz="1800" dirty="0"/>
            </a:br>
            <a:r>
              <a:rPr lang="en-US" sz="1800" dirty="0"/>
              <a:t>	</a:t>
            </a:r>
            <a:r>
              <a:rPr lang="en-US" sz="1300" i="1" dirty="0"/>
              <a:t>(STAC followed by full 12-digit SED code)</a:t>
            </a:r>
          </a:p>
          <a:p>
            <a:pPr marL="341313" lvl="2" indent="-341313">
              <a:spcBef>
                <a:spcPts val="1600"/>
              </a:spcBef>
              <a:tabLst>
                <a:tab pos="3886200" algn="l"/>
              </a:tabLst>
            </a:pPr>
            <a:r>
              <a:rPr lang="en-US" sz="2600" dirty="0"/>
              <a:t>When you click on your shared folder, you should then be able to see its contents, the three folders:</a:t>
            </a:r>
          </a:p>
          <a:p>
            <a:pPr marL="571500" lvl="3">
              <a:tabLst>
                <a:tab pos="3886200" algn="l"/>
              </a:tabLst>
            </a:pPr>
            <a:r>
              <a:rPr lang="en-US" sz="1800" b="1" dirty="0"/>
              <a:t>“archive”</a:t>
            </a:r>
            <a:r>
              <a:rPr lang="en-US" sz="1800" dirty="0"/>
              <a:t>: Old documents from prior FTP server.</a:t>
            </a:r>
            <a:endParaRPr lang="en-US" sz="1800" b="1" dirty="0"/>
          </a:p>
          <a:p>
            <a:pPr marL="571500" lvl="3">
              <a:tabLst>
                <a:tab pos="3886200" algn="l"/>
              </a:tabLst>
            </a:pPr>
            <a:r>
              <a:rPr lang="en-US" sz="1800" b="1" dirty="0">
                <a:solidFill>
                  <a:srgbClr val="006400"/>
                </a:solidFill>
              </a:rPr>
              <a:t>“</a:t>
            </a:r>
            <a:r>
              <a:rPr lang="en-US" sz="1800" b="1" dirty="0" err="1">
                <a:solidFill>
                  <a:srgbClr val="006400"/>
                </a:solidFill>
              </a:rPr>
              <a:t>inbasket</a:t>
            </a:r>
            <a:r>
              <a:rPr lang="en-US" sz="1800" b="1" dirty="0">
                <a:solidFill>
                  <a:srgbClr val="006400"/>
                </a:solidFill>
              </a:rPr>
              <a:t>”</a:t>
            </a:r>
            <a:r>
              <a:rPr lang="en-US" sz="1800" b="1" dirty="0"/>
              <a:t>: </a:t>
            </a:r>
            <a:r>
              <a:rPr lang="en-US" sz="1800" dirty="0"/>
              <a:t>Uploaded by outsiders. Data coming </a:t>
            </a:r>
            <a:r>
              <a:rPr lang="en-US" sz="1800" b="1" u="sng" dirty="0">
                <a:solidFill>
                  <a:srgbClr val="006400"/>
                </a:solidFill>
              </a:rPr>
              <a:t>in</a:t>
            </a:r>
            <a:r>
              <a:rPr lang="en-US" sz="1800" dirty="0"/>
              <a:t> to the STAC Unit.</a:t>
            </a:r>
            <a:endParaRPr lang="en-US" sz="1800" b="1" dirty="0"/>
          </a:p>
          <a:p>
            <a:pPr marL="571500" lvl="3">
              <a:tabLst>
                <a:tab pos="3886200" algn="l"/>
              </a:tabLst>
            </a:pPr>
            <a:r>
              <a:rPr lang="en-US" sz="1800" b="1" dirty="0">
                <a:solidFill>
                  <a:srgbClr val="A00000"/>
                </a:solidFill>
              </a:rPr>
              <a:t>“</a:t>
            </a:r>
            <a:r>
              <a:rPr lang="en-US" sz="1800" b="1" dirty="0" err="1">
                <a:solidFill>
                  <a:srgbClr val="A00000"/>
                </a:solidFill>
              </a:rPr>
              <a:t>outbasket</a:t>
            </a:r>
            <a:r>
              <a:rPr lang="en-US" sz="1800" b="1" dirty="0">
                <a:solidFill>
                  <a:srgbClr val="A00000"/>
                </a:solidFill>
              </a:rPr>
              <a:t>”</a:t>
            </a:r>
            <a:r>
              <a:rPr lang="en-US" sz="1800" b="1" dirty="0"/>
              <a:t>: </a:t>
            </a:r>
            <a:r>
              <a:rPr lang="en-US" sz="1800" dirty="0"/>
              <a:t>Uploaded by STAC Unit. Data sent </a:t>
            </a:r>
            <a:r>
              <a:rPr lang="en-US" sz="1800" b="1" u="sng" dirty="0">
                <a:solidFill>
                  <a:srgbClr val="A00000"/>
                </a:solidFill>
              </a:rPr>
              <a:t>out</a:t>
            </a:r>
            <a:r>
              <a:rPr lang="en-US" sz="1800" dirty="0"/>
              <a:t> by the STAC Unit.</a:t>
            </a:r>
            <a:endParaRPr lang="en-US" sz="1800" i="1" dirty="0"/>
          </a:p>
        </p:txBody>
      </p:sp>
    </p:spTree>
    <p:extLst>
      <p:ext uri="{BB962C8B-B14F-4D97-AF65-F5344CB8AC3E}">
        <p14:creationId xmlns:p14="http://schemas.microsoft.com/office/powerpoint/2010/main" val="342148822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BF46C3-83DE-4F8D-9B3F-1D0965EA6657}"/>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4652389" y="1058054"/>
            <a:ext cx="3196211" cy="37749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a:extLst>
              <a:ext uri="{FF2B5EF4-FFF2-40B4-BE49-F238E27FC236}">
                <a16:creationId xmlns:a16="http://schemas.microsoft.com/office/drawing/2014/main" id="{39F391E8-CF4B-4EA1-81B4-F88AC201CEC4}"/>
              </a:ext>
            </a:extLst>
          </p:cNvPr>
          <p:cNvSpPr>
            <a:spLocks noGrp="1"/>
          </p:cNvSpPr>
          <p:nvPr>
            <p:ph type="title"/>
          </p:nvPr>
        </p:nvSpPr>
        <p:spPr>
          <a:xfrm>
            <a:off x="228600" y="338327"/>
            <a:ext cx="8686800" cy="677071"/>
          </a:xfrm>
        </p:spPr>
        <p:txBody>
          <a:bodyPr>
            <a:normAutofit/>
          </a:bodyPr>
          <a:lstStyle/>
          <a:p>
            <a:r>
              <a:rPr lang="en-US" dirty="0"/>
              <a:t>Eventually, </a:t>
            </a:r>
            <a:r>
              <a:rPr lang="en-US" dirty="0">
                <a:solidFill>
                  <a:srgbClr val="FF0000"/>
                </a:solidFill>
              </a:rPr>
              <a:t>ALL</a:t>
            </a:r>
            <a:r>
              <a:rPr lang="en-US" dirty="0"/>
              <a:t> reports generated by the STAC Unit will </a:t>
            </a:r>
            <a:r>
              <a:rPr lang="en-US" dirty="0">
                <a:solidFill>
                  <a:srgbClr val="FF0000"/>
                </a:solidFill>
              </a:rPr>
              <a:t>ONLY</a:t>
            </a:r>
            <a:r>
              <a:rPr lang="en-US" dirty="0"/>
              <a:t> be accessible electronically via the SED File Transfer Manager.</a:t>
            </a:r>
          </a:p>
        </p:txBody>
      </p:sp>
      <p:pic>
        <p:nvPicPr>
          <p:cNvPr id="1030" name="Picture 6" descr="Related image">
            <a:extLst>
              <a:ext uri="{FF2B5EF4-FFF2-40B4-BE49-F238E27FC236}">
                <a16:creationId xmlns:a16="http://schemas.microsoft.com/office/drawing/2014/main" id="{9D396BF4-8408-4B5F-A127-EAE2D12DF1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43150"/>
            <a:ext cx="2984688" cy="2514600"/>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a:extLst>
              <a:ext uri="{FF2B5EF4-FFF2-40B4-BE49-F238E27FC236}">
                <a16:creationId xmlns:a16="http://schemas.microsoft.com/office/drawing/2014/main" id="{882D5AF7-F6B0-42E1-AAE1-45F857599132}"/>
              </a:ext>
            </a:extLst>
          </p:cNvPr>
          <p:cNvCxnSpPr/>
          <p:nvPr/>
        </p:nvCxnSpPr>
        <p:spPr>
          <a:xfrm flipH="1">
            <a:off x="4012182" y="1732025"/>
            <a:ext cx="762000"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37B33855-5528-456D-97F4-07A2846B3755}"/>
              </a:ext>
            </a:extLst>
          </p:cNvPr>
          <p:cNvCxnSpPr/>
          <p:nvPr/>
        </p:nvCxnSpPr>
        <p:spPr>
          <a:xfrm flipH="1">
            <a:off x="4012182" y="2265425"/>
            <a:ext cx="762000"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2E9BCBD8-1CF5-4FDF-A719-6691358BAF77}"/>
              </a:ext>
            </a:extLst>
          </p:cNvPr>
          <p:cNvCxnSpPr/>
          <p:nvPr/>
        </p:nvCxnSpPr>
        <p:spPr>
          <a:xfrm flipH="1">
            <a:off x="4012182" y="2798825"/>
            <a:ext cx="762000"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4" name="Straight Arrow Connector 13">
            <a:extLst>
              <a:ext uri="{FF2B5EF4-FFF2-40B4-BE49-F238E27FC236}">
                <a16:creationId xmlns:a16="http://schemas.microsoft.com/office/drawing/2014/main" id="{47427A4D-605F-493B-8DBB-D2C83F3A62B1}"/>
              </a:ext>
            </a:extLst>
          </p:cNvPr>
          <p:cNvCxnSpPr/>
          <p:nvPr/>
        </p:nvCxnSpPr>
        <p:spPr>
          <a:xfrm flipH="1">
            <a:off x="4002212" y="3865625"/>
            <a:ext cx="762000"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9" name="TextBox 8">
            <a:extLst>
              <a:ext uri="{FF2B5EF4-FFF2-40B4-BE49-F238E27FC236}">
                <a16:creationId xmlns:a16="http://schemas.microsoft.com/office/drawing/2014/main" id="{1EA2DF00-3024-4E84-9CE8-229EC34B5F0A}"/>
              </a:ext>
            </a:extLst>
          </p:cNvPr>
          <p:cNvSpPr txBox="1"/>
          <p:nvPr/>
        </p:nvSpPr>
        <p:spPr>
          <a:xfrm>
            <a:off x="76200" y="1548798"/>
            <a:ext cx="4682975" cy="323165"/>
          </a:xfrm>
          <a:prstGeom prst="rect">
            <a:avLst/>
          </a:prstGeom>
          <a:noFill/>
        </p:spPr>
        <p:txBody>
          <a:bodyPr wrap="square" rtlCol="0">
            <a:spAutoFit/>
          </a:bodyPr>
          <a:lstStyle/>
          <a:p>
            <a:r>
              <a:rPr lang="en-US" sz="1500" b="1" dirty="0"/>
              <a:t>Approval Listing (sent by user from EFRT)</a:t>
            </a:r>
          </a:p>
        </p:txBody>
      </p:sp>
      <p:sp>
        <p:nvSpPr>
          <p:cNvPr id="10" name="TextBox 9">
            <a:extLst>
              <a:ext uri="{FF2B5EF4-FFF2-40B4-BE49-F238E27FC236}">
                <a16:creationId xmlns:a16="http://schemas.microsoft.com/office/drawing/2014/main" id="{AC65BA17-722C-4E23-8367-F8319236AEFA}"/>
              </a:ext>
            </a:extLst>
          </p:cNvPr>
          <p:cNvSpPr txBox="1"/>
          <p:nvPr/>
        </p:nvSpPr>
        <p:spPr>
          <a:xfrm>
            <a:off x="1997553" y="3714750"/>
            <a:ext cx="2041047" cy="1015663"/>
          </a:xfrm>
          <a:prstGeom prst="rect">
            <a:avLst/>
          </a:prstGeom>
          <a:noFill/>
        </p:spPr>
        <p:txBody>
          <a:bodyPr wrap="square" rtlCol="0">
            <a:spAutoFit/>
          </a:bodyPr>
          <a:lstStyle/>
          <a:p>
            <a:pPr algn="r"/>
            <a:r>
              <a:rPr lang="en-US" sz="1500" b="1" dirty="0"/>
              <a:t>STAC-3</a:t>
            </a:r>
            <a:br>
              <a:rPr lang="en-US" sz="1500" b="1" dirty="0"/>
            </a:br>
            <a:r>
              <a:rPr lang="en-US" sz="1500" b="1" dirty="0"/>
              <a:t>Approval</a:t>
            </a:r>
            <a:br>
              <a:rPr lang="en-US" sz="1500" b="1" dirty="0"/>
            </a:br>
            <a:r>
              <a:rPr lang="en-US" sz="1500" b="1" dirty="0"/>
              <a:t>Listing</a:t>
            </a:r>
            <a:br>
              <a:rPr lang="en-US" sz="1500" b="1" dirty="0"/>
            </a:br>
            <a:r>
              <a:rPr lang="en-US" sz="1500" b="1" dirty="0"/>
              <a:t>(generated monthly)</a:t>
            </a:r>
          </a:p>
        </p:txBody>
      </p:sp>
      <p:sp>
        <p:nvSpPr>
          <p:cNvPr id="11" name="TextBox 10">
            <a:extLst>
              <a:ext uri="{FF2B5EF4-FFF2-40B4-BE49-F238E27FC236}">
                <a16:creationId xmlns:a16="http://schemas.microsoft.com/office/drawing/2014/main" id="{12EEE6BC-1982-4D46-9E37-461E98CC4FE5}"/>
              </a:ext>
            </a:extLst>
          </p:cNvPr>
          <p:cNvSpPr txBox="1"/>
          <p:nvPr/>
        </p:nvSpPr>
        <p:spPr>
          <a:xfrm>
            <a:off x="2115038" y="2630946"/>
            <a:ext cx="2041047" cy="323165"/>
          </a:xfrm>
          <a:prstGeom prst="rect">
            <a:avLst/>
          </a:prstGeom>
          <a:noFill/>
        </p:spPr>
        <p:txBody>
          <a:bodyPr wrap="square" rtlCol="0">
            <a:spAutoFit/>
          </a:bodyPr>
          <a:lstStyle/>
          <a:p>
            <a:r>
              <a:rPr lang="en-US" sz="1500" b="1" dirty="0"/>
              <a:t>SUMMER 4408 APR</a:t>
            </a:r>
          </a:p>
        </p:txBody>
      </p:sp>
      <p:sp>
        <p:nvSpPr>
          <p:cNvPr id="15" name="TextBox 14">
            <a:extLst>
              <a:ext uri="{FF2B5EF4-FFF2-40B4-BE49-F238E27FC236}">
                <a16:creationId xmlns:a16="http://schemas.microsoft.com/office/drawing/2014/main" id="{931C4146-3EC5-4FDC-B890-B72DED3545B9}"/>
              </a:ext>
            </a:extLst>
          </p:cNvPr>
          <p:cNvSpPr txBox="1"/>
          <p:nvPr/>
        </p:nvSpPr>
        <p:spPr>
          <a:xfrm>
            <a:off x="1649181" y="2103843"/>
            <a:ext cx="2560194" cy="323165"/>
          </a:xfrm>
          <a:prstGeom prst="rect">
            <a:avLst/>
          </a:prstGeom>
          <a:noFill/>
        </p:spPr>
        <p:txBody>
          <a:bodyPr wrap="square" rtlCol="0">
            <a:spAutoFit/>
          </a:bodyPr>
          <a:lstStyle/>
          <a:p>
            <a:r>
              <a:rPr lang="en-US" sz="1500" b="1" dirty="0"/>
              <a:t>High-Cost Public Listing</a:t>
            </a:r>
          </a:p>
        </p:txBody>
      </p:sp>
      <p:cxnSp>
        <p:nvCxnSpPr>
          <p:cNvPr id="16" name="Straight Arrow Connector 15">
            <a:extLst>
              <a:ext uri="{FF2B5EF4-FFF2-40B4-BE49-F238E27FC236}">
                <a16:creationId xmlns:a16="http://schemas.microsoft.com/office/drawing/2014/main" id="{10E74229-5B09-406E-9653-EB28D8EA774A}"/>
              </a:ext>
            </a:extLst>
          </p:cNvPr>
          <p:cNvCxnSpPr/>
          <p:nvPr/>
        </p:nvCxnSpPr>
        <p:spPr>
          <a:xfrm flipH="1">
            <a:off x="4002212" y="1962150"/>
            <a:ext cx="762000"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7" name="TextBox 6">
            <a:extLst>
              <a:ext uri="{FF2B5EF4-FFF2-40B4-BE49-F238E27FC236}">
                <a16:creationId xmlns:a16="http://schemas.microsoft.com/office/drawing/2014/main" id="{A62205B4-46D3-4161-8DA7-7194EA2774EA}"/>
              </a:ext>
            </a:extLst>
          </p:cNvPr>
          <p:cNvSpPr txBox="1"/>
          <p:nvPr/>
        </p:nvSpPr>
        <p:spPr>
          <a:xfrm>
            <a:off x="1899294" y="1797428"/>
            <a:ext cx="2170787" cy="323165"/>
          </a:xfrm>
          <a:prstGeom prst="rect">
            <a:avLst/>
          </a:prstGeom>
          <a:noFill/>
        </p:spPr>
        <p:txBody>
          <a:bodyPr wrap="none" rtlCol="0">
            <a:spAutoFit/>
          </a:bodyPr>
          <a:lstStyle/>
          <a:p>
            <a:r>
              <a:rPr lang="en-US" sz="1500" b="1" dirty="0"/>
              <a:t>10-Mo. Private Listing</a:t>
            </a:r>
          </a:p>
        </p:txBody>
      </p:sp>
    </p:spTree>
    <p:extLst>
      <p:ext uri="{BB962C8B-B14F-4D97-AF65-F5344CB8AC3E}">
        <p14:creationId xmlns:p14="http://schemas.microsoft.com/office/powerpoint/2010/main" val="177705712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p:txBody>
          <a:bodyPr>
            <a:noAutofit/>
          </a:bodyPr>
          <a:lstStyle/>
          <a:p>
            <a:r>
              <a:rPr lang="en-US" dirty="0"/>
              <a:t>SECTION L</a:t>
            </a:r>
            <a:br>
              <a:rPr lang="en-US" sz="3600" dirty="0"/>
            </a:br>
            <a:r>
              <a:rPr lang="en-US" sz="2700" dirty="0"/>
              <a:t>STAC School-Age </a:t>
            </a:r>
            <a:r>
              <a:rPr lang="en-US" sz="2700" dirty="0" err="1"/>
              <a:t>ListServ</a:t>
            </a:r>
            <a:r>
              <a:rPr lang="en-US" sz="2700" dirty="0"/>
              <a:t> and NYSED Contacts</a:t>
            </a:r>
          </a:p>
        </p:txBody>
      </p:sp>
    </p:spTree>
    <p:extLst>
      <p:ext uri="{BB962C8B-B14F-4D97-AF65-F5344CB8AC3E}">
        <p14:creationId xmlns:p14="http://schemas.microsoft.com/office/powerpoint/2010/main" val="285010201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Subscribe to the STAC </a:t>
            </a:r>
            <a:r>
              <a:rPr lang="en-US" dirty="0" err="1"/>
              <a:t>ListServ</a:t>
            </a:r>
            <a:endParaRPr lang="en-US" dirty="0"/>
          </a:p>
        </p:txBody>
      </p:sp>
      <p:sp>
        <p:nvSpPr>
          <p:cNvPr id="6" name="Content Placeholder 5"/>
          <p:cNvSpPr>
            <a:spLocks noGrp="1"/>
          </p:cNvSpPr>
          <p:nvPr>
            <p:ph sz="half" idx="13"/>
          </p:nvPr>
        </p:nvSpPr>
        <p:spPr>
          <a:xfrm>
            <a:off x="228600" y="1051560"/>
            <a:ext cx="4288536" cy="3959352"/>
          </a:xfrm>
        </p:spPr>
        <p:txBody>
          <a:bodyPr>
            <a:normAutofit fontScale="92500"/>
          </a:bodyPr>
          <a:lstStyle/>
          <a:p>
            <a:pPr marL="0" indent="0">
              <a:spcBef>
                <a:spcPts val="400"/>
              </a:spcBef>
              <a:spcAft>
                <a:spcPts val="500"/>
              </a:spcAft>
              <a:buNone/>
            </a:pPr>
            <a:r>
              <a:rPr lang="en-US" sz="2100" b="1" dirty="0"/>
              <a:t>Register to Receive Information from the STAC and Medicaid Unit</a:t>
            </a:r>
          </a:p>
          <a:p>
            <a:pPr marL="0" indent="0">
              <a:spcBef>
                <a:spcPts val="400"/>
              </a:spcBef>
              <a:spcAft>
                <a:spcPts val="500"/>
              </a:spcAft>
              <a:buNone/>
            </a:pPr>
            <a:r>
              <a:rPr lang="en-US" sz="1600" dirty="0"/>
              <a:t>You can receive notification by electronic mail of the latest memoranda and other updates by subscribing to one or more of our LISTSERVs:</a:t>
            </a:r>
          </a:p>
          <a:p>
            <a:pPr marL="230188" lvl="1" indent="-222250">
              <a:lnSpc>
                <a:spcPct val="90000"/>
              </a:lnSpc>
              <a:spcBef>
                <a:spcPts val="400"/>
              </a:spcBef>
              <a:spcAft>
                <a:spcPts val="300"/>
              </a:spcAft>
              <a:tabLst>
                <a:tab pos="1828800" algn="l"/>
              </a:tabLst>
              <a:defRPr/>
            </a:pPr>
            <a:r>
              <a:rPr lang="en-US" sz="1800" dirty="0">
                <a:ea typeface="ＭＳ Ｐゴシック" pitchFamily="34" charset="-128"/>
              </a:rPr>
              <a:t>SCHOOL-AGE	</a:t>
            </a:r>
            <a:r>
              <a:rPr lang="en-US" sz="1400" dirty="0">
                <a:ea typeface="ＭＳ Ｐゴシック" pitchFamily="34" charset="-128"/>
              </a:rPr>
              <a:t>(ages 5-21)</a:t>
            </a:r>
            <a:br>
              <a:rPr lang="en-US" sz="1400" dirty="0">
                <a:ea typeface="ＭＳ Ｐゴシック" pitchFamily="34" charset="-128"/>
              </a:rPr>
            </a:br>
            <a:r>
              <a:rPr lang="en-US" sz="1200" dirty="0">
                <a:ea typeface="ＭＳ Ｐゴシック" pitchFamily="34" charset="-128"/>
                <a:hlinkClick r:id="rId2"/>
              </a:rPr>
              <a:t>http://www.oms.nysed.gov/stac/listserv/</a:t>
            </a:r>
            <a:br>
              <a:rPr lang="en-US" sz="1200" dirty="0">
                <a:ea typeface="ＭＳ Ｐゴシック" pitchFamily="34" charset="-128"/>
                <a:hlinkClick r:id="rId2"/>
              </a:rPr>
            </a:br>
            <a:r>
              <a:rPr lang="en-US" sz="1200" dirty="0">
                <a:ea typeface="ＭＳ Ｐゴシック" pitchFamily="34" charset="-128"/>
                <a:hlinkClick r:id="rId2"/>
              </a:rPr>
              <a:t>listserv_schoolage_registration.html</a:t>
            </a:r>
            <a:endParaRPr lang="en-US" sz="1200" dirty="0">
              <a:ea typeface="ＭＳ Ｐゴシック" pitchFamily="34" charset="-128"/>
            </a:endParaRPr>
          </a:p>
          <a:p>
            <a:pPr marL="230188" lvl="1" indent="-222250">
              <a:lnSpc>
                <a:spcPct val="90000"/>
              </a:lnSpc>
              <a:spcBef>
                <a:spcPts val="400"/>
              </a:spcBef>
              <a:spcAft>
                <a:spcPts val="300"/>
              </a:spcAft>
              <a:tabLst>
                <a:tab pos="1828800" algn="l"/>
              </a:tabLst>
              <a:defRPr/>
            </a:pPr>
            <a:r>
              <a:rPr lang="en-US" sz="1400" cap="all" dirty="0"/>
              <a:t>Preschool</a:t>
            </a:r>
            <a:r>
              <a:rPr lang="en-US" sz="1400" dirty="0"/>
              <a:t>	</a:t>
            </a:r>
            <a:r>
              <a:rPr lang="en-US" sz="1100" dirty="0"/>
              <a:t>(ages 3-5)</a:t>
            </a:r>
            <a:br>
              <a:rPr lang="en-US" sz="1400" dirty="0"/>
            </a:br>
            <a:r>
              <a:rPr lang="en-US" sz="1200" dirty="0">
                <a:hlinkClick r:id="rId3"/>
              </a:rPr>
              <a:t>http://www.oms.nysed.gov/stac/listserv/</a:t>
            </a:r>
            <a:br>
              <a:rPr lang="en-US" sz="1200" dirty="0">
                <a:hlinkClick r:id="rId3"/>
              </a:rPr>
            </a:br>
            <a:r>
              <a:rPr lang="en-US" sz="1200" dirty="0">
                <a:hlinkClick r:id="rId3"/>
              </a:rPr>
              <a:t>listserv_provider_registration.html</a:t>
            </a:r>
            <a:endParaRPr lang="en-US" sz="1200" dirty="0"/>
          </a:p>
          <a:p>
            <a:pPr marL="230188" lvl="1" indent="-222250">
              <a:lnSpc>
                <a:spcPct val="90000"/>
              </a:lnSpc>
              <a:spcBef>
                <a:spcPts val="400"/>
              </a:spcBef>
              <a:spcAft>
                <a:spcPts val="300"/>
              </a:spcAft>
              <a:tabLst>
                <a:tab pos="1828800" algn="l"/>
              </a:tabLst>
              <a:defRPr/>
            </a:pPr>
            <a:r>
              <a:rPr lang="en-US" sz="1400" cap="all" dirty="0"/>
              <a:t>Provider	</a:t>
            </a:r>
            <a:r>
              <a:rPr lang="en-US" sz="1100" dirty="0"/>
              <a:t>(SED-Approved Education Providers)</a:t>
            </a:r>
            <a:br>
              <a:rPr lang="en-US" sz="1000" dirty="0"/>
            </a:br>
            <a:r>
              <a:rPr lang="en-US" sz="1200" dirty="0">
                <a:hlinkClick r:id="rId3"/>
              </a:rPr>
              <a:t>http://www.oms.nysed.gov/stac/listserv/</a:t>
            </a:r>
            <a:br>
              <a:rPr lang="en-US" sz="1200" dirty="0">
                <a:hlinkClick r:id="rId3"/>
              </a:rPr>
            </a:br>
            <a:r>
              <a:rPr lang="en-US" sz="1200" dirty="0">
                <a:hlinkClick r:id="rId3"/>
              </a:rPr>
              <a:t>listserv_provider_registration.html</a:t>
            </a:r>
            <a:endParaRPr lang="en-US" sz="1200" dirty="0"/>
          </a:p>
          <a:p>
            <a:pPr marL="230188" lvl="1" indent="-222250">
              <a:lnSpc>
                <a:spcPct val="90000"/>
              </a:lnSpc>
              <a:spcBef>
                <a:spcPts val="400"/>
              </a:spcBef>
              <a:spcAft>
                <a:spcPts val="300"/>
              </a:spcAft>
              <a:tabLst>
                <a:tab pos="1828800" algn="l"/>
              </a:tabLst>
              <a:defRPr/>
            </a:pPr>
            <a:r>
              <a:rPr lang="en-US" sz="1400" cap="all" dirty="0"/>
              <a:t>Medicaid in Education</a:t>
            </a:r>
            <a:r>
              <a:rPr lang="en-US" sz="1400" dirty="0"/>
              <a:t> (P/SSHSP)</a:t>
            </a:r>
            <a:br>
              <a:rPr lang="en-US" sz="1400" dirty="0"/>
            </a:br>
            <a:r>
              <a:rPr lang="en-US" sz="1300" dirty="0">
                <a:hlinkClick r:id="rId4"/>
              </a:rPr>
              <a:t>http://www.oms.nysed.gov/medicaid/</a:t>
            </a:r>
            <a:br>
              <a:rPr lang="en-US" sz="1300" dirty="0">
                <a:hlinkClick r:id="rId4"/>
              </a:rPr>
            </a:br>
            <a:r>
              <a:rPr lang="en-US" sz="1300" dirty="0">
                <a:hlinkClick r:id="rId4"/>
              </a:rPr>
              <a:t>listserv_registration.html</a:t>
            </a:r>
            <a:endParaRPr lang="en-US" sz="1300" dirty="0">
              <a:ea typeface="ＭＳ Ｐゴシック" pitchFamily="34" charset="-128"/>
            </a:endParaRPr>
          </a:p>
        </p:txBody>
      </p:sp>
      <p:sp>
        <p:nvSpPr>
          <p:cNvPr id="5" name="Content Placeholder 4"/>
          <p:cNvSpPr>
            <a:spLocks noGrp="1"/>
          </p:cNvSpPr>
          <p:nvPr>
            <p:ph sz="half" idx="2"/>
          </p:nvPr>
        </p:nvSpPr>
        <p:spPr>
          <a:xfrm>
            <a:off x="4629150" y="1047750"/>
            <a:ext cx="4288536" cy="3962400"/>
          </a:xfrm>
        </p:spPr>
        <p:txBody>
          <a:bodyPr>
            <a:normAutofit fontScale="40000" lnSpcReduction="20000"/>
          </a:bodyPr>
          <a:lstStyle/>
          <a:p>
            <a:pPr marL="0" indent="0">
              <a:buNone/>
            </a:pPr>
            <a:r>
              <a:rPr lang="en-US" sz="3800" b="1" dirty="0"/>
              <a:t>To Subscribe to the School-Age </a:t>
            </a:r>
            <a:r>
              <a:rPr lang="en-US" sz="3800" b="1" dirty="0" err="1"/>
              <a:t>ListServ</a:t>
            </a:r>
            <a:r>
              <a:rPr lang="en-US" sz="3800" b="1" dirty="0"/>
              <a:t>:</a:t>
            </a:r>
          </a:p>
          <a:p>
            <a:pPr marL="231775" indent="-231775">
              <a:spcBef>
                <a:spcPts val="400"/>
              </a:spcBef>
              <a:spcAft>
                <a:spcPts val="300"/>
              </a:spcAft>
            </a:pPr>
            <a:r>
              <a:rPr lang="en-US" sz="3000" dirty="0"/>
              <a:t>To begin a subscription, please send an e-mail message to </a:t>
            </a:r>
            <a:r>
              <a:rPr lang="en-US" sz="3000" dirty="0">
                <a:hlinkClick r:id="rId5"/>
              </a:rPr>
              <a:t>LISTSERV@LISTSERV.NYSED.GOV</a:t>
            </a:r>
            <a:endParaRPr lang="en-US" sz="3000" dirty="0"/>
          </a:p>
          <a:p>
            <a:pPr marL="231775" indent="-231775">
              <a:spcBef>
                <a:spcPts val="400"/>
              </a:spcBef>
              <a:spcAft>
                <a:spcPts val="300"/>
              </a:spcAft>
            </a:pPr>
            <a:r>
              <a:rPr lang="en-US" sz="3000" dirty="0"/>
              <a:t>The </a:t>
            </a:r>
            <a:r>
              <a:rPr lang="en-US" sz="3000" b="1" dirty="0"/>
              <a:t>body</a:t>
            </a:r>
            <a:r>
              <a:rPr lang="en-US" sz="3000" dirty="0"/>
              <a:t> of the message must read:</a:t>
            </a:r>
            <a:br>
              <a:rPr lang="en-US" dirty="0"/>
            </a:br>
            <a:r>
              <a:rPr lang="en-US" b="1" dirty="0"/>
              <a:t>SUBSCRIBE STACSCHAGE </a:t>
            </a:r>
            <a:r>
              <a:rPr lang="en-US" b="1" dirty="0" err="1"/>
              <a:t>firstname</a:t>
            </a:r>
            <a:r>
              <a:rPr lang="en-US" b="1" dirty="0"/>
              <a:t> </a:t>
            </a:r>
            <a:r>
              <a:rPr lang="en-US" b="1" dirty="0" err="1"/>
              <a:t>lastname</a:t>
            </a:r>
            <a:endParaRPr lang="en-US" b="1" dirty="0"/>
          </a:p>
          <a:p>
            <a:pPr marL="231775" indent="-231775">
              <a:spcBef>
                <a:spcPts val="400"/>
              </a:spcBef>
              <a:spcAft>
                <a:spcPts val="300"/>
              </a:spcAft>
            </a:pPr>
            <a:r>
              <a:rPr lang="en-US" sz="3000" dirty="0"/>
              <a:t>You will receive a welcome message when you subscribe. Please save this message for future reference, especially if this is the first time you are subscribing to an electronic mailing list.</a:t>
            </a:r>
          </a:p>
          <a:p>
            <a:pPr marL="231775" indent="-231775">
              <a:spcBef>
                <a:spcPts val="400"/>
              </a:spcBef>
              <a:spcAft>
                <a:spcPts val="500"/>
              </a:spcAft>
            </a:pPr>
            <a:r>
              <a:rPr lang="en-US" sz="3000" dirty="0"/>
              <a:t>Many Spam Filters and Virus software may block messages from LISTSERVs. Once you have subscribed, please notify your technical support staff that these notices with attachments will be coming from </a:t>
            </a:r>
            <a:r>
              <a:rPr lang="en-US" sz="3000" dirty="0">
                <a:hlinkClick r:id="rId6"/>
              </a:rPr>
              <a:t>STACSCHAGE@LISTSERV.NYSED.GOV</a:t>
            </a:r>
            <a:r>
              <a:rPr lang="en-US" sz="3000" dirty="0"/>
              <a:t>.</a:t>
            </a:r>
            <a:endParaRPr lang="en-US" sz="3000" b="1" dirty="0"/>
          </a:p>
          <a:p>
            <a:pPr marL="0" indent="0">
              <a:buNone/>
            </a:pPr>
            <a:r>
              <a:rPr lang="en-US" sz="3800" b="1" dirty="0"/>
              <a:t>To Unsubscribe:</a:t>
            </a:r>
          </a:p>
          <a:p>
            <a:pPr marL="231775" indent="-231775">
              <a:spcBef>
                <a:spcPts val="400"/>
              </a:spcBef>
              <a:spcAft>
                <a:spcPts val="300"/>
              </a:spcAft>
            </a:pPr>
            <a:r>
              <a:rPr lang="en-US" dirty="0"/>
              <a:t>If at any time you want to stop receiving announcements, you may be removed from the list by sending the following command to </a:t>
            </a:r>
            <a:r>
              <a:rPr lang="en-US" dirty="0">
                <a:hlinkClick r:id="rId5"/>
              </a:rPr>
              <a:t>LISTSERV@LISTSERV.NYSED.GOV</a:t>
            </a:r>
            <a:endParaRPr lang="en-US" dirty="0"/>
          </a:p>
          <a:p>
            <a:pPr marL="231775" indent="-231775">
              <a:spcBef>
                <a:spcPts val="400"/>
              </a:spcBef>
              <a:spcAft>
                <a:spcPts val="300"/>
              </a:spcAft>
            </a:pPr>
            <a:r>
              <a:rPr lang="en-US" dirty="0"/>
              <a:t>The </a:t>
            </a:r>
            <a:r>
              <a:rPr lang="en-US" b="1" dirty="0"/>
              <a:t>body</a:t>
            </a:r>
            <a:r>
              <a:rPr lang="en-US" dirty="0"/>
              <a:t> of the message must read:</a:t>
            </a:r>
            <a:br>
              <a:rPr lang="en-US" dirty="0"/>
            </a:br>
            <a:r>
              <a:rPr lang="en-US" b="1" dirty="0"/>
              <a:t>SIGNOFF STACSCHAGE GLOBAL</a:t>
            </a:r>
            <a:endParaRPr lang="en-US" dirty="0"/>
          </a:p>
          <a:p>
            <a:pPr marL="0" indent="0">
              <a:buNone/>
            </a:pPr>
            <a:endParaRPr lang="en-US" dirty="0"/>
          </a:p>
        </p:txBody>
      </p:sp>
    </p:spTree>
    <p:extLst>
      <p:ext uri="{BB962C8B-B14F-4D97-AF65-F5344CB8AC3E}">
        <p14:creationId xmlns:p14="http://schemas.microsoft.com/office/powerpoint/2010/main" val="1232264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Request Form for Online Access to the STAC Database (Consultants)</a:t>
            </a:r>
          </a:p>
        </p:txBody>
      </p:sp>
      <p:pic>
        <p:nvPicPr>
          <p:cNvPr id="62468" name="Picture 1" descr="Horizontally Stretched Image of Consultant Request Form for Access to the STAC Online System"/>
          <p:cNvPicPr preferRelativeResize="0">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9800" y="777240"/>
            <a:ext cx="4648200" cy="4114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4"/>
          <p:cNvSpPr>
            <a:spLocks noGrp="1" noChangeArrowheads="1"/>
          </p:cNvSpPr>
          <p:nvPr>
            <p:ph type="title"/>
          </p:nvPr>
        </p:nvSpPr>
        <p:spPr>
          <a:xfrm>
            <a:off x="228600" y="209550"/>
            <a:ext cx="8686800" cy="722376"/>
          </a:xfrm>
        </p:spPr>
        <p:txBody>
          <a:bodyPr/>
          <a:lstStyle/>
          <a:p>
            <a:pPr eaLnBrk="1" hangingPunct="1">
              <a:defRPr/>
            </a:pPr>
            <a:r>
              <a:rPr lang="en-US" sz="2400" dirty="0">
                <a:cs typeface="+mj-cs"/>
              </a:rPr>
              <a:t>NYS EDUCATION DEPARTMENT CONTACTS</a:t>
            </a:r>
          </a:p>
        </p:txBody>
      </p:sp>
      <p:sp>
        <p:nvSpPr>
          <p:cNvPr id="2" name="Content Placeholder 1"/>
          <p:cNvSpPr>
            <a:spLocks noGrp="1"/>
          </p:cNvSpPr>
          <p:nvPr>
            <p:ph idx="1"/>
          </p:nvPr>
        </p:nvSpPr>
        <p:spPr>
          <a:xfrm>
            <a:off x="228600" y="895350"/>
            <a:ext cx="8686800" cy="3962400"/>
          </a:xfrm>
        </p:spPr>
        <p:txBody>
          <a:bodyPr>
            <a:noAutofit/>
          </a:bodyPr>
          <a:lstStyle/>
          <a:p>
            <a:pPr marL="0" indent="0">
              <a:lnSpc>
                <a:spcPct val="120000"/>
              </a:lnSpc>
              <a:spcBef>
                <a:spcPts val="300"/>
              </a:spcBef>
              <a:spcAft>
                <a:spcPts val="400"/>
              </a:spcAft>
              <a:buNone/>
              <a:tabLst>
                <a:tab pos="5486400" algn="l"/>
              </a:tabLst>
            </a:pPr>
            <a:r>
              <a:rPr lang="en-US" sz="1700" dirty="0"/>
              <a:t>STAC  &amp; Medicaid Unit	518-474-7116</a:t>
            </a:r>
          </a:p>
          <a:p>
            <a:pPr>
              <a:lnSpc>
                <a:spcPct val="90000"/>
              </a:lnSpc>
              <a:spcBef>
                <a:spcPts val="300"/>
              </a:spcBef>
              <a:spcAft>
                <a:spcPts val="400"/>
              </a:spcAft>
              <a:tabLst>
                <a:tab pos="5486400" algn="l"/>
              </a:tabLst>
            </a:pPr>
            <a:r>
              <a:rPr lang="en-US" sz="1700" dirty="0"/>
              <a:t>School Age Payment Issues:	Ed Truax</a:t>
            </a:r>
          </a:p>
          <a:p>
            <a:pPr>
              <a:spcBef>
                <a:spcPts val="0"/>
              </a:spcBef>
              <a:spcAft>
                <a:spcPts val="400"/>
              </a:spcAft>
              <a:tabLst>
                <a:tab pos="5486400" algn="l"/>
              </a:tabLst>
            </a:pPr>
            <a:r>
              <a:rPr lang="en-US" sz="1700" dirty="0"/>
              <a:t>School Age STAC Reimbursement Approvals:	Adam Lenhardt</a:t>
            </a:r>
            <a:br>
              <a:rPr lang="en-US" sz="1700" dirty="0"/>
            </a:br>
            <a:r>
              <a:rPr lang="en-US" sz="1700" dirty="0"/>
              <a:t>	Kelly Mason</a:t>
            </a:r>
            <a:br>
              <a:rPr lang="en-US" sz="1700" dirty="0"/>
            </a:br>
            <a:r>
              <a:rPr lang="en-US" sz="1700" dirty="0"/>
              <a:t>	Andrew Kitzrow</a:t>
            </a:r>
            <a:br>
              <a:rPr lang="en-US" sz="1700" dirty="0"/>
            </a:br>
            <a:r>
              <a:rPr lang="en-US" sz="1700" dirty="0"/>
              <a:t>	Tom Hitchcock</a:t>
            </a:r>
          </a:p>
          <a:p>
            <a:pPr>
              <a:spcBef>
                <a:spcPts val="0"/>
              </a:spcBef>
              <a:spcAft>
                <a:spcPts val="800"/>
              </a:spcAft>
              <a:tabLst>
                <a:tab pos="5486400" algn="l"/>
              </a:tabLst>
            </a:pPr>
            <a:r>
              <a:rPr lang="en-US" sz="1700" dirty="0"/>
              <a:t>General STAC Unit e-mail address:          	</a:t>
            </a:r>
            <a:r>
              <a:rPr lang="en-US" sz="1700" dirty="0">
                <a:hlinkClick r:id="rId2"/>
              </a:rPr>
              <a:t>OMSSTAC@NYSED.GOV</a:t>
            </a:r>
            <a:endParaRPr lang="en-US" sz="1700" dirty="0"/>
          </a:p>
          <a:p>
            <a:pPr marL="0" indent="0">
              <a:spcBef>
                <a:spcPts val="300"/>
              </a:spcBef>
              <a:spcAft>
                <a:spcPts val="800"/>
              </a:spcAft>
              <a:buNone/>
              <a:tabLst>
                <a:tab pos="5486400" algn="l"/>
              </a:tabLst>
            </a:pPr>
            <a:r>
              <a:rPr lang="en-US" sz="1700" dirty="0"/>
              <a:t>Rate Setting Unit	518-474-3227</a:t>
            </a:r>
          </a:p>
          <a:p>
            <a:pPr marL="0" indent="0">
              <a:spcBef>
                <a:spcPts val="300"/>
              </a:spcBef>
              <a:spcAft>
                <a:spcPts val="800"/>
              </a:spcAft>
              <a:buNone/>
              <a:tabLst>
                <a:tab pos="5486400" algn="l"/>
              </a:tabLst>
            </a:pPr>
            <a:r>
              <a:rPr lang="en-US" sz="1700" dirty="0"/>
              <a:t>Special Education Policy Unit	518-473-2878</a:t>
            </a:r>
          </a:p>
          <a:p>
            <a:pPr marL="0" indent="0">
              <a:spcBef>
                <a:spcPts val="0"/>
              </a:spcBef>
              <a:spcAft>
                <a:spcPts val="400"/>
              </a:spcAft>
              <a:buNone/>
              <a:tabLst>
                <a:tab pos="5486400" algn="l"/>
              </a:tabLst>
            </a:pPr>
            <a:r>
              <a:rPr lang="en-US" sz="1700" dirty="0"/>
              <a:t>Non-District Unit	518-473-1185</a:t>
            </a:r>
          </a:p>
          <a:p>
            <a:pPr>
              <a:spcBef>
                <a:spcPts val="0"/>
              </a:spcBef>
              <a:spcAft>
                <a:spcPts val="400"/>
              </a:spcAft>
              <a:tabLst>
                <a:tab pos="5486400" algn="l"/>
              </a:tabLst>
            </a:pPr>
            <a:r>
              <a:rPr lang="en-US" sz="1400" dirty="0"/>
              <a:t>Out of State Placements, State Supported Schools, CRP Placements</a:t>
            </a:r>
          </a:p>
          <a:p>
            <a:pPr marL="0" indent="0">
              <a:spcBef>
                <a:spcPts val="0"/>
              </a:spcBef>
              <a:spcAft>
                <a:spcPts val="400"/>
              </a:spcAft>
              <a:buNone/>
              <a:tabLst>
                <a:tab pos="5486400" algn="l"/>
              </a:tabLst>
            </a:pPr>
            <a:r>
              <a:rPr lang="en-US" sz="1700" dirty="0"/>
              <a:t>State Aid Unit	518-474-2977</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pPr algn="ctr"/>
            <a:r>
              <a:rPr lang="en-US" sz="1800" dirty="0"/>
              <a:t>Authorization Form for Access to the STAC SED FTM Site</a:t>
            </a:r>
          </a:p>
        </p:txBody>
      </p:sp>
      <p:graphicFrame>
        <p:nvGraphicFramePr>
          <p:cNvPr id="2" name="Object 1">
            <a:extLst>
              <a:ext uri="{FF2B5EF4-FFF2-40B4-BE49-F238E27FC236}">
                <a16:creationId xmlns:a16="http://schemas.microsoft.com/office/drawing/2014/main" id="{E72C7933-D1B6-460B-A31A-5A15759F02EE}"/>
              </a:ext>
            </a:extLst>
          </p:cNvPr>
          <p:cNvGraphicFramePr>
            <a:graphicFrameLocks noChangeAspect="1"/>
          </p:cNvGraphicFramePr>
          <p:nvPr>
            <p:extLst>
              <p:ext uri="{D42A27DB-BD31-4B8C-83A1-F6EECF244321}">
                <p14:modId xmlns:p14="http://schemas.microsoft.com/office/powerpoint/2010/main" val="569440309"/>
              </p:ext>
            </p:extLst>
          </p:nvPr>
        </p:nvGraphicFramePr>
        <p:xfrm>
          <a:off x="2743200" y="742950"/>
          <a:ext cx="3352800" cy="4309110"/>
        </p:xfrm>
        <a:graphic>
          <a:graphicData uri="http://schemas.openxmlformats.org/presentationml/2006/ole">
            <mc:AlternateContent xmlns:mc="http://schemas.openxmlformats.org/markup-compatibility/2006">
              <mc:Choice xmlns:v="urn:schemas-microsoft-com:vml" Requires="v">
                <p:oleObj spid="_x0000_s1150" name="Acrobat Document" r:id="rId3" imgW="5829224" imgH="7543800" progId="Acrobat.Document.2017">
                  <p:embed/>
                </p:oleObj>
              </mc:Choice>
              <mc:Fallback>
                <p:oleObj name="Acrobat Document" r:id="rId3" imgW="5829224" imgH="7543800" progId="Acrobat.Document.2017">
                  <p:embed/>
                  <p:pic>
                    <p:nvPicPr>
                      <p:cNvPr id="0" name=""/>
                      <p:cNvPicPr/>
                      <p:nvPr/>
                    </p:nvPicPr>
                    <p:blipFill>
                      <a:blip r:embed="rId4"/>
                      <a:stretch>
                        <a:fillRect/>
                      </a:stretch>
                    </p:blipFill>
                    <p:spPr>
                      <a:xfrm>
                        <a:off x="2743200" y="742950"/>
                        <a:ext cx="3352800" cy="4309110"/>
                      </a:xfrm>
                      <a:prstGeom prst="rect">
                        <a:avLst/>
                      </a:prstGeom>
                      <a:ln>
                        <a:solidFill>
                          <a:schemeClr val="tx1"/>
                        </a:solidFill>
                      </a:ln>
                    </p:spPr>
                  </p:pic>
                </p:oleObj>
              </mc:Fallback>
            </mc:AlternateContent>
          </a:graphicData>
        </a:graphic>
      </p:graphicFrame>
    </p:spTree>
    <p:extLst>
      <p:ext uri="{BB962C8B-B14F-4D97-AF65-F5344CB8AC3E}">
        <p14:creationId xmlns:p14="http://schemas.microsoft.com/office/powerpoint/2010/main" val="1040766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nchor="t">
            <a:normAutofit fontScale="90000"/>
          </a:bodyPr>
          <a:lstStyle/>
          <a:p>
            <a:pPr>
              <a:defRPr/>
            </a:pPr>
            <a:r>
              <a:rPr lang="en-US" sz="4400" dirty="0">
                <a:cs typeface="+mj-cs"/>
              </a:rPr>
              <a:t>SECTION C</a:t>
            </a:r>
            <a:br>
              <a:rPr lang="en-US" sz="3600" dirty="0">
                <a:cs typeface="+mj-cs"/>
              </a:rPr>
            </a:br>
            <a:r>
              <a:rPr lang="en-US" altLang="en-US" sz="2800" dirty="0">
                <a:ea typeface="ＭＳ Ｐゴシック" pitchFamily="34" charset="-128"/>
              </a:rPr>
              <a:t>Accessing the STAC Online (EFRT) System &amp; Finding a STAC ID</a:t>
            </a:r>
            <a:br>
              <a:rPr lang="en-US" altLang="en-US" sz="2800" dirty="0">
                <a:ea typeface="ＭＳ Ｐゴシック" pitchFamily="34" charset="-128"/>
              </a:rPr>
            </a:br>
            <a:endParaRPr lang="en-US" sz="2700" dirty="0">
              <a:cs typeface="+mj-cs"/>
            </a:endParaRPr>
          </a:p>
        </p:txBody>
      </p:sp>
    </p:spTree>
    <p:extLst>
      <p:ext uri="{BB962C8B-B14F-4D97-AF65-F5344CB8AC3E}">
        <p14:creationId xmlns:p14="http://schemas.microsoft.com/office/powerpoint/2010/main" val="264655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STAC Online System (EFRT) Welcome Screen</a:t>
            </a:r>
          </a:p>
        </p:txBody>
      </p:sp>
      <p:pic>
        <p:nvPicPr>
          <p:cNvPr id="6" name="Picture 5" descr="Screenshot of the EFRT login screen">
            <a:extLst>
              <a:ext uri="{FF2B5EF4-FFF2-40B4-BE49-F238E27FC236}">
                <a16:creationId xmlns:a16="http://schemas.microsoft.com/office/drawing/2014/main" id="{2E022B96-D78B-473C-9485-622492E8C5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456" y="1123950"/>
            <a:ext cx="6419088" cy="3307544"/>
          </a:xfrm>
          <a:prstGeom prst="rect">
            <a:avLst/>
          </a:prstGeom>
        </p:spPr>
      </p:pic>
      <p:sp>
        <p:nvSpPr>
          <p:cNvPr id="7" name="TextBox 6">
            <a:extLst>
              <a:ext uri="{FF2B5EF4-FFF2-40B4-BE49-F238E27FC236}">
                <a16:creationId xmlns:a16="http://schemas.microsoft.com/office/drawing/2014/main" id="{082E3CC2-35FC-465D-AE57-68BBF98C74B1}"/>
              </a:ext>
            </a:extLst>
          </p:cNvPr>
          <p:cNvSpPr txBox="1"/>
          <p:nvPr/>
        </p:nvSpPr>
        <p:spPr>
          <a:xfrm>
            <a:off x="228600" y="666750"/>
            <a:ext cx="8686800" cy="430887"/>
          </a:xfrm>
          <a:prstGeom prst="rect">
            <a:avLst/>
          </a:prstGeom>
          <a:noFill/>
        </p:spPr>
        <p:txBody>
          <a:bodyPr wrap="square" rtlCol="0">
            <a:spAutoFit/>
          </a:bodyPr>
          <a:lstStyle/>
          <a:p>
            <a:pPr algn="ctr"/>
            <a:r>
              <a:rPr lang="en-US" sz="2200" dirty="0">
                <a:solidFill>
                  <a:srgbClr val="E36845"/>
                </a:solidFill>
                <a:hlinkClick r:id="rId3"/>
              </a:rPr>
              <a:t>https://efrt.nysed.gov/efrt</a:t>
            </a:r>
            <a:endParaRPr lang="en-US" sz="2200" dirty="0">
              <a:solidFill>
                <a:srgbClr val="E36845"/>
              </a:solidFill>
            </a:endParaRPr>
          </a:p>
        </p:txBody>
      </p:sp>
    </p:spTree>
    <p:extLst>
      <p:ext uri="{BB962C8B-B14F-4D97-AF65-F5344CB8AC3E}">
        <p14:creationId xmlns:p14="http://schemas.microsoft.com/office/powerpoint/2010/main" val="1009630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1545336"/>
            <a:ext cx="8686800" cy="1389888"/>
          </a:xfrm>
        </p:spPr>
        <p:txBody>
          <a:bodyPr>
            <a:noAutofit/>
          </a:bodyPr>
          <a:lstStyle/>
          <a:p>
            <a:r>
              <a:rPr lang="en-US" sz="3600" dirty="0"/>
              <a:t>Locating / Creating</a:t>
            </a:r>
            <a:br>
              <a:rPr lang="en-US" sz="3600" dirty="0"/>
            </a:br>
            <a:r>
              <a:rPr lang="en-US" sz="3600" dirty="0"/>
              <a:t>a STAC ID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normAutofit fontScale="90000"/>
          </a:bodyPr>
          <a:lstStyle/>
          <a:p>
            <a:pPr eaLnBrk="1" hangingPunct="1">
              <a:defRPr/>
            </a:pPr>
            <a:r>
              <a:rPr lang="en-US" altLang="en-US" sz="2400" dirty="0">
                <a:ea typeface="ＭＳ Ｐゴシック" pitchFamily="34" charset="-128"/>
              </a:rPr>
              <a:t>LOCATING/CREATING A STAC ID on the</a:t>
            </a:r>
            <a:br>
              <a:rPr lang="en-US" altLang="en-US" sz="2400" dirty="0">
                <a:ea typeface="ＭＳ Ｐゴシック" pitchFamily="34" charset="-128"/>
              </a:rPr>
            </a:br>
            <a:r>
              <a:rPr lang="en-US" altLang="en-US" sz="2400" dirty="0">
                <a:ea typeface="ＭＳ Ｐゴシック" pitchFamily="34" charset="-128"/>
              </a:rPr>
              <a:t>STAC ONLINE SYSTEM—DCHSR Screen (Step 1)</a:t>
            </a:r>
          </a:p>
        </p:txBody>
      </p:sp>
      <p:sp>
        <p:nvSpPr>
          <p:cNvPr id="10244" name="Rectangle 3"/>
          <p:cNvSpPr>
            <a:spLocks noGrp="1" noChangeArrowheads="1"/>
          </p:cNvSpPr>
          <p:nvPr>
            <p:ph sz="half" idx="2"/>
          </p:nvPr>
        </p:nvSpPr>
        <p:spPr>
          <a:xfrm>
            <a:off x="4629150" y="1197864"/>
            <a:ext cx="4288536" cy="1831086"/>
          </a:xfrm>
        </p:spPr>
        <p:txBody>
          <a:bodyPr tIns="0">
            <a:normAutofit lnSpcReduction="10000"/>
          </a:bodyPr>
          <a:lstStyle/>
          <a:p>
            <a:pPr eaLnBrk="1" hangingPunct="1">
              <a:spcAft>
                <a:spcPts val="400"/>
              </a:spcAft>
              <a:defRPr/>
            </a:pPr>
            <a:r>
              <a:rPr lang="en-US" altLang="en-US" sz="1800" dirty="0">
                <a:ea typeface="ＭＳ Ｐゴシック" pitchFamily="34" charset="-128"/>
              </a:rPr>
              <a:t>All student information on the STAC Online system is linked to a child-specific identifier (STAC ID)</a:t>
            </a:r>
          </a:p>
          <a:p>
            <a:pPr eaLnBrk="1" hangingPunct="1">
              <a:defRPr/>
            </a:pPr>
            <a:r>
              <a:rPr lang="en-US" altLang="en-US" sz="1800" dirty="0">
                <a:ea typeface="ＭＳ Ｐゴシック" pitchFamily="34" charset="-128"/>
              </a:rPr>
              <a:t>To search for a STAC ID:</a:t>
            </a:r>
            <a:br>
              <a:rPr lang="en-US" altLang="en-US" sz="1800" dirty="0">
                <a:ea typeface="ＭＳ Ｐゴシック" pitchFamily="34" charset="-128"/>
              </a:rPr>
            </a:br>
            <a:r>
              <a:rPr lang="en-US" altLang="en-US" sz="1600" dirty="0">
                <a:ea typeface="ＭＳ Ｐゴシック" pitchFamily="34" charset="-128"/>
              </a:rPr>
              <a:t>Enter </a:t>
            </a:r>
            <a:r>
              <a:rPr lang="en-US" altLang="en-US" sz="1600" b="1" u="sng" dirty="0">
                <a:ea typeface="ＭＳ Ｐゴシック" pitchFamily="34" charset="-128"/>
              </a:rPr>
              <a:t>the first three letters only</a:t>
            </a:r>
            <a:r>
              <a:rPr lang="en-US" altLang="en-US" sz="1600" dirty="0">
                <a:ea typeface="ＭＳ Ｐゴシック" pitchFamily="34" charset="-128"/>
              </a:rPr>
              <a:t> of the student’s last and first names on the DCHSR screen</a:t>
            </a:r>
          </a:p>
        </p:txBody>
      </p:sp>
      <p:pic>
        <p:nvPicPr>
          <p:cNvPr id="65545" name="Picture 9" descr="Screenshot of the DCHSR STAC Child Search screen with &quot;EXA&quot; entered in the Last Name (first three letters) field and &quot;JOS&quot; entered in the First Name (first 3 letters) field."/>
          <p:cNvPicPr preferRelativeResize="0">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8600" y="1478416"/>
            <a:ext cx="4288536" cy="2831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
        <p:nvSpPr>
          <p:cNvPr id="5" name="TextBox 4"/>
          <p:cNvSpPr txBox="1"/>
          <p:nvPr/>
        </p:nvSpPr>
        <p:spPr>
          <a:xfrm>
            <a:off x="4987923" y="3003887"/>
            <a:ext cx="3927477" cy="2123658"/>
          </a:xfrm>
          <a:prstGeom prst="rect">
            <a:avLst/>
          </a:prstGeom>
          <a:noFill/>
        </p:spPr>
        <p:txBody>
          <a:bodyPr wrap="square" rtlCol="0">
            <a:spAutoFit/>
          </a:bodyPr>
          <a:lstStyle/>
          <a:p>
            <a:pPr marL="228600" indent="-228600">
              <a:buFont typeface="+mj-lt"/>
              <a:buAutoNum type="arabicPeriod"/>
            </a:pPr>
            <a:r>
              <a:rPr lang="en-US" sz="1200" dirty="0"/>
              <a:t>Only the STAC IDs associated with your district that meet the search criteria will be displayed.*</a:t>
            </a:r>
          </a:p>
          <a:p>
            <a:pPr marL="228600" indent="-228600">
              <a:buFont typeface="+mj-lt"/>
              <a:buAutoNum type="arabicPeriod"/>
            </a:pPr>
            <a:r>
              <a:rPr lang="en-US" sz="1200" dirty="0"/>
              <a:t>If there is an exact match on first name, last name and DOB, use that STAC ID.</a:t>
            </a:r>
          </a:p>
          <a:p>
            <a:pPr marL="228600" indent="-228600">
              <a:buFont typeface="+mj-lt"/>
              <a:buAutoNum type="arabicPeriod"/>
            </a:pPr>
            <a:r>
              <a:rPr lang="en-US" sz="1200" dirty="0"/>
              <a:t>If there is a close match (see next slide for examples), please call the STAC and Medicaid Unit for clarification.</a:t>
            </a:r>
          </a:p>
          <a:p>
            <a:pPr marL="228600" indent="-228600">
              <a:buFont typeface="+mj-lt"/>
              <a:buAutoNum type="arabicPeriod"/>
            </a:pPr>
            <a:r>
              <a:rPr lang="en-US" sz="1200" dirty="0"/>
              <a:t>If there are no STAC IDs listed that meet </a:t>
            </a:r>
            <a:br>
              <a:rPr lang="en-US" sz="1200" dirty="0"/>
            </a:br>
            <a:r>
              <a:rPr lang="en-US" sz="1200" dirty="0"/>
              <a:t>your search criteria, you will be prompted</a:t>
            </a:r>
            <a:br>
              <a:rPr lang="en-US" sz="1200" dirty="0"/>
            </a:br>
            <a:r>
              <a:rPr lang="en-US" sz="1200" dirty="0"/>
              <a:t>to the DKIDS screen to complete the ID</a:t>
            </a:r>
            <a:br>
              <a:rPr lang="en-US" sz="1200" dirty="0"/>
            </a:br>
            <a:r>
              <a:rPr lang="en-US" sz="1200" dirty="0"/>
              <a:t>process.</a:t>
            </a:r>
          </a:p>
        </p:txBody>
      </p:sp>
      <p:sp>
        <p:nvSpPr>
          <p:cNvPr id="3" name="TextBox 2">
            <a:extLst>
              <a:ext uri="{FF2B5EF4-FFF2-40B4-BE49-F238E27FC236}">
                <a16:creationId xmlns:a16="http://schemas.microsoft.com/office/drawing/2014/main" id="{37996C2D-6B52-4F97-B6C1-BB7008913E5A}"/>
              </a:ext>
            </a:extLst>
          </p:cNvPr>
          <p:cNvSpPr txBox="1"/>
          <p:nvPr/>
        </p:nvSpPr>
        <p:spPr>
          <a:xfrm>
            <a:off x="304800" y="4400550"/>
            <a:ext cx="4212336" cy="461665"/>
          </a:xfrm>
          <a:prstGeom prst="rect">
            <a:avLst/>
          </a:prstGeom>
          <a:noFill/>
        </p:spPr>
        <p:txBody>
          <a:bodyPr wrap="square" rtlCol="0">
            <a:spAutoFit/>
          </a:bodyPr>
          <a:lstStyle/>
          <a:p>
            <a:r>
              <a:rPr lang="en-US" sz="1200" dirty="0"/>
              <a:t>* In the example above, there were no students associated with this district that met the search criteria.</a:t>
            </a:r>
          </a:p>
        </p:txBody>
      </p:sp>
      <p:sp>
        <p:nvSpPr>
          <p:cNvPr id="8" name="Oval 7">
            <a:extLst>
              <a:ext uri="{FF2B5EF4-FFF2-40B4-BE49-F238E27FC236}">
                <a16:creationId xmlns:a16="http://schemas.microsoft.com/office/drawing/2014/main" id="{E6409DF1-67BC-40CB-9C6C-FF91CB3348B9}"/>
              </a:ext>
            </a:extLst>
          </p:cNvPr>
          <p:cNvSpPr/>
          <p:nvPr/>
        </p:nvSpPr>
        <p:spPr bwMode="auto">
          <a:xfrm>
            <a:off x="141079" y="4100322"/>
            <a:ext cx="2321814" cy="304800"/>
          </a:xfrm>
          <a:prstGeom prst="ellipse">
            <a:avLst/>
          </a:prstGeom>
          <a:noFill/>
          <a:ln>
            <a:headEnd/>
            <a:tailEnd/>
          </a:ln>
          <a:extLst/>
        </p:spPr>
        <p:style>
          <a:lnRef idx="2">
            <a:schemeClr val="accent2"/>
          </a:lnRef>
          <a:fillRef idx="1">
            <a:schemeClr val="lt1"/>
          </a:fillRef>
          <a:effectRef idx="0">
            <a:schemeClr val="accent2"/>
          </a:effectRef>
          <a:fontRef idx="minor">
            <a:schemeClr val="dk1"/>
          </a:fontRef>
        </p:style>
        <p:txBody>
          <a:bodyPr rtlCol="0" anchor="ctr">
            <a:spAutoFit/>
          </a:bodyPr>
          <a:lstStyle/>
          <a:p>
            <a:pPr algn="ctr" eaLnBrk="0" hangingPunct="0"/>
            <a:endParaRPr lang="en-US" sz="1000" dirty="0">
              <a:latin typeface="Arial" panose="020B0604020202020204" pitchFamily="34" charset="0"/>
              <a:ea typeface="ＭＳ Ｐゴシック" charset="0"/>
              <a:cs typeface="Arial" panose="020B0604020202020204" pitchFamily="34" charset="0"/>
            </a:endParaRPr>
          </a:p>
        </p:txBody>
      </p:sp>
      <p:sp>
        <p:nvSpPr>
          <p:cNvPr id="2" name="TextBox 1">
            <a:extLst>
              <a:ext uri="{FF2B5EF4-FFF2-40B4-BE49-F238E27FC236}">
                <a16:creationId xmlns:a16="http://schemas.microsoft.com/office/drawing/2014/main" id="{4B8F37D4-0936-4994-A277-D358D77F592B}"/>
              </a:ext>
            </a:extLst>
          </p:cNvPr>
          <p:cNvSpPr txBox="1"/>
          <p:nvPr/>
        </p:nvSpPr>
        <p:spPr>
          <a:xfrm>
            <a:off x="2438400" y="4154329"/>
            <a:ext cx="2113079" cy="246221"/>
          </a:xfrm>
          <a:prstGeom prst="rect">
            <a:avLst/>
          </a:prstGeom>
          <a:noFill/>
        </p:spPr>
        <p:txBody>
          <a:bodyPr wrap="none" rtlCol="0">
            <a:spAutoFit/>
          </a:bodyPr>
          <a:lstStyle/>
          <a:p>
            <a:r>
              <a:rPr lang="en-US" sz="1000" dirty="0">
                <a:solidFill>
                  <a:srgbClr val="C00000"/>
                </a:solidFill>
              </a:rPr>
              <a:t>Message in Internet Explorer Only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CE5C8-4DA9-4C38-B876-9929EAF82849}"/>
              </a:ext>
            </a:extLst>
          </p:cNvPr>
          <p:cNvSpPr>
            <a:spLocks noGrp="1"/>
          </p:cNvSpPr>
          <p:nvPr>
            <p:ph type="title"/>
          </p:nvPr>
        </p:nvSpPr>
        <p:spPr/>
        <p:txBody>
          <a:bodyPr/>
          <a:lstStyle/>
          <a:p>
            <a:r>
              <a:rPr lang="en-US" dirty="0"/>
              <a:t>Examples of Close Matches (Call STAC Unit)</a:t>
            </a:r>
          </a:p>
        </p:txBody>
      </p:sp>
      <p:sp>
        <p:nvSpPr>
          <p:cNvPr id="3" name="Content Placeholder 2">
            <a:extLst>
              <a:ext uri="{FF2B5EF4-FFF2-40B4-BE49-F238E27FC236}">
                <a16:creationId xmlns:a16="http://schemas.microsoft.com/office/drawing/2014/main" id="{FBE498B1-E2CF-4CB2-9D31-FD2FA3B98466}"/>
              </a:ext>
            </a:extLst>
          </p:cNvPr>
          <p:cNvSpPr>
            <a:spLocks noGrp="1"/>
          </p:cNvSpPr>
          <p:nvPr>
            <p:ph sz="half" idx="2"/>
          </p:nvPr>
        </p:nvSpPr>
        <p:spPr>
          <a:xfrm>
            <a:off x="228600" y="1197864"/>
            <a:ext cx="8534400" cy="3640776"/>
          </a:xfrm>
        </p:spPr>
        <p:txBody>
          <a:bodyPr>
            <a:normAutofit lnSpcReduction="10000"/>
          </a:bodyPr>
          <a:lstStyle/>
          <a:p>
            <a:pPr marL="0" indent="0">
              <a:buNone/>
            </a:pPr>
            <a:r>
              <a:rPr lang="en-US" sz="1400" dirty="0"/>
              <a:t>Examples of students (associated with your district) that will result from a three and three search on the DCHSR screen:</a:t>
            </a:r>
          </a:p>
          <a:p>
            <a:pPr marL="0" indent="0">
              <a:buNone/>
            </a:pPr>
            <a:endParaRPr lang="en-US" sz="1400" dirty="0"/>
          </a:p>
          <a:p>
            <a:r>
              <a:rPr lang="en-US" sz="1400" dirty="0"/>
              <a:t>EXAMPLE, JOSEPH, DOB 01/02/03 (Same last name and DOB, different first name)</a:t>
            </a:r>
          </a:p>
          <a:p>
            <a:endParaRPr lang="en-US" sz="1400" dirty="0"/>
          </a:p>
          <a:p>
            <a:r>
              <a:rPr lang="en-US" sz="1400" dirty="0"/>
              <a:t>EXAMPLE, JOSHUA, DOB 06/02/03  (Same first and last name, close DOB)</a:t>
            </a:r>
          </a:p>
          <a:p>
            <a:endParaRPr lang="en-US" sz="1400" dirty="0"/>
          </a:p>
          <a:p>
            <a:r>
              <a:rPr lang="en-US" sz="1400" dirty="0"/>
              <a:t>EXAMPLESMITH, JOSHUA, DOB 01/02/03 (Compound surname or multiple surnames – </a:t>
            </a:r>
            <a:br>
              <a:rPr lang="en-US" sz="1400" dirty="0"/>
            </a:br>
            <a:r>
              <a:rPr lang="en-US" sz="1400" dirty="0"/>
              <a:t>system does not accommodate hyphens)</a:t>
            </a:r>
          </a:p>
          <a:p>
            <a:endParaRPr lang="en-US" sz="1400" dirty="0"/>
          </a:p>
          <a:p>
            <a:r>
              <a:rPr lang="en-US" sz="1400" dirty="0"/>
              <a:t>EXATRAVIA, JOSHUA, DOB 01/02/03 (Different last name, same first name and DOB)</a:t>
            </a:r>
          </a:p>
          <a:p>
            <a:endParaRPr lang="en-US" sz="1400" dirty="0"/>
          </a:p>
          <a:p>
            <a:r>
              <a:rPr lang="en-US" sz="1400" dirty="0"/>
              <a:t>EXAMPLE, JOSH, DOB 01/02/03 (</a:t>
            </a:r>
            <a:r>
              <a:rPr lang="en-US" sz="1400" spc="-20" dirty="0"/>
              <a:t>Same last name and DOB, truncated first name</a:t>
            </a:r>
            <a:r>
              <a:rPr lang="en-US" sz="1400" dirty="0"/>
              <a:t>)</a:t>
            </a:r>
          </a:p>
          <a:p>
            <a:endParaRPr lang="en-US" sz="1400" dirty="0"/>
          </a:p>
          <a:p>
            <a:r>
              <a:rPr lang="en-US" sz="1400" dirty="0"/>
              <a:t>EXAMPLE, JOSHUA, DOB 01/02/03 (Exact match: USE THIS STAC ID)</a:t>
            </a:r>
          </a:p>
        </p:txBody>
      </p:sp>
      <p:sp>
        <p:nvSpPr>
          <p:cNvPr id="5" name="TextBox 4">
            <a:extLst>
              <a:ext uri="{FF2B5EF4-FFF2-40B4-BE49-F238E27FC236}">
                <a16:creationId xmlns:a16="http://schemas.microsoft.com/office/drawing/2014/main" id="{2F2F6E20-A5A0-4505-B101-7EB3CE457409}"/>
              </a:ext>
            </a:extLst>
          </p:cNvPr>
          <p:cNvSpPr txBox="1"/>
          <p:nvPr/>
        </p:nvSpPr>
        <p:spPr>
          <a:xfrm>
            <a:off x="246993" y="890087"/>
            <a:ext cx="7162217" cy="307777"/>
          </a:xfrm>
          <a:prstGeom prst="rect">
            <a:avLst/>
          </a:prstGeom>
          <a:noFill/>
        </p:spPr>
        <p:txBody>
          <a:bodyPr wrap="none" rtlCol="0">
            <a:spAutoFit/>
          </a:bodyPr>
          <a:lstStyle/>
          <a:p>
            <a:r>
              <a:rPr lang="en-US" sz="1400" dirty="0"/>
              <a:t>Student’s actual first name, last name, and date of birth:  </a:t>
            </a:r>
            <a:r>
              <a:rPr lang="en-US" sz="1400" b="1" dirty="0">
                <a:solidFill>
                  <a:srgbClr val="FF0000"/>
                </a:solidFill>
              </a:rPr>
              <a:t>EXAMPLE, JOSHUA 01/02/03</a:t>
            </a:r>
          </a:p>
        </p:txBody>
      </p:sp>
      <p:sp>
        <p:nvSpPr>
          <p:cNvPr id="6" name="TextBox 5">
            <a:extLst>
              <a:ext uri="{FF2B5EF4-FFF2-40B4-BE49-F238E27FC236}">
                <a16:creationId xmlns:a16="http://schemas.microsoft.com/office/drawing/2014/main" id="{A6164D4F-91D6-494B-B4D0-0439CF8906C3}"/>
              </a:ext>
            </a:extLst>
          </p:cNvPr>
          <p:cNvSpPr txBox="1"/>
          <p:nvPr/>
        </p:nvSpPr>
        <p:spPr>
          <a:xfrm>
            <a:off x="246994" y="4838640"/>
            <a:ext cx="21791188" cy="400110"/>
          </a:xfrm>
          <a:prstGeom prst="rect">
            <a:avLst/>
          </a:prstGeom>
          <a:noFill/>
        </p:spPr>
        <p:txBody>
          <a:bodyPr wrap="square" rtlCol="0">
            <a:spAutoFit/>
          </a:bodyPr>
          <a:lstStyle/>
          <a:p>
            <a:r>
              <a:rPr lang="en-US" sz="1000" dirty="0"/>
              <a:t>If you have reason to suspect a student has an existing STAC ID and you cannot identify it on our system, please contact the STAC Unit.</a:t>
            </a:r>
          </a:p>
          <a:p>
            <a:endParaRPr lang="en-US" sz="1000" dirty="0"/>
          </a:p>
        </p:txBody>
      </p:sp>
    </p:spTree>
    <p:extLst>
      <p:ext uri="{BB962C8B-B14F-4D97-AF65-F5344CB8AC3E}">
        <p14:creationId xmlns:p14="http://schemas.microsoft.com/office/powerpoint/2010/main" val="2052907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6CFA7-9B84-4D2B-BF8E-59F957410BC2}"/>
              </a:ext>
            </a:extLst>
          </p:cNvPr>
          <p:cNvSpPr>
            <a:spLocks noGrp="1"/>
          </p:cNvSpPr>
          <p:nvPr>
            <p:ph type="title"/>
          </p:nvPr>
        </p:nvSpPr>
        <p:spPr/>
        <p:txBody>
          <a:bodyPr/>
          <a:lstStyle/>
          <a:p>
            <a:r>
              <a:rPr lang="en-US" dirty="0"/>
              <a:t>Common reasons for creation of duplicate IDs</a:t>
            </a:r>
          </a:p>
        </p:txBody>
      </p:sp>
      <p:sp>
        <p:nvSpPr>
          <p:cNvPr id="3" name="Content Placeholder 2">
            <a:extLst>
              <a:ext uri="{FF2B5EF4-FFF2-40B4-BE49-F238E27FC236}">
                <a16:creationId xmlns:a16="http://schemas.microsoft.com/office/drawing/2014/main" id="{A91A7F58-5592-4629-AAD5-D4DBD446E1AF}"/>
              </a:ext>
            </a:extLst>
          </p:cNvPr>
          <p:cNvSpPr>
            <a:spLocks noGrp="1"/>
          </p:cNvSpPr>
          <p:nvPr>
            <p:ph sz="half" idx="2"/>
          </p:nvPr>
        </p:nvSpPr>
        <p:spPr>
          <a:xfrm>
            <a:off x="228600" y="1197864"/>
            <a:ext cx="8382000" cy="3392424"/>
          </a:xfrm>
        </p:spPr>
        <p:txBody>
          <a:bodyPr>
            <a:normAutofit fontScale="62500" lnSpcReduction="20000"/>
          </a:bodyPr>
          <a:lstStyle/>
          <a:p>
            <a:pPr marL="0" indent="0">
              <a:buNone/>
            </a:pPr>
            <a:r>
              <a:rPr lang="en-US" dirty="0"/>
              <a:t>Scenarios that often result in the creation of duplicate STAC IDs:</a:t>
            </a:r>
          </a:p>
          <a:p>
            <a:pPr marL="0" indent="0">
              <a:buNone/>
            </a:pPr>
            <a:endParaRPr lang="en-US" dirty="0"/>
          </a:p>
          <a:p>
            <a:r>
              <a:rPr lang="en-US" dirty="0"/>
              <a:t>Student transitioning from pre-school to school-age.</a:t>
            </a:r>
          </a:p>
          <a:p>
            <a:r>
              <a:rPr lang="en-US" dirty="0"/>
              <a:t>Failure to search compound names using both surnames.  (</a:t>
            </a:r>
            <a:r>
              <a:rPr lang="en-US" dirty="0" err="1"/>
              <a:t>ExampleSmith</a:t>
            </a:r>
            <a:r>
              <a:rPr lang="en-US" dirty="0"/>
              <a:t> vs </a:t>
            </a:r>
            <a:r>
              <a:rPr lang="en-US" dirty="0" err="1"/>
              <a:t>SmithExample</a:t>
            </a:r>
            <a:r>
              <a:rPr lang="en-US" dirty="0"/>
              <a:t>)</a:t>
            </a:r>
          </a:p>
          <a:p>
            <a:r>
              <a:rPr lang="en-US" dirty="0"/>
              <a:t>Student moves from one district to another.</a:t>
            </a:r>
          </a:p>
          <a:p>
            <a:r>
              <a:rPr lang="en-US" dirty="0"/>
              <a:t>Failure to enter complete names on DKIDS.</a:t>
            </a:r>
          </a:p>
          <a:p>
            <a:r>
              <a:rPr lang="en-US" dirty="0"/>
              <a:t>Failure to enter correct DOB (transposed dates, off by one digit, etc.)</a:t>
            </a:r>
          </a:p>
          <a:p>
            <a:r>
              <a:rPr lang="en-US" dirty="0"/>
              <a:t>Typographical errors (districts cannot edit DKIDS information once the STAC ID has been created.)</a:t>
            </a:r>
          </a:p>
          <a:p>
            <a:r>
              <a:rPr lang="en-US" dirty="0"/>
              <a:t>Name changes (adoption, etc.)</a:t>
            </a:r>
          </a:p>
          <a:p>
            <a:endParaRPr lang="en-US" dirty="0"/>
          </a:p>
        </p:txBody>
      </p:sp>
    </p:spTree>
    <p:extLst>
      <p:ext uri="{BB962C8B-B14F-4D97-AF65-F5344CB8AC3E}">
        <p14:creationId xmlns:p14="http://schemas.microsoft.com/office/powerpoint/2010/main" val="1821005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200" dirty="0"/>
              <a:t>LOCATING/CREATING A STAC ID on the</a:t>
            </a:r>
            <a:br>
              <a:rPr lang="en-US" sz="2200" dirty="0"/>
            </a:br>
            <a:r>
              <a:rPr lang="en-US" sz="2200" dirty="0"/>
              <a:t>STAC ONLINE SYSTEM—DKIDS Screen (Step 2)</a:t>
            </a:r>
          </a:p>
        </p:txBody>
      </p:sp>
      <p:pic>
        <p:nvPicPr>
          <p:cNvPr id="8" name="Content Placeholder 7" descr="Screenshot of the DKIDS STAC Child Update screen with &quot;EXAMPLE&quot; entered as Complete Last Name, &quot;JOSHUA&quot; entered as Complete First Name, &quot;01/02/03&quot; entered as Date of Birth, &quot;Male&quot; selected as Gender, and &quot;NATIVE AMERICAN/ALASKAN NATIVE&quot; selected as Race-Ethnicity."/>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745908" y="1198563"/>
            <a:ext cx="3253221" cy="3392487"/>
          </a:xfrm>
        </p:spPr>
      </p:pic>
      <p:sp>
        <p:nvSpPr>
          <p:cNvPr id="3" name="Content Placeholder 2"/>
          <p:cNvSpPr>
            <a:spLocks noGrp="1"/>
          </p:cNvSpPr>
          <p:nvPr>
            <p:ph sz="half" idx="2"/>
          </p:nvPr>
        </p:nvSpPr>
        <p:spPr/>
        <p:txBody>
          <a:bodyPr>
            <a:normAutofit fontScale="47500" lnSpcReduction="20000"/>
          </a:bodyPr>
          <a:lstStyle/>
          <a:p>
            <a:pPr>
              <a:spcBef>
                <a:spcPct val="50000"/>
              </a:spcBef>
              <a:spcAft>
                <a:spcPts val="500"/>
              </a:spcAft>
              <a:buFontTx/>
              <a:buAutoNum type="arabicPeriod"/>
              <a:defRPr/>
            </a:pPr>
            <a:r>
              <a:rPr lang="en-US" dirty="0">
                <a:cs typeface="Arial" charset="0"/>
              </a:rPr>
              <a:t>The required data items for the student are indicated with a BLUE label on the screen.  The </a:t>
            </a:r>
            <a:r>
              <a:rPr lang="en-US" b="1" u="sng" dirty="0">
                <a:cs typeface="Arial" charset="0"/>
              </a:rPr>
              <a:t>FULL</a:t>
            </a:r>
            <a:r>
              <a:rPr lang="en-US" dirty="0">
                <a:cs typeface="Arial" charset="0"/>
              </a:rPr>
              <a:t> first and last names must be completed.</a:t>
            </a:r>
            <a:endParaRPr lang="en-US" u="sng" dirty="0">
              <a:cs typeface="Arial" charset="0"/>
            </a:endParaRPr>
          </a:p>
          <a:p>
            <a:pPr>
              <a:spcBef>
                <a:spcPct val="50000"/>
              </a:spcBef>
              <a:spcAft>
                <a:spcPts val="500"/>
              </a:spcAft>
              <a:buFontTx/>
              <a:buAutoNum type="arabicPeriod"/>
              <a:defRPr/>
            </a:pPr>
            <a:r>
              <a:rPr lang="en-US" dirty="0">
                <a:cs typeface="Arial" charset="0"/>
              </a:rPr>
              <a:t>After the required data items have been entered, click on the ADD button</a:t>
            </a:r>
          </a:p>
          <a:p>
            <a:pPr>
              <a:spcBef>
                <a:spcPct val="50000"/>
              </a:spcBef>
              <a:spcAft>
                <a:spcPts val="500"/>
              </a:spcAft>
              <a:buFontTx/>
              <a:buAutoNum type="arabicPeriod"/>
              <a:defRPr/>
            </a:pPr>
            <a:r>
              <a:rPr lang="en-US" dirty="0">
                <a:cs typeface="Arial" charset="0"/>
              </a:rPr>
              <a:t>If an exact match (last name, first name, and date of birth) exists, the STAC ID will be listed below the buttons.</a:t>
            </a:r>
          </a:p>
          <a:p>
            <a:pPr>
              <a:spcBef>
                <a:spcPct val="50000"/>
              </a:spcBef>
              <a:spcAft>
                <a:spcPts val="500"/>
              </a:spcAft>
              <a:buFontTx/>
              <a:buAutoNum type="arabicPeriod"/>
              <a:defRPr/>
            </a:pPr>
            <a:r>
              <a:rPr lang="en-US" dirty="0">
                <a:cs typeface="Arial" charset="0"/>
              </a:rPr>
              <a:t>If you have reason to believe the student displayed is not your district’s child, please contact the STAC and Medicaid Unit.</a:t>
            </a:r>
          </a:p>
          <a:p>
            <a:pPr>
              <a:spcBef>
                <a:spcPct val="50000"/>
              </a:spcBef>
              <a:spcAft>
                <a:spcPts val="500"/>
              </a:spcAft>
              <a:buFontTx/>
              <a:buAutoNum type="arabicPeriod"/>
              <a:defRPr/>
            </a:pPr>
            <a:r>
              <a:rPr lang="en-US" dirty="0">
                <a:cs typeface="Arial" charset="0"/>
              </a:rPr>
              <a:t>If no such combination exists, the system</a:t>
            </a:r>
            <a:br>
              <a:rPr lang="en-US" dirty="0">
                <a:cs typeface="Arial" charset="0"/>
              </a:rPr>
            </a:br>
            <a:r>
              <a:rPr lang="en-US" dirty="0">
                <a:cs typeface="Arial" charset="0"/>
              </a:rPr>
              <a:t>will assign a new STAC ID for the student.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pPr eaLnBrk="1" hangingPunct="1">
              <a:defRPr/>
            </a:pPr>
            <a:r>
              <a:rPr lang="en-US" sz="3200" dirty="0">
                <a:cs typeface="+mj-cs"/>
              </a:rPr>
              <a:t>Outline of Slide Show</a:t>
            </a:r>
          </a:p>
        </p:txBody>
      </p:sp>
      <p:sp>
        <p:nvSpPr>
          <p:cNvPr id="3077" name="Rectangle 8"/>
          <p:cNvSpPr>
            <a:spLocks noGrp="1" noChangeArrowheads="1"/>
          </p:cNvSpPr>
          <p:nvPr>
            <p:ph sz="half" idx="13"/>
          </p:nvPr>
        </p:nvSpPr>
        <p:spPr>
          <a:xfrm>
            <a:off x="4626864" y="1042416"/>
            <a:ext cx="4288536" cy="3813048"/>
          </a:xfrm>
        </p:spPr>
        <p:txBody>
          <a:bodyPr>
            <a:normAutofit/>
          </a:bodyPr>
          <a:lstStyle/>
          <a:p>
            <a:pPr eaLnBrk="1" hangingPunct="1">
              <a:lnSpc>
                <a:spcPct val="80000"/>
              </a:lnSpc>
              <a:spcBef>
                <a:spcPts val="400"/>
              </a:spcBef>
              <a:defRPr/>
            </a:pPr>
            <a:r>
              <a:rPr lang="en-US" altLang="en-US" sz="1550" dirty="0">
                <a:ea typeface="ＭＳ Ｐゴシック" pitchFamily="34" charset="-128"/>
                <a:hlinkClick r:id="rId3" action="ppaction://hlinksldjump"/>
              </a:rPr>
              <a:t>Section H</a:t>
            </a:r>
            <a:r>
              <a:rPr lang="en-US" altLang="en-US" sz="1550" dirty="0">
                <a:ea typeface="ＭＳ Ｐゴシック" pitchFamily="34" charset="-128"/>
              </a:rPr>
              <a:t> - Reapplying Continuing Placements for the Next School Year</a:t>
            </a:r>
          </a:p>
          <a:p>
            <a:pPr eaLnBrk="1" hangingPunct="1">
              <a:lnSpc>
                <a:spcPct val="80000"/>
              </a:lnSpc>
              <a:spcBef>
                <a:spcPts val="400"/>
              </a:spcBef>
              <a:defRPr/>
            </a:pPr>
            <a:endParaRPr lang="en-US" altLang="en-US" sz="1550" dirty="0">
              <a:ea typeface="ＭＳ Ｐゴシック" pitchFamily="34" charset="-128"/>
            </a:endParaRPr>
          </a:p>
          <a:p>
            <a:pPr eaLnBrk="1" hangingPunct="1">
              <a:lnSpc>
                <a:spcPct val="80000"/>
              </a:lnSpc>
              <a:spcBef>
                <a:spcPts val="400"/>
              </a:spcBef>
              <a:defRPr/>
            </a:pPr>
            <a:r>
              <a:rPr lang="en-US" altLang="en-US" sz="1550" dirty="0">
                <a:ea typeface="ＭＳ Ｐゴシック" pitchFamily="34" charset="-128"/>
                <a:hlinkClick r:id="rId4" action="ppaction://hlinksldjump"/>
              </a:rPr>
              <a:t>Section I</a:t>
            </a:r>
            <a:r>
              <a:rPr lang="en-US" altLang="en-US" sz="1550" dirty="0">
                <a:ea typeface="ＭＳ Ｐゴシック" pitchFamily="34" charset="-128"/>
              </a:rPr>
              <a:t> - Looking Up Information on the STAC Online (EFRT) System</a:t>
            </a:r>
          </a:p>
          <a:p>
            <a:pPr eaLnBrk="1" hangingPunct="1">
              <a:lnSpc>
                <a:spcPct val="80000"/>
              </a:lnSpc>
              <a:spcBef>
                <a:spcPts val="400"/>
              </a:spcBef>
              <a:defRPr/>
            </a:pPr>
            <a:endParaRPr lang="en-US" altLang="en-US" sz="1550" dirty="0">
              <a:ea typeface="ＭＳ Ｐゴシック" pitchFamily="34" charset="-128"/>
            </a:endParaRPr>
          </a:p>
          <a:p>
            <a:pPr eaLnBrk="1" hangingPunct="1">
              <a:lnSpc>
                <a:spcPct val="80000"/>
              </a:lnSpc>
              <a:spcBef>
                <a:spcPts val="400"/>
              </a:spcBef>
              <a:defRPr/>
            </a:pPr>
            <a:r>
              <a:rPr lang="en-US" altLang="en-US" sz="1550" dirty="0">
                <a:ea typeface="ＭＳ Ｐゴシック" pitchFamily="34" charset="-128"/>
                <a:hlinkClick r:id="rId5" action="ppaction://hlinksldjump"/>
              </a:rPr>
              <a:t>Section J</a:t>
            </a:r>
            <a:r>
              <a:rPr lang="en-US" altLang="en-US" sz="1550" dirty="0">
                <a:ea typeface="ＭＳ Ｐゴシック" pitchFamily="34" charset="-128"/>
              </a:rPr>
              <a:t> - School Age Payments</a:t>
            </a:r>
          </a:p>
          <a:p>
            <a:pPr eaLnBrk="1" hangingPunct="1">
              <a:lnSpc>
                <a:spcPct val="80000"/>
              </a:lnSpc>
              <a:spcBef>
                <a:spcPts val="400"/>
              </a:spcBef>
              <a:defRPr/>
            </a:pPr>
            <a:endParaRPr lang="en-US" altLang="en-US" sz="1550" dirty="0">
              <a:ea typeface="ＭＳ Ｐゴシック" pitchFamily="34" charset="-128"/>
            </a:endParaRPr>
          </a:p>
          <a:p>
            <a:pPr>
              <a:lnSpc>
                <a:spcPct val="80000"/>
              </a:lnSpc>
              <a:spcBef>
                <a:spcPts val="400"/>
              </a:spcBef>
              <a:defRPr/>
            </a:pPr>
            <a:r>
              <a:rPr lang="en-US" altLang="en-US" sz="1550" dirty="0">
                <a:ea typeface="ＭＳ Ｐゴシック" pitchFamily="34" charset="-128"/>
                <a:hlinkClick r:id="rId6" action="ppaction://hlinksldjump"/>
              </a:rPr>
              <a:t>Section K</a:t>
            </a:r>
            <a:r>
              <a:rPr lang="en-US" altLang="en-US" sz="1550" dirty="0">
                <a:ea typeface="ＭＳ Ｐゴシック" pitchFamily="34" charset="-128"/>
              </a:rPr>
              <a:t> - Navigating the SED File Transfer Manager and Retrieving Available Reports</a:t>
            </a:r>
          </a:p>
          <a:p>
            <a:pPr marL="0" indent="0" eaLnBrk="1" hangingPunct="1">
              <a:lnSpc>
                <a:spcPct val="80000"/>
              </a:lnSpc>
              <a:spcBef>
                <a:spcPts val="400"/>
              </a:spcBef>
              <a:buNone/>
              <a:defRPr/>
            </a:pPr>
            <a:endParaRPr lang="en-US" altLang="en-US" sz="1550" dirty="0">
              <a:ea typeface="ＭＳ Ｐゴシック" pitchFamily="34" charset="-128"/>
            </a:endParaRPr>
          </a:p>
          <a:p>
            <a:pPr>
              <a:lnSpc>
                <a:spcPct val="80000"/>
              </a:lnSpc>
              <a:spcBef>
                <a:spcPts val="400"/>
              </a:spcBef>
              <a:defRPr/>
            </a:pPr>
            <a:r>
              <a:rPr lang="en-US" altLang="en-US" sz="1550" dirty="0">
                <a:ea typeface="ＭＳ Ｐゴシック" pitchFamily="34" charset="-128"/>
                <a:hlinkClick r:id="rId7" action="ppaction://hlinksldjump"/>
              </a:rPr>
              <a:t>Section L</a:t>
            </a:r>
            <a:r>
              <a:rPr lang="en-US" altLang="en-US" sz="1550" dirty="0">
                <a:ea typeface="ＭＳ Ｐゴシック" pitchFamily="34" charset="-128"/>
              </a:rPr>
              <a:t> - </a:t>
            </a:r>
            <a:r>
              <a:rPr lang="en-US" altLang="en-US" sz="1550" dirty="0" err="1">
                <a:ea typeface="ＭＳ Ｐゴシック" pitchFamily="34" charset="-128"/>
              </a:rPr>
              <a:t>ListServ</a:t>
            </a:r>
            <a:r>
              <a:rPr lang="en-US" altLang="en-US" sz="1550" dirty="0">
                <a:ea typeface="ＭＳ Ｐゴシック" pitchFamily="34" charset="-128"/>
              </a:rPr>
              <a:t> and NYSED Contacts</a:t>
            </a:r>
          </a:p>
        </p:txBody>
      </p:sp>
      <p:sp>
        <p:nvSpPr>
          <p:cNvPr id="3076" name="Rectangle 4"/>
          <p:cNvSpPr>
            <a:spLocks noGrp="1" noChangeArrowheads="1"/>
          </p:cNvSpPr>
          <p:nvPr>
            <p:ph sz="half" idx="2"/>
          </p:nvPr>
        </p:nvSpPr>
        <p:spPr>
          <a:xfrm>
            <a:off x="228600" y="1044702"/>
            <a:ext cx="4288536" cy="4041648"/>
          </a:xfrm>
        </p:spPr>
        <p:txBody>
          <a:bodyPr tIns="45720">
            <a:noAutofit/>
          </a:bodyPr>
          <a:lstStyle/>
          <a:p>
            <a:pPr marL="230188" indent="-230188" eaLnBrk="1" hangingPunct="1">
              <a:lnSpc>
                <a:spcPct val="80000"/>
              </a:lnSpc>
              <a:defRPr/>
            </a:pPr>
            <a:r>
              <a:rPr lang="en-US" altLang="en-US" sz="1550" dirty="0">
                <a:ea typeface="ＭＳ Ｐゴシック" pitchFamily="34" charset="-128"/>
                <a:hlinkClick r:id="rId8" action="ppaction://hlinksldjump"/>
              </a:rPr>
              <a:t>Section A</a:t>
            </a:r>
            <a:r>
              <a:rPr lang="en-US" altLang="en-US" sz="1550" dirty="0">
                <a:ea typeface="ＭＳ Ｐゴシック" pitchFamily="34" charset="-128"/>
              </a:rPr>
              <a:t> - Introduction</a:t>
            </a:r>
          </a:p>
          <a:p>
            <a:pPr marL="230188" indent="-230188" eaLnBrk="1" hangingPunct="1">
              <a:lnSpc>
                <a:spcPct val="80000"/>
              </a:lnSpc>
              <a:defRPr/>
            </a:pPr>
            <a:endParaRPr lang="en-US" altLang="en-US" sz="1550" dirty="0">
              <a:ea typeface="ＭＳ Ｐゴシック" pitchFamily="34" charset="-128"/>
            </a:endParaRPr>
          </a:p>
          <a:p>
            <a:pPr marL="230188" indent="-230188" eaLnBrk="1" hangingPunct="1">
              <a:lnSpc>
                <a:spcPct val="80000"/>
              </a:lnSpc>
              <a:defRPr/>
            </a:pPr>
            <a:r>
              <a:rPr lang="en-US" altLang="en-US" sz="1550" dirty="0">
                <a:ea typeface="ＭＳ Ｐゴシック" pitchFamily="34" charset="-128"/>
                <a:hlinkClick r:id="rId9" action="ppaction://hlinksldjump"/>
              </a:rPr>
              <a:t>Section B</a:t>
            </a:r>
            <a:r>
              <a:rPr lang="en-US" altLang="en-US" sz="1550" dirty="0">
                <a:ea typeface="ＭＳ Ｐゴシック" pitchFamily="34" charset="-128"/>
              </a:rPr>
              <a:t> - Registering for the STAC Online (EFRT) System and the SED File Transfer Manager</a:t>
            </a:r>
          </a:p>
          <a:p>
            <a:pPr marL="230188" indent="-230188" eaLnBrk="1" hangingPunct="1">
              <a:lnSpc>
                <a:spcPct val="80000"/>
              </a:lnSpc>
              <a:defRPr/>
            </a:pPr>
            <a:endParaRPr lang="en-US" altLang="en-US" sz="1550" dirty="0">
              <a:ea typeface="ＭＳ Ｐゴシック" pitchFamily="34" charset="-128"/>
            </a:endParaRPr>
          </a:p>
          <a:p>
            <a:pPr marL="230188" indent="-230188" eaLnBrk="1" hangingPunct="1">
              <a:lnSpc>
                <a:spcPct val="80000"/>
              </a:lnSpc>
              <a:defRPr/>
            </a:pPr>
            <a:r>
              <a:rPr lang="en-US" altLang="en-US" sz="1550" dirty="0">
                <a:ea typeface="ＭＳ Ｐゴシック" pitchFamily="34" charset="-128"/>
                <a:hlinkClick r:id="rId10" action="ppaction://hlinksldjump"/>
              </a:rPr>
              <a:t>Section C</a:t>
            </a:r>
            <a:r>
              <a:rPr lang="en-US" altLang="en-US" sz="1550" dirty="0">
                <a:ea typeface="ＭＳ Ｐゴシック" pitchFamily="34" charset="-128"/>
              </a:rPr>
              <a:t> - Accessing the STAC Online (EFRT) System &amp; Finding a STAC ID</a:t>
            </a:r>
          </a:p>
          <a:p>
            <a:pPr marL="230188" indent="-230188" eaLnBrk="1" hangingPunct="1">
              <a:lnSpc>
                <a:spcPct val="80000"/>
              </a:lnSpc>
              <a:defRPr/>
            </a:pPr>
            <a:endParaRPr lang="en-US" altLang="en-US" sz="1550" dirty="0">
              <a:ea typeface="ＭＳ Ｐゴシック" pitchFamily="34" charset="-128"/>
            </a:endParaRPr>
          </a:p>
          <a:p>
            <a:pPr marL="230188" indent="-230188" eaLnBrk="1" hangingPunct="1">
              <a:lnSpc>
                <a:spcPct val="80000"/>
              </a:lnSpc>
              <a:defRPr/>
            </a:pPr>
            <a:r>
              <a:rPr lang="en-US" altLang="en-US" sz="1550" dirty="0">
                <a:ea typeface="ＭＳ Ｐゴシック" pitchFamily="34" charset="-128"/>
                <a:hlinkClick r:id="rId11" action="ppaction://hlinksldjump"/>
              </a:rPr>
              <a:t>Section D</a:t>
            </a:r>
            <a:r>
              <a:rPr lang="en-US" altLang="en-US" sz="1550" dirty="0">
                <a:ea typeface="ＭＳ Ｐゴシック" pitchFamily="34" charset="-128"/>
              </a:rPr>
              <a:t> - Pre-Approval: Private Placement Certifications, Initial Eligibility, Initial Applications</a:t>
            </a:r>
          </a:p>
          <a:p>
            <a:pPr marL="230188" indent="-230188" eaLnBrk="1" hangingPunct="1">
              <a:lnSpc>
                <a:spcPct val="80000"/>
              </a:lnSpc>
              <a:defRPr/>
            </a:pPr>
            <a:endParaRPr lang="en-US" altLang="en-US" sz="1550" dirty="0">
              <a:ea typeface="ＭＳ Ｐゴシック" pitchFamily="34" charset="-128"/>
            </a:endParaRPr>
          </a:p>
          <a:p>
            <a:pPr marL="230188" indent="-230188" eaLnBrk="1" hangingPunct="1">
              <a:lnSpc>
                <a:spcPct val="80000"/>
              </a:lnSpc>
              <a:defRPr/>
            </a:pPr>
            <a:r>
              <a:rPr lang="en-US" altLang="en-US" sz="1550" dirty="0">
                <a:ea typeface="ＭＳ Ｐゴシック" pitchFamily="34" charset="-128"/>
                <a:hlinkClick r:id="rId12" action="ppaction://hlinksldjump"/>
              </a:rPr>
              <a:t>Section E</a:t>
            </a:r>
            <a:r>
              <a:rPr lang="en-US" altLang="en-US" sz="1550" dirty="0">
                <a:ea typeface="ＭＳ Ｐゴシック" pitchFamily="34" charset="-128"/>
              </a:rPr>
              <a:t> - Entering Service Approvals</a:t>
            </a:r>
            <a:br>
              <a:rPr lang="en-US" altLang="en-US" sz="1550" dirty="0">
                <a:ea typeface="ＭＳ Ｐゴシック" pitchFamily="34" charset="-128"/>
              </a:rPr>
            </a:br>
            <a:endParaRPr lang="en-US" altLang="en-US" sz="1550" dirty="0">
              <a:ea typeface="ＭＳ Ｐゴシック" pitchFamily="34" charset="-128"/>
            </a:endParaRPr>
          </a:p>
          <a:p>
            <a:pPr marL="230188" indent="-230188">
              <a:lnSpc>
                <a:spcPct val="80000"/>
              </a:lnSpc>
              <a:spcBef>
                <a:spcPts val="400"/>
              </a:spcBef>
              <a:defRPr/>
            </a:pPr>
            <a:r>
              <a:rPr lang="en-US" altLang="en-US" sz="1550" dirty="0">
                <a:ea typeface="ＭＳ Ｐゴシック" pitchFamily="34" charset="-128"/>
                <a:hlinkClick r:id="rId13" action="ppaction://hlinksldjump"/>
              </a:rPr>
              <a:t>Section F</a:t>
            </a:r>
            <a:r>
              <a:rPr lang="en-US" altLang="en-US" sz="1550" dirty="0">
                <a:ea typeface="ＭＳ Ｐゴシック" pitchFamily="34" charset="-128"/>
              </a:rPr>
              <a:t> – High Cost Worksheets</a:t>
            </a:r>
          </a:p>
          <a:p>
            <a:pPr marL="230188" indent="-230188">
              <a:lnSpc>
                <a:spcPct val="80000"/>
              </a:lnSpc>
              <a:spcBef>
                <a:spcPts val="400"/>
              </a:spcBef>
              <a:defRPr/>
            </a:pPr>
            <a:endParaRPr lang="en-US" altLang="en-US" sz="1550" dirty="0">
              <a:ea typeface="ＭＳ Ｐゴシック" pitchFamily="34" charset="-128"/>
            </a:endParaRPr>
          </a:p>
          <a:p>
            <a:pPr marL="230188" indent="-230188">
              <a:lnSpc>
                <a:spcPct val="80000"/>
              </a:lnSpc>
              <a:spcBef>
                <a:spcPts val="400"/>
              </a:spcBef>
              <a:defRPr/>
            </a:pPr>
            <a:r>
              <a:rPr lang="en-US" altLang="en-US" sz="1550" dirty="0">
                <a:ea typeface="ＭＳ Ｐゴシック" pitchFamily="34" charset="-128"/>
                <a:hlinkClick r:id="rId14" action="ppaction://hlinksldjump"/>
              </a:rPr>
              <a:t>Section G</a:t>
            </a:r>
            <a:r>
              <a:rPr lang="en-US" altLang="en-US" sz="1550" dirty="0">
                <a:ea typeface="ＭＳ Ｐゴシック" pitchFamily="34" charset="-128"/>
              </a:rPr>
              <a:t> – Verifying Service Approvals</a:t>
            </a:r>
          </a:p>
          <a:p>
            <a:pPr marL="230188" indent="-230188" eaLnBrk="1" hangingPunct="1">
              <a:lnSpc>
                <a:spcPct val="80000"/>
              </a:lnSpc>
              <a:defRPr/>
            </a:pPr>
            <a:endParaRPr lang="en-US" altLang="en-US" sz="1550" dirty="0">
              <a:ea typeface="ＭＳ Ｐゴシック" pitchFamily="34" charset="-128"/>
            </a:endParaRPr>
          </a:p>
          <a:p>
            <a:pPr marL="230188" indent="-230188" eaLnBrk="1" hangingPunct="1">
              <a:lnSpc>
                <a:spcPct val="80000"/>
              </a:lnSpc>
              <a:buFontTx/>
              <a:buNone/>
              <a:defRPr/>
            </a:pPr>
            <a:endParaRPr lang="en-US" altLang="en-US" sz="1550" dirty="0">
              <a:ea typeface="ＭＳ Ｐゴシック" pitchFamily="34"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228600" y="338328"/>
            <a:ext cx="8686800" cy="722376"/>
          </a:xfrm>
        </p:spPr>
        <p:txBody>
          <a:bodyPr>
            <a:normAutofit fontScale="90000"/>
          </a:bodyPr>
          <a:lstStyle/>
          <a:p>
            <a:pPr eaLnBrk="1" hangingPunct="1">
              <a:defRPr/>
            </a:pPr>
            <a:r>
              <a:rPr lang="en-US" sz="2800" dirty="0">
                <a:cs typeface="+mj-cs"/>
              </a:rPr>
              <a:t>DMNUM</a:t>
            </a:r>
            <a:r>
              <a:rPr lang="en-US" sz="2400" dirty="0">
                <a:cs typeface="+mj-cs"/>
              </a:rPr>
              <a:t> Screen</a:t>
            </a:r>
            <a:br>
              <a:rPr lang="en-US" sz="3600" dirty="0">
                <a:cs typeface="+mj-cs"/>
              </a:rPr>
            </a:br>
            <a:r>
              <a:rPr lang="en-US" sz="1900" cap="all" dirty="0">
                <a:cs typeface="+mj-cs"/>
              </a:rPr>
              <a:t>School District Main Menu</a:t>
            </a:r>
          </a:p>
        </p:txBody>
      </p:sp>
      <p:pic>
        <p:nvPicPr>
          <p:cNvPr id="2" name="Picture 1">
            <a:extLst>
              <a:ext uri="{FF2B5EF4-FFF2-40B4-BE49-F238E27FC236}">
                <a16:creationId xmlns:a16="http://schemas.microsoft.com/office/drawing/2014/main" id="{F9B7BB6B-1060-4782-92D0-0A64F0385ED3}"/>
              </a:ext>
            </a:extLst>
          </p:cNvPr>
          <p:cNvPicPr>
            <a:picLocks noChangeAspect="1"/>
          </p:cNvPicPr>
          <p:nvPr/>
        </p:nvPicPr>
        <p:blipFill>
          <a:blip r:embed="rId2"/>
          <a:stretch>
            <a:fillRect/>
          </a:stretch>
        </p:blipFill>
        <p:spPr>
          <a:xfrm>
            <a:off x="1469453" y="1060704"/>
            <a:ext cx="5159947" cy="408279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8328"/>
            <a:ext cx="8686800" cy="457200"/>
          </a:xfrm>
        </p:spPr>
        <p:txBody>
          <a:bodyPr>
            <a:normAutofit/>
          </a:bodyPr>
          <a:lstStyle/>
          <a:p>
            <a:r>
              <a:rPr lang="en-US" sz="1800" dirty="0">
                <a:ea typeface="ＭＳ Ｐゴシック" charset="0"/>
                <a:cs typeface="Arial" charset="0"/>
              </a:rPr>
              <a:t>STAC Submission/Verification Timeframe Examples</a:t>
            </a:r>
            <a:endParaRPr lang="en-US" sz="1800" dirty="0"/>
          </a:p>
        </p:txBody>
      </p:sp>
      <p:sp>
        <p:nvSpPr>
          <p:cNvPr id="3" name="Content Placeholder 2"/>
          <p:cNvSpPr>
            <a:spLocks noGrp="1"/>
          </p:cNvSpPr>
          <p:nvPr>
            <p:ph idx="1"/>
          </p:nvPr>
        </p:nvSpPr>
        <p:spPr>
          <a:xfrm>
            <a:off x="228600" y="742950"/>
            <a:ext cx="4953000" cy="4004846"/>
          </a:xfrm>
        </p:spPr>
        <p:txBody>
          <a:bodyPr>
            <a:noAutofit/>
          </a:bodyPr>
          <a:lstStyle/>
          <a:p>
            <a:pPr fontAlgn="base"/>
            <a:r>
              <a:rPr lang="en-US" sz="1400" u="sng" dirty="0"/>
              <a:t>Prior to Submission of STAC reimbursement approval</a:t>
            </a:r>
            <a:endParaRPr lang="en-US" sz="1400" dirty="0"/>
          </a:p>
          <a:p>
            <a:pPr lvl="1" fontAlgn="base"/>
            <a:r>
              <a:rPr lang="en-US" sz="1000" dirty="0"/>
              <a:t>Private Placement Certification – Online (10-month only)</a:t>
            </a:r>
          </a:p>
          <a:p>
            <a:pPr lvl="1" fontAlgn="base"/>
            <a:r>
              <a:rPr lang="en-US" sz="1000" dirty="0"/>
              <a:t>Notice of District Responsibility (STAC-200, LDSS 3424, STAC-202) – (Paper process)</a:t>
            </a:r>
          </a:p>
          <a:p>
            <a:pPr fontAlgn="base"/>
            <a:r>
              <a:rPr lang="en-US" sz="1400" u="sng" dirty="0"/>
              <a:t>Less than one year (from program end date)</a:t>
            </a:r>
            <a:endParaRPr lang="en-US" sz="1400" dirty="0"/>
          </a:p>
          <a:p>
            <a:pPr lvl="1" fontAlgn="base"/>
            <a:r>
              <a:rPr lang="en-US" sz="1000" dirty="0"/>
              <a:t>Incarcerated Youth – Online (07/01-08/31) (09/01-06/30)</a:t>
            </a:r>
          </a:p>
          <a:p>
            <a:pPr lvl="1" fontAlgn="base"/>
            <a:r>
              <a:rPr lang="en-US" sz="1000" dirty="0"/>
              <a:t>§4201 State Supported (September – June) - Online</a:t>
            </a:r>
          </a:p>
          <a:p>
            <a:pPr lvl="1" fontAlgn="base"/>
            <a:r>
              <a:rPr lang="en-US" sz="1000" dirty="0"/>
              <a:t>State Operated – by Provider</a:t>
            </a:r>
          </a:p>
          <a:p>
            <a:pPr fontAlgn="base"/>
            <a:r>
              <a:rPr lang="en-US" sz="1400" u="sng" dirty="0"/>
              <a:t>One Year (from program end date)</a:t>
            </a:r>
            <a:endParaRPr lang="en-US" sz="1400" dirty="0"/>
          </a:p>
          <a:p>
            <a:pPr lvl="1" fontAlgn="base"/>
            <a:r>
              <a:rPr lang="en-US" sz="1000" dirty="0"/>
              <a:t>Homeless - Online</a:t>
            </a:r>
          </a:p>
          <a:p>
            <a:pPr lvl="1" fontAlgn="base"/>
            <a:r>
              <a:rPr lang="en-US" sz="1000" dirty="0"/>
              <a:t>OPWDD Chapter – Paper</a:t>
            </a:r>
          </a:p>
          <a:p>
            <a:pPr lvl="1" fontAlgn="base"/>
            <a:r>
              <a:rPr lang="en-US" sz="1000" dirty="0"/>
              <a:t>Private Excess Cost (**</a:t>
            </a:r>
            <a:r>
              <a:rPr lang="en-US" sz="1000" u="sng" dirty="0"/>
              <a:t>one year for current year funding</a:t>
            </a:r>
            <a:r>
              <a:rPr lang="en-US" sz="1000" dirty="0"/>
              <a:t>) - Online</a:t>
            </a:r>
          </a:p>
          <a:p>
            <a:pPr lvl="1" fontAlgn="base"/>
            <a:r>
              <a:rPr lang="en-US" sz="1000" dirty="0"/>
              <a:t>Public Excess Cost (**</a:t>
            </a:r>
            <a:r>
              <a:rPr lang="en-US" sz="1000" u="sng" dirty="0"/>
              <a:t>one year for current year funding</a:t>
            </a:r>
            <a:r>
              <a:rPr lang="en-US" sz="1000" dirty="0"/>
              <a:t>) – Online </a:t>
            </a:r>
          </a:p>
          <a:p>
            <a:pPr fontAlgn="base"/>
            <a:r>
              <a:rPr lang="en-US" sz="1400" u="sng" dirty="0"/>
              <a:t>Two Years (from program end date)</a:t>
            </a:r>
          </a:p>
          <a:p>
            <a:pPr lvl="1" fontAlgn="base"/>
            <a:r>
              <a:rPr lang="en-US" sz="1000" dirty="0"/>
              <a:t>Private Excess Cost (**</a:t>
            </a:r>
            <a:r>
              <a:rPr lang="en-US" sz="1000" u="sng" dirty="0"/>
              <a:t>two years for prior year funding</a:t>
            </a:r>
            <a:r>
              <a:rPr lang="en-US" sz="1000" dirty="0"/>
              <a:t>) - Online</a:t>
            </a:r>
          </a:p>
          <a:p>
            <a:pPr lvl="1" fontAlgn="base"/>
            <a:r>
              <a:rPr lang="en-US" sz="1000" dirty="0"/>
              <a:t>Public Excess Cost (**</a:t>
            </a:r>
            <a:r>
              <a:rPr lang="en-US" sz="1000" u="sng" dirty="0"/>
              <a:t>two years for prior year funding</a:t>
            </a:r>
            <a:r>
              <a:rPr lang="en-US" sz="1000" dirty="0"/>
              <a:t>) – Online</a:t>
            </a:r>
            <a:endParaRPr lang="en-US" sz="1400" dirty="0"/>
          </a:p>
          <a:p>
            <a:pPr lvl="1" fontAlgn="base"/>
            <a:r>
              <a:rPr lang="en-US" sz="1000" dirty="0"/>
              <a:t>CRP – Children’s Residential Project – by Provider and District</a:t>
            </a:r>
          </a:p>
          <a:p>
            <a:pPr fontAlgn="base"/>
            <a:r>
              <a:rPr lang="en-US" sz="1400" u="sng" dirty="0"/>
              <a:t>Three Years (from 10-month program end date)</a:t>
            </a:r>
            <a:endParaRPr lang="en-US" sz="1400" dirty="0"/>
          </a:p>
          <a:p>
            <a:pPr lvl="1" fontAlgn="base"/>
            <a:r>
              <a:rPr lang="en-US" sz="1000" dirty="0"/>
              <a:t>4408 Summer (Public and Private) - Online</a:t>
            </a:r>
          </a:p>
          <a:p>
            <a:pPr lvl="1" fontAlgn="base"/>
            <a:r>
              <a:rPr lang="en-US" sz="1000" dirty="0"/>
              <a:t>Summer Related Services - Online</a:t>
            </a:r>
          </a:p>
          <a:p>
            <a:pPr lvl="1" fontAlgn="base"/>
            <a:r>
              <a:rPr lang="en-US" sz="1000" dirty="0"/>
              <a:t>§4201 State Supported Summer Transportation – Online</a:t>
            </a:r>
          </a:p>
          <a:p>
            <a:pPr lvl="1" fontAlgn="base"/>
            <a:r>
              <a:rPr lang="en-US" sz="1000" dirty="0"/>
              <a:t>§4410 Preschool- Online</a:t>
            </a:r>
          </a:p>
          <a:p>
            <a:endParaRPr lang="en-US" sz="1400" dirty="0"/>
          </a:p>
        </p:txBody>
      </p:sp>
      <p:sp>
        <p:nvSpPr>
          <p:cNvPr id="5" name="TextBox 4"/>
          <p:cNvSpPr txBox="1"/>
          <p:nvPr/>
        </p:nvSpPr>
        <p:spPr>
          <a:xfrm>
            <a:off x="5410200" y="971550"/>
            <a:ext cx="3429000" cy="3046988"/>
          </a:xfrm>
          <a:prstGeom prst="rect">
            <a:avLst/>
          </a:prstGeom>
          <a:noFill/>
          <a:ln w="19050">
            <a:solidFill>
              <a:schemeClr val="tx1"/>
            </a:solidFill>
          </a:ln>
        </p:spPr>
        <p:txBody>
          <a:bodyPr wrap="square" rtlCol="0">
            <a:spAutoFit/>
          </a:bodyPr>
          <a:lstStyle/>
          <a:p>
            <a:r>
              <a:rPr lang="en-US" sz="1800" dirty="0"/>
              <a:t>**</a:t>
            </a:r>
            <a:r>
              <a:rPr lang="en-US" sz="1600" u="sng" dirty="0"/>
              <a:t>Current Year Funding</a:t>
            </a:r>
          </a:p>
          <a:p>
            <a:endParaRPr lang="en-US" sz="600" u="sng" dirty="0"/>
          </a:p>
          <a:p>
            <a:r>
              <a:rPr lang="en-US" sz="1300" i="1" dirty="0"/>
              <a:t>While Public and Private Excess (High) Cost records can be verified for payment for up to two years after the end of the school year, current year funding is only paid based on prior school year records verified by 06/30 (within one year of the SY close).  </a:t>
            </a:r>
          </a:p>
          <a:p>
            <a:endParaRPr lang="en-US" sz="600" i="1" dirty="0"/>
          </a:p>
          <a:p>
            <a:r>
              <a:rPr lang="en-US" sz="1300" i="1" dirty="0"/>
              <a:t>A record verified in the second year is processed as a prior year adjustment.  Actual payment of Aid for a prior year adjustments can take more than 10 years.</a:t>
            </a:r>
          </a:p>
          <a:p>
            <a:endParaRPr lang="en-US" sz="600" i="1" dirty="0"/>
          </a:p>
          <a:p>
            <a:r>
              <a:rPr lang="en-US" sz="1300" i="1" dirty="0"/>
              <a:t>Only those records verified in the first year will be paid on a current year basis.</a:t>
            </a:r>
            <a:endParaRPr lang="en-US" dirty="0"/>
          </a:p>
        </p:txBody>
      </p:sp>
    </p:spTree>
    <p:extLst>
      <p:ext uri="{BB962C8B-B14F-4D97-AF65-F5344CB8AC3E}">
        <p14:creationId xmlns:p14="http://schemas.microsoft.com/office/powerpoint/2010/main" val="12314861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a:t>SECTION D</a:t>
            </a:r>
            <a:br>
              <a:rPr lang="en-US" dirty="0"/>
            </a:br>
            <a:r>
              <a:rPr lang="en-US" altLang="en-US" sz="2800" dirty="0">
                <a:ea typeface="ＭＳ Ｐゴシック" pitchFamily="34" charset="-128"/>
              </a:rPr>
              <a:t>Pre-Approval:</a:t>
            </a:r>
            <a:br>
              <a:rPr lang="en-US" altLang="en-US" sz="2800" dirty="0">
                <a:ea typeface="ＭＳ Ｐゴシック" pitchFamily="34" charset="-128"/>
              </a:rPr>
            </a:br>
            <a:r>
              <a:rPr lang="en-US" altLang="en-US" sz="2800" dirty="0">
                <a:ea typeface="ＭＳ Ｐゴシック" pitchFamily="34" charset="-128"/>
              </a:rPr>
              <a:t>Private Placement Certifications, Initial Eligibility, Initial Applications</a:t>
            </a:r>
            <a:br>
              <a:rPr lang="en-US" altLang="en-US" sz="2800" dirty="0">
                <a:ea typeface="ＭＳ Ｐゴシック" pitchFamily="34" charset="-128"/>
              </a:rPr>
            </a:br>
            <a:endParaRPr lang="en-US" sz="27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5"/>
          <p:cNvSpPr txBox="1">
            <a:spLocks noGrp="1"/>
          </p:cNvSpPr>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algn="r" eaLnBrk="1" hangingPunct="1">
              <a:defRPr/>
            </a:pPr>
            <a:fld id="{E354BF30-4B56-4F55-8655-BD75D2C60BB3}" type="slidenum">
              <a:rPr lang="en-US" altLang="en-US" sz="1400" smtClean="0"/>
              <a:pPr algn="r" eaLnBrk="1" hangingPunct="1">
                <a:defRPr/>
              </a:pPr>
              <a:t>23</a:t>
            </a:fld>
            <a:endParaRPr lang="en-US" altLang="en-US" sz="1400" dirty="0"/>
          </a:p>
        </p:txBody>
      </p:sp>
      <p:sp>
        <p:nvSpPr>
          <p:cNvPr id="27651" name="Rectangle 2"/>
          <p:cNvSpPr>
            <a:spLocks noGrp="1" noChangeArrowheads="1"/>
          </p:cNvSpPr>
          <p:nvPr>
            <p:ph type="title"/>
          </p:nvPr>
        </p:nvSpPr>
        <p:spPr/>
        <p:txBody>
          <a:bodyPr/>
          <a:lstStyle/>
          <a:p>
            <a:pPr eaLnBrk="1" hangingPunct="1">
              <a:defRPr/>
            </a:pPr>
            <a:r>
              <a:rPr lang="en-US" altLang="en-US" sz="3200" dirty="0">
                <a:ea typeface="ＭＳ Ｐゴシック" pitchFamily="34" charset="-128"/>
              </a:rPr>
              <a:t>DCERT “STAC FACTS”</a:t>
            </a:r>
          </a:p>
        </p:txBody>
      </p:sp>
      <p:sp>
        <p:nvSpPr>
          <p:cNvPr id="27652" name="Rectangle 3"/>
          <p:cNvSpPr>
            <a:spLocks noGrp="1" noChangeArrowheads="1"/>
          </p:cNvSpPr>
          <p:nvPr>
            <p:ph idx="1"/>
          </p:nvPr>
        </p:nvSpPr>
        <p:spPr/>
        <p:txBody>
          <a:bodyPr>
            <a:normAutofit/>
          </a:bodyPr>
          <a:lstStyle/>
          <a:p>
            <a:pPr eaLnBrk="1" hangingPunct="1">
              <a:spcAft>
                <a:spcPts val="600"/>
              </a:spcAft>
              <a:defRPr/>
            </a:pPr>
            <a:r>
              <a:rPr lang="en-US" altLang="en-US" sz="1800" dirty="0">
                <a:ea typeface="ＭＳ Ｐゴシック" pitchFamily="34" charset="-128"/>
              </a:rPr>
              <a:t>Required for all ten-month private placements:</a:t>
            </a:r>
            <a:br>
              <a:rPr lang="en-US" altLang="en-US" sz="1800" dirty="0">
                <a:ea typeface="ＭＳ Ｐゴシック" pitchFamily="34" charset="-128"/>
              </a:rPr>
            </a:br>
            <a:r>
              <a:rPr lang="en-US" altLang="en-US" sz="1800" dirty="0">
                <a:ea typeface="ＭＳ Ｐゴシック" pitchFamily="34" charset="-128"/>
              </a:rPr>
              <a:t>day and residential; in-state and out-of-state</a:t>
            </a:r>
          </a:p>
          <a:p>
            <a:pPr eaLnBrk="1" hangingPunct="1">
              <a:spcAft>
                <a:spcPts val="600"/>
              </a:spcAft>
              <a:defRPr/>
            </a:pPr>
            <a:r>
              <a:rPr lang="en-US" altLang="en-US" sz="1800" dirty="0">
                <a:ea typeface="ＭＳ Ｐゴシック" pitchFamily="34" charset="-128"/>
              </a:rPr>
              <a:t>Required on an annual basis for 10-month Private placement</a:t>
            </a:r>
          </a:p>
          <a:p>
            <a:pPr eaLnBrk="1" hangingPunct="1">
              <a:spcAft>
                <a:spcPts val="600"/>
              </a:spcAft>
              <a:defRPr/>
            </a:pPr>
            <a:r>
              <a:rPr lang="en-US" altLang="en-US" sz="1800" dirty="0">
                <a:ea typeface="ＭＳ Ｐゴシック" pitchFamily="34" charset="-128"/>
              </a:rPr>
              <a:t>Required if student changes private placement type</a:t>
            </a:r>
            <a:br>
              <a:rPr lang="en-US" altLang="en-US" sz="1800" dirty="0">
                <a:ea typeface="ＭＳ Ｐゴシック" pitchFamily="34" charset="-128"/>
              </a:rPr>
            </a:br>
            <a:r>
              <a:rPr lang="en-US" altLang="en-US" sz="1800" dirty="0">
                <a:ea typeface="ＭＳ Ｐゴシック" pitchFamily="34" charset="-128"/>
              </a:rPr>
              <a:t>(day to residential, in-state to out-of-state, etc.)</a:t>
            </a:r>
          </a:p>
          <a:p>
            <a:pPr eaLnBrk="1" hangingPunct="1">
              <a:spcAft>
                <a:spcPts val="600"/>
              </a:spcAft>
              <a:defRPr/>
            </a:pPr>
            <a:r>
              <a:rPr lang="en-US" altLang="en-US" sz="1800" dirty="0">
                <a:ea typeface="ＭＳ Ｐゴシック" pitchFamily="34" charset="-128"/>
              </a:rPr>
              <a:t>Required if student changes districts</a:t>
            </a:r>
          </a:p>
          <a:p>
            <a:pPr eaLnBrk="1" hangingPunct="1">
              <a:spcAft>
                <a:spcPts val="600"/>
              </a:spcAft>
              <a:defRPr/>
            </a:pPr>
            <a:r>
              <a:rPr lang="en-US" altLang="en-US" sz="1800" dirty="0">
                <a:ea typeface="ＭＳ Ｐゴシック" pitchFamily="34" charset="-128"/>
              </a:rPr>
              <a:t>Must be completed prior to adding a 10-month Private STAC approval in order to maximize state reimbursement</a:t>
            </a:r>
          </a:p>
          <a:p>
            <a:pPr>
              <a:defRPr/>
            </a:pPr>
            <a:r>
              <a:rPr lang="en-US" altLang="en-US" sz="1400" dirty="0">
                <a:ea typeface="ＭＳ Ｐゴシック" pitchFamily="34" charset="-128"/>
              </a:rPr>
              <a:t>Link to DCERT guidelines:  </a:t>
            </a:r>
            <a:r>
              <a:rPr lang="en-US" altLang="en-US" sz="1400" dirty="0">
                <a:ea typeface="ＭＳ Ｐゴシック" pitchFamily="34" charset="-128"/>
                <a:hlinkClick r:id="rId2"/>
              </a:rPr>
              <a:t>http://www.oms.nysed.gov/stac/stac_online_system/online_instructions/guide_DCERT.pdf</a:t>
            </a:r>
            <a:r>
              <a:rPr lang="en-US" altLang="en-US" sz="1400" dirty="0">
                <a:ea typeface="ＭＳ Ｐゴシック" pitchFamily="34" charset="-128"/>
              </a:rPr>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228600" y="338328"/>
            <a:ext cx="8686800" cy="722376"/>
          </a:xfrm>
        </p:spPr>
        <p:txBody>
          <a:bodyPr>
            <a:normAutofit fontScale="90000"/>
          </a:bodyPr>
          <a:lstStyle/>
          <a:p>
            <a:pPr>
              <a:defRPr/>
            </a:pPr>
            <a:r>
              <a:rPr lang="en-US" altLang="en-US" sz="2800" dirty="0">
                <a:ea typeface="ＭＳ Ｐゴシック" pitchFamily="34" charset="-128"/>
              </a:rPr>
              <a:t>DCERT </a:t>
            </a:r>
            <a:r>
              <a:rPr lang="en-US" altLang="en-US" sz="2400" dirty="0">
                <a:ea typeface="ＭＳ Ｐゴシック" pitchFamily="34" charset="-128"/>
              </a:rPr>
              <a:t>Screen – Top of Screen</a:t>
            </a:r>
            <a:br>
              <a:rPr lang="en-US" altLang="en-US" sz="2400" dirty="0">
                <a:ea typeface="ＭＳ Ｐゴシック" pitchFamily="34" charset="-128"/>
              </a:rPr>
            </a:br>
            <a:r>
              <a:rPr lang="en-US" altLang="en-US" sz="1900" dirty="0">
                <a:ea typeface="ＭＳ Ｐゴシック" pitchFamily="34" charset="-128"/>
              </a:rPr>
              <a:t>ONLINE PROCESSING OF PRIVATE PLACEMENT CERTIFICATION APPROVALS</a:t>
            </a:r>
          </a:p>
        </p:txBody>
      </p:sp>
      <p:pic>
        <p:nvPicPr>
          <p:cNvPr id="4" name="Picture 3" descr="Screenshot of the top half of the DCERT screen within EFRT"/>
          <p:cNvPicPr/>
          <p:nvPr/>
        </p:nvPicPr>
        <p:blipFill>
          <a:blip r:embed="rId2">
            <a:extLst>
              <a:ext uri="{28A0092B-C50C-407E-A947-70E740481C1C}">
                <a14:useLocalDpi xmlns:a14="http://schemas.microsoft.com/office/drawing/2010/main" val="0"/>
              </a:ext>
            </a:extLst>
          </a:blip>
          <a:stretch>
            <a:fillRect/>
          </a:stretch>
        </p:blipFill>
        <p:spPr bwMode="auto">
          <a:xfrm>
            <a:off x="1905000" y="1172525"/>
            <a:ext cx="5029200" cy="3636652"/>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p:txBody>
          <a:bodyPr>
            <a:normAutofit fontScale="90000"/>
          </a:bodyPr>
          <a:lstStyle/>
          <a:p>
            <a:pPr algn="ctr">
              <a:defRPr/>
            </a:pPr>
            <a:r>
              <a:rPr lang="en-US" altLang="en-US" sz="2800" dirty="0">
                <a:ea typeface="ＭＳ Ｐゴシック" pitchFamily="34" charset="-128"/>
              </a:rPr>
              <a:t>DCERT </a:t>
            </a:r>
            <a:r>
              <a:rPr lang="en-US" altLang="en-US" sz="2400" dirty="0">
                <a:ea typeface="ＭＳ Ｐゴシック" pitchFamily="34" charset="-128"/>
              </a:rPr>
              <a:t>Screen – Bottom of Screen</a:t>
            </a:r>
            <a:br>
              <a:rPr lang="en-US" altLang="en-US" sz="2400" dirty="0">
                <a:ea typeface="ＭＳ Ｐゴシック" pitchFamily="34" charset="-128"/>
              </a:rPr>
            </a:br>
            <a:r>
              <a:rPr lang="en-US" altLang="en-US" sz="1900" dirty="0">
                <a:ea typeface="ＭＳ Ｐゴシック" pitchFamily="34" charset="-128"/>
              </a:rPr>
              <a:t>ONLINE PROCESSING OF PRIVATE PLACEMENT CERTIFICATION APPROVALS</a:t>
            </a:r>
          </a:p>
        </p:txBody>
      </p:sp>
      <p:pic>
        <p:nvPicPr>
          <p:cNvPr id="3" name="Content Placeholder 2">
            <a:extLst>
              <a:ext uri="{FF2B5EF4-FFF2-40B4-BE49-F238E27FC236}">
                <a16:creationId xmlns:a16="http://schemas.microsoft.com/office/drawing/2014/main" id="{66E0597B-1716-4CF4-9D8D-ED6049906DF5}"/>
              </a:ext>
            </a:extLst>
          </p:cNvPr>
          <p:cNvPicPr>
            <a:picLocks noGrp="1" noChangeAspect="1"/>
          </p:cNvPicPr>
          <p:nvPr>
            <p:ph idx="1"/>
          </p:nvPr>
        </p:nvPicPr>
        <p:blipFill>
          <a:blip r:embed="rId2"/>
          <a:stretch>
            <a:fillRect/>
          </a:stretch>
        </p:blipFill>
        <p:spPr>
          <a:xfrm>
            <a:off x="1154477" y="1200150"/>
            <a:ext cx="6835045" cy="339407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SECTION E</a:t>
            </a:r>
            <a:br>
              <a:rPr lang="en-US" dirty="0"/>
            </a:br>
            <a:r>
              <a:rPr lang="en-US" altLang="en-US" sz="2500" dirty="0">
                <a:ea typeface="ＭＳ Ｐゴシック" pitchFamily="34" charset="-128"/>
              </a:rPr>
              <a:t>Entering Service Approvals</a:t>
            </a:r>
            <a:br>
              <a:rPr lang="en-US" altLang="en-US" sz="2800" dirty="0">
                <a:ea typeface="ＭＳ Ｐゴシック" pitchFamily="34" charset="-128"/>
              </a:rPr>
            </a:br>
            <a:endParaRPr lang="en-US" sz="2700" dirty="0"/>
          </a:p>
        </p:txBody>
      </p:sp>
    </p:spTree>
    <p:extLst>
      <p:ext uri="{BB962C8B-B14F-4D97-AF65-F5344CB8AC3E}">
        <p14:creationId xmlns:p14="http://schemas.microsoft.com/office/powerpoint/2010/main" val="20148007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a:xfrm>
            <a:off x="228600" y="338328"/>
            <a:ext cx="8686800" cy="722376"/>
          </a:xfrm>
        </p:spPr>
        <p:txBody>
          <a:bodyPr>
            <a:normAutofit fontScale="90000"/>
          </a:bodyPr>
          <a:lstStyle/>
          <a:p>
            <a:pPr>
              <a:defRPr/>
            </a:pPr>
            <a:r>
              <a:rPr lang="en-US" altLang="en-US" sz="1700" dirty="0">
                <a:ea typeface="ＭＳ Ｐゴシック" pitchFamily="34" charset="-128"/>
              </a:rPr>
              <a:t>STEP ONE: (DSUMR)</a:t>
            </a:r>
            <a:br>
              <a:rPr lang="en-US" altLang="en-US" sz="1900" dirty="0">
                <a:ea typeface="ＭＳ Ｐゴシック" pitchFamily="34" charset="-128"/>
              </a:rPr>
            </a:br>
            <a:r>
              <a:rPr lang="en-US" altLang="en-US" sz="2500" dirty="0">
                <a:ea typeface="ＭＳ Ｐゴシック" pitchFamily="34" charset="-128"/>
              </a:rPr>
              <a:t>INQUIRE ON STAC ID, NAME, AND SCHOOL YEAR</a:t>
            </a:r>
          </a:p>
        </p:txBody>
      </p:sp>
      <p:pic>
        <p:nvPicPr>
          <p:cNvPr id="4" name="Picture 3">
            <a:extLst>
              <a:ext uri="{FF2B5EF4-FFF2-40B4-BE49-F238E27FC236}">
                <a16:creationId xmlns:a16="http://schemas.microsoft.com/office/drawing/2014/main" id="{63D3E5C4-9F64-4914-A8AD-01D60C9084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258" y="1123950"/>
            <a:ext cx="7411484" cy="1743318"/>
          </a:xfrm>
          <a:prstGeom prst="rect">
            <a:avLst/>
          </a:prstGeom>
        </p:spPr>
      </p:pic>
      <p:grpSp>
        <p:nvGrpSpPr>
          <p:cNvPr id="6" name="Group 5" descr="Field 1: STAC ID, School Year, and Rec Num" title="Field 1">
            <a:extLst>
              <a:ext uri="{FF2B5EF4-FFF2-40B4-BE49-F238E27FC236}">
                <a16:creationId xmlns:a16="http://schemas.microsoft.com/office/drawing/2014/main" id="{102556A0-C056-4A23-A4CA-A2C3B8480654}"/>
              </a:ext>
            </a:extLst>
          </p:cNvPr>
          <p:cNvGrpSpPr/>
          <p:nvPr/>
        </p:nvGrpSpPr>
        <p:grpSpPr>
          <a:xfrm>
            <a:off x="1371600" y="1995609"/>
            <a:ext cx="347345" cy="347345"/>
            <a:chOff x="0" y="0"/>
            <a:chExt cx="347345" cy="347345"/>
          </a:xfrm>
        </p:grpSpPr>
        <p:sp>
          <p:nvSpPr>
            <p:cNvPr id="7" name="Oval 6">
              <a:extLst>
                <a:ext uri="{FF2B5EF4-FFF2-40B4-BE49-F238E27FC236}">
                  <a16:creationId xmlns:a16="http://schemas.microsoft.com/office/drawing/2014/main" id="{8FD7998C-49B4-4EAA-B30D-557CECEF9A33}"/>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Text Box 3">
              <a:extLst>
                <a:ext uri="{FF2B5EF4-FFF2-40B4-BE49-F238E27FC236}">
                  <a16:creationId xmlns:a16="http://schemas.microsoft.com/office/drawing/2014/main" id="{91761498-1765-48AE-BB97-33759370A821}"/>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effectLst/>
                  <a:latin typeface="Arial" panose="020B0604020202020204" pitchFamily="34" charset="0"/>
                  <a:ea typeface="Times New Roman" panose="02020603050405020304" pitchFamily="18" charset="0"/>
                </a:rPr>
                <a:t>1</a:t>
              </a:r>
              <a:endParaRPr lang="en-US" sz="1200" dirty="0">
                <a:effectLst/>
                <a:latin typeface="Times New Roman" panose="02020603050405020304" pitchFamily="18" charset="0"/>
                <a:ea typeface="Times New Roman" panose="02020603050405020304" pitchFamily="18" charset="0"/>
              </a:endParaRPr>
            </a:p>
          </p:txBody>
        </p:sp>
      </p:grpSp>
      <p:grpSp>
        <p:nvGrpSpPr>
          <p:cNvPr id="9" name="Group 8" descr="Field 1: STAC ID, School Year, and Rec Num" title="Field 1">
            <a:extLst>
              <a:ext uri="{FF2B5EF4-FFF2-40B4-BE49-F238E27FC236}">
                <a16:creationId xmlns:a16="http://schemas.microsoft.com/office/drawing/2014/main" id="{A7B559CD-527F-491B-899A-9A128B979EA9}"/>
              </a:ext>
            </a:extLst>
          </p:cNvPr>
          <p:cNvGrpSpPr/>
          <p:nvPr/>
        </p:nvGrpSpPr>
        <p:grpSpPr>
          <a:xfrm>
            <a:off x="1981200" y="1995609"/>
            <a:ext cx="347345" cy="347345"/>
            <a:chOff x="0" y="0"/>
            <a:chExt cx="347345" cy="347345"/>
          </a:xfrm>
        </p:grpSpPr>
        <p:sp>
          <p:nvSpPr>
            <p:cNvPr id="10" name="Oval 9">
              <a:extLst>
                <a:ext uri="{FF2B5EF4-FFF2-40B4-BE49-F238E27FC236}">
                  <a16:creationId xmlns:a16="http://schemas.microsoft.com/office/drawing/2014/main" id="{52D127DA-4D8E-485B-9304-820D6E38A35C}"/>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Box 3">
              <a:extLst>
                <a:ext uri="{FF2B5EF4-FFF2-40B4-BE49-F238E27FC236}">
                  <a16:creationId xmlns:a16="http://schemas.microsoft.com/office/drawing/2014/main" id="{8BA62EA3-5086-49EB-9771-C409C0986FB5}"/>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2</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descr="Field 1: STAC ID, School Year, and Rec Num" title="Field 1">
            <a:extLst>
              <a:ext uri="{FF2B5EF4-FFF2-40B4-BE49-F238E27FC236}">
                <a16:creationId xmlns:a16="http://schemas.microsoft.com/office/drawing/2014/main" id="{779BDECF-11D5-405D-8379-EEE936D410B4}"/>
              </a:ext>
            </a:extLst>
          </p:cNvPr>
          <p:cNvGrpSpPr/>
          <p:nvPr/>
        </p:nvGrpSpPr>
        <p:grpSpPr>
          <a:xfrm>
            <a:off x="1109762" y="2725345"/>
            <a:ext cx="347345" cy="347345"/>
            <a:chOff x="0" y="0"/>
            <a:chExt cx="347345" cy="347345"/>
          </a:xfrm>
        </p:grpSpPr>
        <p:sp>
          <p:nvSpPr>
            <p:cNvPr id="13" name="Oval 12">
              <a:extLst>
                <a:ext uri="{FF2B5EF4-FFF2-40B4-BE49-F238E27FC236}">
                  <a16:creationId xmlns:a16="http://schemas.microsoft.com/office/drawing/2014/main" id="{4C845E0F-815F-4BD4-9DBA-2BD7F344FA76}"/>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Text Box 3">
              <a:extLst>
                <a:ext uri="{FF2B5EF4-FFF2-40B4-BE49-F238E27FC236}">
                  <a16:creationId xmlns:a16="http://schemas.microsoft.com/office/drawing/2014/main" id="{22193A49-37F6-43BC-9643-F252669A8780}"/>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3</a:t>
              </a:r>
              <a:endParaRPr lang="en-US" sz="1200" dirty="0">
                <a:effectLst/>
                <a:latin typeface="Times New Roman" panose="02020603050405020304" pitchFamily="18" charset="0"/>
                <a:ea typeface="Times New Roman" panose="02020603050405020304" pitchFamily="18" charset="0"/>
              </a:endParaRPr>
            </a:p>
          </p:txBody>
        </p:sp>
      </p:grpSp>
      <p:grpSp>
        <p:nvGrpSpPr>
          <p:cNvPr id="15" name="Group 14" descr="Field 1: STAC ID, School Year, and Rec Num" title="Field 1">
            <a:extLst>
              <a:ext uri="{FF2B5EF4-FFF2-40B4-BE49-F238E27FC236}">
                <a16:creationId xmlns:a16="http://schemas.microsoft.com/office/drawing/2014/main" id="{F29BF56E-DF32-435F-A733-793D9C1D6B66}"/>
              </a:ext>
            </a:extLst>
          </p:cNvPr>
          <p:cNvGrpSpPr/>
          <p:nvPr/>
        </p:nvGrpSpPr>
        <p:grpSpPr>
          <a:xfrm>
            <a:off x="2154872" y="2758033"/>
            <a:ext cx="347345" cy="347345"/>
            <a:chOff x="0" y="0"/>
            <a:chExt cx="347345" cy="347345"/>
          </a:xfrm>
        </p:grpSpPr>
        <p:sp>
          <p:nvSpPr>
            <p:cNvPr id="16" name="Oval 15">
              <a:extLst>
                <a:ext uri="{FF2B5EF4-FFF2-40B4-BE49-F238E27FC236}">
                  <a16:creationId xmlns:a16="http://schemas.microsoft.com/office/drawing/2014/main" id="{57B07047-05EC-439C-B478-2FACFF7C1247}"/>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Text Box 3">
              <a:extLst>
                <a:ext uri="{FF2B5EF4-FFF2-40B4-BE49-F238E27FC236}">
                  <a16:creationId xmlns:a16="http://schemas.microsoft.com/office/drawing/2014/main" id="{CF64D6BD-3960-4375-AF50-DEB22F7BBB38}"/>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4</a:t>
              </a:r>
              <a:endParaRPr lang="en-US" sz="1200" dirty="0">
                <a:effectLst/>
                <a:latin typeface="Times New Roman" panose="02020603050405020304" pitchFamily="18" charset="0"/>
                <a:ea typeface="Times New Roman" panose="02020603050405020304" pitchFamily="18" charset="0"/>
              </a:endParaRPr>
            </a:p>
          </p:txBody>
        </p:sp>
      </p:grpSp>
      <p:grpSp>
        <p:nvGrpSpPr>
          <p:cNvPr id="18" name="Group 17" descr="Field 1: STAC ID, School Year, and Rec Num" title="Field 1">
            <a:extLst>
              <a:ext uri="{FF2B5EF4-FFF2-40B4-BE49-F238E27FC236}">
                <a16:creationId xmlns:a16="http://schemas.microsoft.com/office/drawing/2014/main" id="{F4CF5ECF-C7EF-40ED-BDB0-9EF5EC7D917D}"/>
              </a:ext>
            </a:extLst>
          </p:cNvPr>
          <p:cNvGrpSpPr/>
          <p:nvPr/>
        </p:nvGrpSpPr>
        <p:grpSpPr>
          <a:xfrm>
            <a:off x="7352927" y="2217859"/>
            <a:ext cx="347345" cy="347345"/>
            <a:chOff x="0" y="0"/>
            <a:chExt cx="347345" cy="347345"/>
          </a:xfrm>
        </p:grpSpPr>
        <p:sp>
          <p:nvSpPr>
            <p:cNvPr id="19" name="Oval 18">
              <a:extLst>
                <a:ext uri="{FF2B5EF4-FFF2-40B4-BE49-F238E27FC236}">
                  <a16:creationId xmlns:a16="http://schemas.microsoft.com/office/drawing/2014/main" id="{7C732563-B250-4131-8053-5C00F2B24EE9}"/>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Text Box 3">
              <a:extLst>
                <a:ext uri="{FF2B5EF4-FFF2-40B4-BE49-F238E27FC236}">
                  <a16:creationId xmlns:a16="http://schemas.microsoft.com/office/drawing/2014/main" id="{586C585C-4388-4FD2-A276-CF346C43B451}"/>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effectLst/>
                  <a:latin typeface="Arial" panose="020B0604020202020204" pitchFamily="34" charset="0"/>
                  <a:ea typeface="Times New Roman" panose="02020603050405020304" pitchFamily="18" charset="0"/>
                </a:rPr>
                <a:t>6</a:t>
              </a:r>
              <a:endParaRPr lang="en-US" sz="1200" dirty="0">
                <a:effectLst/>
                <a:latin typeface="Times New Roman" panose="02020603050405020304" pitchFamily="18" charset="0"/>
                <a:ea typeface="Times New Roman" panose="02020603050405020304" pitchFamily="18" charset="0"/>
              </a:endParaRPr>
            </a:p>
          </p:txBody>
        </p:sp>
      </p:grpSp>
      <p:grpSp>
        <p:nvGrpSpPr>
          <p:cNvPr id="21" name="Group 20" descr="Field 1: STAC ID, School Year, and Rec Num" title="Field 1">
            <a:extLst>
              <a:ext uri="{FF2B5EF4-FFF2-40B4-BE49-F238E27FC236}">
                <a16:creationId xmlns:a16="http://schemas.microsoft.com/office/drawing/2014/main" id="{7E29B032-58E8-4B16-8288-CF9B239D6441}"/>
              </a:ext>
            </a:extLst>
          </p:cNvPr>
          <p:cNvGrpSpPr/>
          <p:nvPr/>
        </p:nvGrpSpPr>
        <p:grpSpPr>
          <a:xfrm>
            <a:off x="3204054" y="2733759"/>
            <a:ext cx="347345" cy="347345"/>
            <a:chOff x="0" y="0"/>
            <a:chExt cx="347345" cy="347345"/>
          </a:xfrm>
        </p:grpSpPr>
        <p:sp>
          <p:nvSpPr>
            <p:cNvPr id="22" name="Oval 21">
              <a:extLst>
                <a:ext uri="{FF2B5EF4-FFF2-40B4-BE49-F238E27FC236}">
                  <a16:creationId xmlns:a16="http://schemas.microsoft.com/office/drawing/2014/main" id="{1E7E2A12-CBC6-4EF6-B4B6-BAF4EE78F3DB}"/>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Text Box 3">
              <a:extLst>
                <a:ext uri="{FF2B5EF4-FFF2-40B4-BE49-F238E27FC236}">
                  <a16:creationId xmlns:a16="http://schemas.microsoft.com/office/drawing/2014/main" id="{A7D0B6B6-E414-40A8-97D7-50488D21B8C9}"/>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5</a:t>
              </a:r>
              <a:endParaRPr lang="en-US" sz="1200" dirty="0">
                <a:effectLst/>
                <a:latin typeface="Times New Roman" panose="02020603050405020304" pitchFamily="18" charset="0"/>
                <a:ea typeface="Times New Roman" panose="02020603050405020304" pitchFamily="18" charset="0"/>
              </a:endParaRPr>
            </a:p>
          </p:txBody>
        </p:sp>
      </p:grpSp>
      <p:sp>
        <p:nvSpPr>
          <p:cNvPr id="5" name="TextBox 4">
            <a:extLst>
              <a:ext uri="{FF2B5EF4-FFF2-40B4-BE49-F238E27FC236}">
                <a16:creationId xmlns:a16="http://schemas.microsoft.com/office/drawing/2014/main" id="{3FA0C067-71E2-4963-B91F-50C41B41E711}"/>
              </a:ext>
            </a:extLst>
          </p:cNvPr>
          <p:cNvSpPr txBox="1"/>
          <p:nvPr/>
        </p:nvSpPr>
        <p:spPr>
          <a:xfrm>
            <a:off x="533400" y="3105150"/>
            <a:ext cx="4038600" cy="1815882"/>
          </a:xfrm>
          <a:prstGeom prst="rect">
            <a:avLst/>
          </a:prstGeom>
          <a:noFill/>
        </p:spPr>
        <p:txBody>
          <a:bodyPr wrap="square" rtlCol="0">
            <a:spAutoFit/>
          </a:bodyPr>
          <a:lstStyle/>
          <a:p>
            <a:pPr marL="342900" indent="-342900">
              <a:buFont typeface="+mj-lt"/>
              <a:buAutoNum type="arabicPeriod"/>
            </a:pPr>
            <a:r>
              <a:rPr lang="en-US" sz="1400" b="1" dirty="0"/>
              <a:t>STAC ID</a:t>
            </a:r>
            <a:r>
              <a:rPr lang="en-US" sz="1400" dirty="0"/>
              <a:t>: Enter the unique six-character identifier assigned to each student that follows him or her from preschool to age 21.</a:t>
            </a:r>
          </a:p>
          <a:p>
            <a:pPr marL="342900" indent="-342900">
              <a:buFont typeface="+mj-lt"/>
              <a:buAutoNum type="arabicPeriod"/>
            </a:pPr>
            <a:r>
              <a:rPr lang="en-US" sz="1400" b="1" dirty="0"/>
              <a:t>Name</a:t>
            </a:r>
            <a:r>
              <a:rPr lang="en-US" sz="1400" dirty="0"/>
              <a:t>: Enter the first three letters of the student’s last name.</a:t>
            </a:r>
          </a:p>
          <a:p>
            <a:pPr marL="342900" indent="-342900">
              <a:buFont typeface="+mj-lt"/>
              <a:buAutoNum type="arabicPeriod"/>
            </a:pPr>
            <a:r>
              <a:rPr lang="en-US" sz="1400" b="1" dirty="0"/>
              <a:t>School Year</a:t>
            </a:r>
            <a:r>
              <a:rPr lang="en-US" sz="1400" dirty="0"/>
              <a:t>: Select the appropriate school year from the dropdown. Each school year starts July 1 and runs through June 30.</a:t>
            </a:r>
            <a:endParaRPr lang="en-US" sz="1400" b="1" dirty="0"/>
          </a:p>
        </p:txBody>
      </p:sp>
      <p:sp>
        <p:nvSpPr>
          <p:cNvPr id="25" name="TextBox 24">
            <a:extLst>
              <a:ext uri="{FF2B5EF4-FFF2-40B4-BE49-F238E27FC236}">
                <a16:creationId xmlns:a16="http://schemas.microsoft.com/office/drawing/2014/main" id="{C8469C76-CBB6-4E2B-AA67-CB904CF0E966}"/>
              </a:ext>
            </a:extLst>
          </p:cNvPr>
          <p:cNvSpPr txBox="1"/>
          <p:nvPr/>
        </p:nvSpPr>
        <p:spPr>
          <a:xfrm>
            <a:off x="4572000" y="3111609"/>
            <a:ext cx="4038600" cy="1815882"/>
          </a:xfrm>
          <a:prstGeom prst="rect">
            <a:avLst/>
          </a:prstGeom>
          <a:noFill/>
        </p:spPr>
        <p:txBody>
          <a:bodyPr wrap="square" rtlCol="0">
            <a:spAutoFit/>
          </a:bodyPr>
          <a:lstStyle/>
          <a:p>
            <a:pPr marL="342900" indent="-342900">
              <a:buFont typeface="+mj-lt"/>
              <a:buAutoNum type="arabicPeriod" startAt="4"/>
            </a:pPr>
            <a:r>
              <a:rPr lang="en-US" sz="1400" b="1" dirty="0"/>
              <a:t>Record Number</a:t>
            </a:r>
            <a:r>
              <a:rPr lang="en-US" sz="1400" dirty="0"/>
              <a:t>: Leave this blank. It will be assigned automatically when the record is added.</a:t>
            </a:r>
          </a:p>
          <a:p>
            <a:pPr marL="342900" indent="-342900">
              <a:buFont typeface="+mj-lt"/>
              <a:buAutoNum type="arabicPeriod" startAt="4"/>
            </a:pPr>
            <a:r>
              <a:rPr lang="en-US" sz="1400" b="1" dirty="0"/>
              <a:t>Inquire</a:t>
            </a:r>
            <a:r>
              <a:rPr lang="en-US" sz="1400" dirty="0"/>
              <a:t>: You </a:t>
            </a:r>
            <a:r>
              <a:rPr lang="en-US" sz="1400" u="sng" dirty="0"/>
              <a:t>must</a:t>
            </a:r>
            <a:r>
              <a:rPr lang="en-US" sz="1400" dirty="0"/>
              <a:t> click this button before proceeding further.</a:t>
            </a:r>
          </a:p>
          <a:p>
            <a:pPr marL="342900" indent="-342900">
              <a:buFont typeface="+mj-lt"/>
              <a:buAutoNum type="arabicPeriod" startAt="4"/>
            </a:pPr>
            <a:r>
              <a:rPr lang="en-US" sz="1400" b="1" dirty="0"/>
              <a:t>Mode</a:t>
            </a:r>
            <a:r>
              <a:rPr lang="en-US" sz="1400" dirty="0"/>
              <a:t>: After clicking the Inquire button, </a:t>
            </a:r>
            <a:br>
              <a:rPr lang="en-US" sz="1400" dirty="0"/>
            </a:br>
            <a:r>
              <a:rPr lang="en-US" sz="1400" dirty="0"/>
              <a:t>this changes from “Inquiry” to “Add”.</a:t>
            </a:r>
            <a:br>
              <a:rPr lang="en-US" sz="1400" dirty="0"/>
            </a:br>
            <a:r>
              <a:rPr lang="en-US" sz="1400" dirty="0"/>
              <a:t>Once in Add mode, you can proceed.</a:t>
            </a:r>
            <a:endParaRPr lang="en-US" sz="1400" b="1" dirty="0"/>
          </a:p>
        </p:txBody>
      </p:sp>
    </p:spTree>
    <p:extLst>
      <p:ext uri="{BB962C8B-B14F-4D97-AF65-F5344CB8AC3E}">
        <p14:creationId xmlns:p14="http://schemas.microsoft.com/office/powerpoint/2010/main" val="92878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a:xfrm>
            <a:off x="228600" y="338328"/>
            <a:ext cx="8686800" cy="722376"/>
          </a:xfrm>
        </p:spPr>
        <p:txBody>
          <a:bodyPr>
            <a:normAutofit fontScale="90000"/>
          </a:bodyPr>
          <a:lstStyle/>
          <a:p>
            <a:pPr>
              <a:defRPr/>
            </a:pPr>
            <a:r>
              <a:rPr lang="en-US" altLang="en-US" sz="1700" dirty="0">
                <a:ea typeface="ＭＳ Ｐゴシック" pitchFamily="34" charset="-128"/>
              </a:rPr>
              <a:t>STEP TWO: (</a:t>
            </a:r>
            <a:r>
              <a:rPr lang="en-US" altLang="en-US" sz="1700" dirty="0">
                <a:ea typeface="ＭＳ Ｐゴシック" pitchFamily="34" charset="-128"/>
                <a:sym typeface="Wingdings" panose="05000000000000000000" pitchFamily="2" charset="2"/>
              </a:rPr>
              <a:t>DSUMR)</a:t>
            </a:r>
            <a:br>
              <a:rPr lang="en-US" altLang="en-US" sz="1900" dirty="0">
                <a:ea typeface="ＭＳ Ｐゴシック" pitchFamily="34" charset="-128"/>
              </a:rPr>
            </a:br>
            <a:r>
              <a:rPr lang="en-US" altLang="en-US" sz="2500" dirty="0">
                <a:ea typeface="ＭＳ Ｐゴシック" pitchFamily="34" charset="-128"/>
              </a:rPr>
              <a:t>SELECT DISABILITY, SCHOOL DISTRICTS, AND COUNTY</a:t>
            </a:r>
          </a:p>
        </p:txBody>
      </p:sp>
      <p:pic>
        <p:nvPicPr>
          <p:cNvPr id="4" name="Picture 3">
            <a:extLst>
              <a:ext uri="{FF2B5EF4-FFF2-40B4-BE49-F238E27FC236}">
                <a16:creationId xmlns:a16="http://schemas.microsoft.com/office/drawing/2014/main" id="{63D3E5C4-9F64-4914-A8AD-01D60C9084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680" y="990284"/>
            <a:ext cx="7411484" cy="2267266"/>
          </a:xfrm>
          <a:prstGeom prst="rect">
            <a:avLst/>
          </a:prstGeom>
        </p:spPr>
      </p:pic>
      <p:grpSp>
        <p:nvGrpSpPr>
          <p:cNvPr id="6" name="Group 5" descr="Field 1: STAC ID, School Year, and Rec Num" title="Field 1">
            <a:extLst>
              <a:ext uri="{FF2B5EF4-FFF2-40B4-BE49-F238E27FC236}">
                <a16:creationId xmlns:a16="http://schemas.microsoft.com/office/drawing/2014/main" id="{102556A0-C056-4A23-A4CA-A2C3B8480654}"/>
              </a:ext>
            </a:extLst>
          </p:cNvPr>
          <p:cNvGrpSpPr/>
          <p:nvPr/>
        </p:nvGrpSpPr>
        <p:grpSpPr>
          <a:xfrm>
            <a:off x="4724400" y="1733550"/>
            <a:ext cx="347345" cy="347345"/>
            <a:chOff x="0" y="0"/>
            <a:chExt cx="347345" cy="347345"/>
          </a:xfrm>
        </p:grpSpPr>
        <p:sp>
          <p:nvSpPr>
            <p:cNvPr id="7" name="Oval 6">
              <a:extLst>
                <a:ext uri="{FF2B5EF4-FFF2-40B4-BE49-F238E27FC236}">
                  <a16:creationId xmlns:a16="http://schemas.microsoft.com/office/drawing/2014/main" id="{8FD7998C-49B4-4EAA-B30D-557CECEF9A33}"/>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Text Box 3">
              <a:extLst>
                <a:ext uri="{FF2B5EF4-FFF2-40B4-BE49-F238E27FC236}">
                  <a16:creationId xmlns:a16="http://schemas.microsoft.com/office/drawing/2014/main" id="{91761498-1765-48AE-BB97-33759370A821}"/>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effectLst/>
                  <a:latin typeface="Arial" panose="020B0604020202020204" pitchFamily="34" charset="0"/>
                  <a:ea typeface="Times New Roman" panose="02020603050405020304" pitchFamily="18" charset="0"/>
                </a:rPr>
                <a:t>7</a:t>
              </a:r>
              <a:endParaRPr lang="en-US" sz="1200" dirty="0">
                <a:effectLst/>
                <a:latin typeface="Times New Roman" panose="02020603050405020304" pitchFamily="18" charset="0"/>
                <a:ea typeface="Times New Roman" panose="02020603050405020304" pitchFamily="18" charset="0"/>
              </a:endParaRPr>
            </a:p>
          </p:txBody>
        </p:sp>
      </p:grpSp>
      <p:grpSp>
        <p:nvGrpSpPr>
          <p:cNvPr id="9" name="Group 8" descr="Field 1: STAC ID, School Year, and Rec Num" title="Field 1">
            <a:extLst>
              <a:ext uri="{FF2B5EF4-FFF2-40B4-BE49-F238E27FC236}">
                <a16:creationId xmlns:a16="http://schemas.microsoft.com/office/drawing/2014/main" id="{A7B559CD-527F-491B-899A-9A128B979EA9}"/>
              </a:ext>
            </a:extLst>
          </p:cNvPr>
          <p:cNvGrpSpPr/>
          <p:nvPr/>
        </p:nvGrpSpPr>
        <p:grpSpPr>
          <a:xfrm>
            <a:off x="4876800" y="2190750"/>
            <a:ext cx="347345" cy="347345"/>
            <a:chOff x="0" y="0"/>
            <a:chExt cx="347345" cy="347345"/>
          </a:xfrm>
        </p:grpSpPr>
        <p:sp>
          <p:nvSpPr>
            <p:cNvPr id="10" name="Oval 9">
              <a:extLst>
                <a:ext uri="{FF2B5EF4-FFF2-40B4-BE49-F238E27FC236}">
                  <a16:creationId xmlns:a16="http://schemas.microsoft.com/office/drawing/2014/main" id="{52D127DA-4D8E-485B-9304-820D6E38A35C}"/>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Box 3">
              <a:extLst>
                <a:ext uri="{FF2B5EF4-FFF2-40B4-BE49-F238E27FC236}">
                  <a16:creationId xmlns:a16="http://schemas.microsoft.com/office/drawing/2014/main" id="{8BA62EA3-5086-49EB-9771-C409C0986FB5}"/>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8</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descr="Field 1: STAC ID, School Year, and Rec Num" title="Field 1">
            <a:extLst>
              <a:ext uri="{FF2B5EF4-FFF2-40B4-BE49-F238E27FC236}">
                <a16:creationId xmlns:a16="http://schemas.microsoft.com/office/drawing/2014/main" id="{779BDECF-11D5-405D-8379-EEE936D410B4}"/>
              </a:ext>
            </a:extLst>
          </p:cNvPr>
          <p:cNvGrpSpPr/>
          <p:nvPr/>
        </p:nvGrpSpPr>
        <p:grpSpPr>
          <a:xfrm>
            <a:off x="4120359" y="2529205"/>
            <a:ext cx="347345" cy="347345"/>
            <a:chOff x="0" y="0"/>
            <a:chExt cx="347345" cy="347345"/>
          </a:xfrm>
        </p:grpSpPr>
        <p:sp>
          <p:nvSpPr>
            <p:cNvPr id="13" name="Oval 12">
              <a:extLst>
                <a:ext uri="{FF2B5EF4-FFF2-40B4-BE49-F238E27FC236}">
                  <a16:creationId xmlns:a16="http://schemas.microsoft.com/office/drawing/2014/main" id="{4C845E0F-815F-4BD4-9DBA-2BD7F344FA76}"/>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Text Box 3">
              <a:extLst>
                <a:ext uri="{FF2B5EF4-FFF2-40B4-BE49-F238E27FC236}">
                  <a16:creationId xmlns:a16="http://schemas.microsoft.com/office/drawing/2014/main" id="{22193A49-37F6-43BC-9643-F252669A8780}"/>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9</a:t>
              </a:r>
              <a:endParaRPr lang="en-US" sz="1200" dirty="0">
                <a:effectLst/>
                <a:latin typeface="Times New Roman" panose="02020603050405020304" pitchFamily="18" charset="0"/>
                <a:ea typeface="Times New Roman" panose="02020603050405020304" pitchFamily="18" charset="0"/>
              </a:endParaRPr>
            </a:p>
          </p:txBody>
        </p:sp>
      </p:grpSp>
      <p:grpSp>
        <p:nvGrpSpPr>
          <p:cNvPr id="15" name="Group 14" descr="Field 1: STAC ID, School Year, and Rec Num" title="Field 1">
            <a:extLst>
              <a:ext uri="{FF2B5EF4-FFF2-40B4-BE49-F238E27FC236}">
                <a16:creationId xmlns:a16="http://schemas.microsoft.com/office/drawing/2014/main" id="{F29BF56E-DF32-435F-A733-793D9C1D6B66}"/>
              </a:ext>
            </a:extLst>
          </p:cNvPr>
          <p:cNvGrpSpPr/>
          <p:nvPr/>
        </p:nvGrpSpPr>
        <p:grpSpPr>
          <a:xfrm>
            <a:off x="4120359" y="2834005"/>
            <a:ext cx="347345" cy="347345"/>
            <a:chOff x="0" y="0"/>
            <a:chExt cx="347345" cy="347345"/>
          </a:xfrm>
        </p:grpSpPr>
        <p:sp>
          <p:nvSpPr>
            <p:cNvPr id="16" name="Oval 15">
              <a:extLst>
                <a:ext uri="{FF2B5EF4-FFF2-40B4-BE49-F238E27FC236}">
                  <a16:creationId xmlns:a16="http://schemas.microsoft.com/office/drawing/2014/main" id="{57B07047-05EC-439C-B478-2FACFF7C1247}"/>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Text Box 3">
              <a:extLst>
                <a:ext uri="{FF2B5EF4-FFF2-40B4-BE49-F238E27FC236}">
                  <a16:creationId xmlns:a16="http://schemas.microsoft.com/office/drawing/2014/main" id="{CF64D6BD-3960-4375-AF50-DEB22F7BBB38}"/>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10</a:t>
              </a:r>
              <a:endParaRPr lang="en-US" sz="1200" dirty="0">
                <a:effectLst/>
                <a:latin typeface="Times New Roman" panose="02020603050405020304" pitchFamily="18" charset="0"/>
                <a:ea typeface="Times New Roman" panose="02020603050405020304" pitchFamily="18" charset="0"/>
              </a:endParaRPr>
            </a:p>
          </p:txBody>
        </p:sp>
      </p:grpSp>
      <p:grpSp>
        <p:nvGrpSpPr>
          <p:cNvPr id="21" name="Group 20" descr="Field 1: STAC ID, School Year, and Rec Num" title="Field 1">
            <a:extLst>
              <a:ext uri="{FF2B5EF4-FFF2-40B4-BE49-F238E27FC236}">
                <a16:creationId xmlns:a16="http://schemas.microsoft.com/office/drawing/2014/main" id="{7E29B032-58E8-4B16-8288-CF9B239D6441}"/>
              </a:ext>
            </a:extLst>
          </p:cNvPr>
          <p:cNvGrpSpPr/>
          <p:nvPr/>
        </p:nvGrpSpPr>
        <p:grpSpPr>
          <a:xfrm>
            <a:off x="7239000" y="2529205"/>
            <a:ext cx="347345" cy="347345"/>
            <a:chOff x="0" y="0"/>
            <a:chExt cx="347345" cy="347345"/>
          </a:xfrm>
        </p:grpSpPr>
        <p:sp>
          <p:nvSpPr>
            <p:cNvPr id="22" name="Oval 21">
              <a:extLst>
                <a:ext uri="{FF2B5EF4-FFF2-40B4-BE49-F238E27FC236}">
                  <a16:creationId xmlns:a16="http://schemas.microsoft.com/office/drawing/2014/main" id="{1E7E2A12-CBC6-4EF6-B4B6-BAF4EE78F3DB}"/>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Text Box 3">
              <a:extLst>
                <a:ext uri="{FF2B5EF4-FFF2-40B4-BE49-F238E27FC236}">
                  <a16:creationId xmlns:a16="http://schemas.microsoft.com/office/drawing/2014/main" id="{A7D0B6B6-E414-40A8-97D7-50488D21B8C9}"/>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11</a:t>
              </a:r>
              <a:endParaRPr lang="en-US" sz="1200" dirty="0">
                <a:effectLst/>
                <a:latin typeface="Times New Roman" panose="02020603050405020304" pitchFamily="18" charset="0"/>
                <a:ea typeface="Times New Roman" panose="02020603050405020304" pitchFamily="18" charset="0"/>
              </a:endParaRPr>
            </a:p>
          </p:txBody>
        </p:sp>
      </p:grpSp>
      <p:sp>
        <p:nvSpPr>
          <p:cNvPr id="5" name="TextBox 4">
            <a:extLst>
              <a:ext uri="{FF2B5EF4-FFF2-40B4-BE49-F238E27FC236}">
                <a16:creationId xmlns:a16="http://schemas.microsoft.com/office/drawing/2014/main" id="{3FA0C067-71E2-4963-B91F-50C41B41E711}"/>
              </a:ext>
            </a:extLst>
          </p:cNvPr>
          <p:cNvSpPr txBox="1"/>
          <p:nvPr/>
        </p:nvSpPr>
        <p:spPr>
          <a:xfrm>
            <a:off x="533400" y="3270468"/>
            <a:ext cx="4038600" cy="1815882"/>
          </a:xfrm>
          <a:prstGeom prst="rect">
            <a:avLst/>
          </a:prstGeom>
          <a:noFill/>
        </p:spPr>
        <p:txBody>
          <a:bodyPr wrap="square" rtlCol="0">
            <a:spAutoFit/>
          </a:bodyPr>
          <a:lstStyle/>
          <a:p>
            <a:pPr marL="342900" indent="-342900">
              <a:buFont typeface="+mj-lt"/>
              <a:buAutoNum type="arabicPeriod" startAt="7"/>
            </a:pPr>
            <a:r>
              <a:rPr lang="en-US" sz="1400" b="1" dirty="0"/>
              <a:t>Disability</a:t>
            </a:r>
            <a:r>
              <a:rPr lang="en-US" sz="1400" dirty="0"/>
              <a:t>: Select the student’s disability</a:t>
            </a:r>
            <a:br>
              <a:rPr lang="en-US" sz="1400" dirty="0"/>
            </a:br>
            <a:r>
              <a:rPr lang="en-US" sz="1400" dirty="0"/>
              <a:t>(as indicated on the IEP) from the dropdown.</a:t>
            </a:r>
          </a:p>
          <a:p>
            <a:pPr marL="342900" indent="-342900">
              <a:buFont typeface="+mj-lt"/>
              <a:buAutoNum type="arabicPeriod" startAt="7"/>
            </a:pPr>
            <a:r>
              <a:rPr lang="en-US" sz="1400" b="1" dirty="0"/>
              <a:t>CSE District</a:t>
            </a:r>
            <a:r>
              <a:rPr lang="en-US" sz="1400" dirty="0"/>
              <a:t>: Pre-filled by EFRT based on your </a:t>
            </a:r>
            <a:r>
              <a:rPr lang="en-US" sz="1400" dirty="0" err="1"/>
              <a:t>Usercode</a:t>
            </a:r>
            <a:r>
              <a:rPr lang="en-US" sz="1400" dirty="0"/>
              <a:t>.</a:t>
            </a:r>
          </a:p>
          <a:p>
            <a:pPr marL="342900" indent="-342900">
              <a:buFont typeface="+mj-lt"/>
              <a:buAutoNum type="arabicPeriod" startAt="7"/>
            </a:pPr>
            <a:r>
              <a:rPr lang="en-US" sz="1400" b="1" dirty="0"/>
              <a:t>District of Residence</a:t>
            </a:r>
            <a:r>
              <a:rPr lang="en-US" sz="1400" dirty="0"/>
              <a:t>: Select the district in which the student resides. Generally the same as the CSE District.</a:t>
            </a:r>
            <a:endParaRPr lang="en-US" sz="1400" b="1" dirty="0"/>
          </a:p>
        </p:txBody>
      </p:sp>
      <p:sp>
        <p:nvSpPr>
          <p:cNvPr id="25" name="TextBox 24">
            <a:extLst>
              <a:ext uri="{FF2B5EF4-FFF2-40B4-BE49-F238E27FC236}">
                <a16:creationId xmlns:a16="http://schemas.microsoft.com/office/drawing/2014/main" id="{C8469C76-CBB6-4E2B-AA67-CB904CF0E966}"/>
              </a:ext>
            </a:extLst>
          </p:cNvPr>
          <p:cNvSpPr txBox="1"/>
          <p:nvPr/>
        </p:nvSpPr>
        <p:spPr>
          <a:xfrm>
            <a:off x="4572000" y="3273552"/>
            <a:ext cx="4038600" cy="1384995"/>
          </a:xfrm>
          <a:prstGeom prst="rect">
            <a:avLst/>
          </a:prstGeom>
          <a:noFill/>
        </p:spPr>
        <p:txBody>
          <a:bodyPr wrap="square" rtlCol="0">
            <a:spAutoFit/>
          </a:bodyPr>
          <a:lstStyle/>
          <a:p>
            <a:pPr marL="342900" indent="-342900">
              <a:buFont typeface="+mj-lt"/>
              <a:buAutoNum type="arabicPeriod" startAt="10"/>
            </a:pPr>
            <a:r>
              <a:rPr lang="en-US" sz="1400" b="1" dirty="0"/>
              <a:t>Agency to be Paid</a:t>
            </a:r>
            <a:r>
              <a:rPr lang="en-US" sz="1400" dirty="0"/>
              <a:t>: Generally the same as the CSE District.</a:t>
            </a:r>
          </a:p>
          <a:p>
            <a:pPr marL="342900" indent="-342900">
              <a:buFont typeface="+mj-lt"/>
              <a:buAutoNum type="arabicPeriod" startAt="10"/>
            </a:pPr>
            <a:r>
              <a:rPr lang="en-US" sz="1400" b="1" dirty="0"/>
              <a:t>County of Residence</a:t>
            </a:r>
            <a:r>
              <a:rPr lang="en-US" sz="1400" dirty="0"/>
              <a:t>: The county in which the student resides. If your district crosses multiple counties, confirm the correct county using the student’s home address.</a:t>
            </a:r>
            <a:endParaRPr lang="en-US" sz="1400" b="1" dirty="0"/>
          </a:p>
        </p:txBody>
      </p:sp>
    </p:spTree>
    <p:extLst>
      <p:ext uri="{BB962C8B-B14F-4D97-AF65-F5344CB8AC3E}">
        <p14:creationId xmlns:p14="http://schemas.microsoft.com/office/powerpoint/2010/main" val="28079215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a:xfrm>
            <a:off x="228600" y="338328"/>
            <a:ext cx="8686800" cy="722376"/>
          </a:xfrm>
        </p:spPr>
        <p:txBody>
          <a:bodyPr>
            <a:normAutofit fontScale="90000"/>
          </a:bodyPr>
          <a:lstStyle/>
          <a:p>
            <a:pPr>
              <a:defRPr/>
            </a:pPr>
            <a:r>
              <a:rPr lang="en-US" altLang="en-US" sz="1700" dirty="0">
                <a:ea typeface="ＭＳ Ｐゴシック" pitchFamily="34" charset="-128"/>
              </a:rPr>
              <a:t>STEP THREE: (DSUMR)</a:t>
            </a:r>
            <a:br>
              <a:rPr lang="en-US" altLang="en-US" sz="1900" dirty="0">
                <a:ea typeface="ＭＳ Ｐゴシック" pitchFamily="34" charset="-128"/>
              </a:rPr>
            </a:br>
            <a:r>
              <a:rPr lang="en-US" altLang="en-US" sz="2500" dirty="0">
                <a:ea typeface="ＭＳ Ｐゴシック" pitchFamily="34" charset="-128"/>
              </a:rPr>
              <a:t>ENTER EDUCATION SERVICE INFORMATION</a:t>
            </a:r>
          </a:p>
        </p:txBody>
      </p:sp>
      <p:pic>
        <p:nvPicPr>
          <p:cNvPr id="4" name="Picture 3">
            <a:extLst>
              <a:ext uri="{FF2B5EF4-FFF2-40B4-BE49-F238E27FC236}">
                <a16:creationId xmlns:a16="http://schemas.microsoft.com/office/drawing/2014/main" id="{63D3E5C4-9F64-4914-A8AD-01D60C9084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680" y="990284"/>
            <a:ext cx="7411484" cy="2753109"/>
          </a:xfrm>
          <a:prstGeom prst="rect">
            <a:avLst/>
          </a:prstGeom>
        </p:spPr>
      </p:pic>
      <p:grpSp>
        <p:nvGrpSpPr>
          <p:cNvPr id="6" name="Group 5" descr="Field 1: STAC ID, School Year, and Rec Num" title="Field 1">
            <a:extLst>
              <a:ext uri="{FF2B5EF4-FFF2-40B4-BE49-F238E27FC236}">
                <a16:creationId xmlns:a16="http://schemas.microsoft.com/office/drawing/2014/main" id="{102556A0-C056-4A23-A4CA-A2C3B8480654}"/>
              </a:ext>
            </a:extLst>
          </p:cNvPr>
          <p:cNvGrpSpPr/>
          <p:nvPr/>
        </p:nvGrpSpPr>
        <p:grpSpPr>
          <a:xfrm>
            <a:off x="7543800" y="1044325"/>
            <a:ext cx="347345" cy="347345"/>
            <a:chOff x="0" y="0"/>
            <a:chExt cx="347345" cy="347345"/>
          </a:xfrm>
        </p:grpSpPr>
        <p:sp>
          <p:nvSpPr>
            <p:cNvPr id="7" name="Oval 6">
              <a:extLst>
                <a:ext uri="{FF2B5EF4-FFF2-40B4-BE49-F238E27FC236}">
                  <a16:creationId xmlns:a16="http://schemas.microsoft.com/office/drawing/2014/main" id="{8FD7998C-49B4-4EAA-B30D-557CECEF9A33}"/>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Text Box 3">
              <a:extLst>
                <a:ext uri="{FF2B5EF4-FFF2-40B4-BE49-F238E27FC236}">
                  <a16:creationId xmlns:a16="http://schemas.microsoft.com/office/drawing/2014/main" id="{91761498-1765-48AE-BB97-33759370A821}"/>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effectLst/>
                  <a:latin typeface="Arial" panose="020B0604020202020204" pitchFamily="34" charset="0"/>
                  <a:ea typeface="Times New Roman" panose="02020603050405020304" pitchFamily="18" charset="0"/>
                </a:rPr>
                <a:t>12</a:t>
              </a:r>
              <a:endParaRPr lang="en-US" sz="1200" dirty="0">
                <a:effectLst/>
                <a:latin typeface="Times New Roman" panose="02020603050405020304" pitchFamily="18" charset="0"/>
                <a:ea typeface="Times New Roman" panose="02020603050405020304" pitchFamily="18" charset="0"/>
              </a:endParaRPr>
            </a:p>
          </p:txBody>
        </p:sp>
      </p:grpSp>
      <p:grpSp>
        <p:nvGrpSpPr>
          <p:cNvPr id="9" name="Group 8" descr="Field 1: STAC ID, School Year, and Rec Num" title="Field 1">
            <a:extLst>
              <a:ext uri="{FF2B5EF4-FFF2-40B4-BE49-F238E27FC236}">
                <a16:creationId xmlns:a16="http://schemas.microsoft.com/office/drawing/2014/main" id="{A7B559CD-527F-491B-899A-9A128B979EA9}"/>
              </a:ext>
            </a:extLst>
          </p:cNvPr>
          <p:cNvGrpSpPr/>
          <p:nvPr/>
        </p:nvGrpSpPr>
        <p:grpSpPr>
          <a:xfrm>
            <a:off x="7543800" y="1386205"/>
            <a:ext cx="347345" cy="347345"/>
            <a:chOff x="0" y="0"/>
            <a:chExt cx="347345" cy="347345"/>
          </a:xfrm>
        </p:grpSpPr>
        <p:sp>
          <p:nvSpPr>
            <p:cNvPr id="10" name="Oval 9">
              <a:extLst>
                <a:ext uri="{FF2B5EF4-FFF2-40B4-BE49-F238E27FC236}">
                  <a16:creationId xmlns:a16="http://schemas.microsoft.com/office/drawing/2014/main" id="{52D127DA-4D8E-485B-9304-820D6E38A35C}"/>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Box 3">
              <a:extLst>
                <a:ext uri="{FF2B5EF4-FFF2-40B4-BE49-F238E27FC236}">
                  <a16:creationId xmlns:a16="http://schemas.microsoft.com/office/drawing/2014/main" id="{8BA62EA3-5086-49EB-9771-C409C0986FB5}"/>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13</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descr="Field 1: STAC ID, School Year, and Rec Num" title="Field 1">
            <a:extLst>
              <a:ext uri="{FF2B5EF4-FFF2-40B4-BE49-F238E27FC236}">
                <a16:creationId xmlns:a16="http://schemas.microsoft.com/office/drawing/2014/main" id="{779BDECF-11D5-405D-8379-EEE936D410B4}"/>
              </a:ext>
            </a:extLst>
          </p:cNvPr>
          <p:cNvGrpSpPr/>
          <p:nvPr/>
        </p:nvGrpSpPr>
        <p:grpSpPr>
          <a:xfrm>
            <a:off x="948055" y="2529205"/>
            <a:ext cx="347345" cy="347345"/>
            <a:chOff x="0" y="0"/>
            <a:chExt cx="347345" cy="347345"/>
          </a:xfrm>
        </p:grpSpPr>
        <p:sp>
          <p:nvSpPr>
            <p:cNvPr id="13" name="Oval 12">
              <a:extLst>
                <a:ext uri="{FF2B5EF4-FFF2-40B4-BE49-F238E27FC236}">
                  <a16:creationId xmlns:a16="http://schemas.microsoft.com/office/drawing/2014/main" id="{4C845E0F-815F-4BD4-9DBA-2BD7F344FA76}"/>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Text Box 3">
              <a:extLst>
                <a:ext uri="{FF2B5EF4-FFF2-40B4-BE49-F238E27FC236}">
                  <a16:creationId xmlns:a16="http://schemas.microsoft.com/office/drawing/2014/main" id="{22193A49-37F6-43BC-9643-F252669A8780}"/>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14</a:t>
              </a:r>
              <a:endParaRPr lang="en-US" sz="1200" dirty="0">
                <a:effectLst/>
                <a:latin typeface="Times New Roman" panose="02020603050405020304" pitchFamily="18" charset="0"/>
                <a:ea typeface="Times New Roman" panose="02020603050405020304" pitchFamily="18" charset="0"/>
              </a:endParaRPr>
            </a:p>
          </p:txBody>
        </p:sp>
      </p:grpSp>
      <p:grpSp>
        <p:nvGrpSpPr>
          <p:cNvPr id="15" name="Group 14" descr="Field 1: STAC ID, School Year, and Rec Num" title="Field 1">
            <a:extLst>
              <a:ext uri="{FF2B5EF4-FFF2-40B4-BE49-F238E27FC236}">
                <a16:creationId xmlns:a16="http://schemas.microsoft.com/office/drawing/2014/main" id="{F29BF56E-DF32-435F-A733-793D9C1D6B66}"/>
              </a:ext>
            </a:extLst>
          </p:cNvPr>
          <p:cNvGrpSpPr/>
          <p:nvPr/>
        </p:nvGrpSpPr>
        <p:grpSpPr>
          <a:xfrm>
            <a:off x="2014855" y="2529205"/>
            <a:ext cx="347345" cy="347345"/>
            <a:chOff x="0" y="0"/>
            <a:chExt cx="347345" cy="347345"/>
          </a:xfrm>
        </p:grpSpPr>
        <p:sp>
          <p:nvSpPr>
            <p:cNvPr id="16" name="Oval 15">
              <a:extLst>
                <a:ext uri="{FF2B5EF4-FFF2-40B4-BE49-F238E27FC236}">
                  <a16:creationId xmlns:a16="http://schemas.microsoft.com/office/drawing/2014/main" id="{57B07047-05EC-439C-B478-2FACFF7C1247}"/>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Text Box 3">
              <a:extLst>
                <a:ext uri="{FF2B5EF4-FFF2-40B4-BE49-F238E27FC236}">
                  <a16:creationId xmlns:a16="http://schemas.microsoft.com/office/drawing/2014/main" id="{CF64D6BD-3960-4375-AF50-DEB22F7BBB38}"/>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15</a:t>
              </a:r>
              <a:endParaRPr lang="en-US" sz="1200" dirty="0">
                <a:effectLst/>
                <a:latin typeface="Times New Roman" panose="02020603050405020304" pitchFamily="18" charset="0"/>
                <a:ea typeface="Times New Roman" panose="02020603050405020304" pitchFamily="18" charset="0"/>
              </a:endParaRPr>
            </a:p>
          </p:txBody>
        </p:sp>
      </p:grpSp>
      <p:grpSp>
        <p:nvGrpSpPr>
          <p:cNvPr id="21" name="Group 20" descr="Field 1: STAC ID, School Year, and Rec Num" title="Field 1">
            <a:extLst>
              <a:ext uri="{FF2B5EF4-FFF2-40B4-BE49-F238E27FC236}">
                <a16:creationId xmlns:a16="http://schemas.microsoft.com/office/drawing/2014/main" id="{7E29B032-58E8-4B16-8288-CF9B239D6441}"/>
              </a:ext>
            </a:extLst>
          </p:cNvPr>
          <p:cNvGrpSpPr/>
          <p:nvPr/>
        </p:nvGrpSpPr>
        <p:grpSpPr>
          <a:xfrm>
            <a:off x="3276600" y="2529205"/>
            <a:ext cx="347345" cy="347345"/>
            <a:chOff x="0" y="0"/>
            <a:chExt cx="347345" cy="347345"/>
          </a:xfrm>
        </p:grpSpPr>
        <p:sp>
          <p:nvSpPr>
            <p:cNvPr id="22" name="Oval 21">
              <a:extLst>
                <a:ext uri="{FF2B5EF4-FFF2-40B4-BE49-F238E27FC236}">
                  <a16:creationId xmlns:a16="http://schemas.microsoft.com/office/drawing/2014/main" id="{1E7E2A12-CBC6-4EF6-B4B6-BAF4EE78F3DB}"/>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Text Box 3">
              <a:extLst>
                <a:ext uri="{FF2B5EF4-FFF2-40B4-BE49-F238E27FC236}">
                  <a16:creationId xmlns:a16="http://schemas.microsoft.com/office/drawing/2014/main" id="{A7D0B6B6-E414-40A8-97D7-50488D21B8C9}"/>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16</a:t>
              </a:r>
              <a:endParaRPr lang="en-US" sz="1200" dirty="0">
                <a:effectLst/>
                <a:latin typeface="Times New Roman" panose="02020603050405020304" pitchFamily="18" charset="0"/>
                <a:ea typeface="Times New Roman" panose="02020603050405020304" pitchFamily="18" charset="0"/>
              </a:endParaRPr>
            </a:p>
          </p:txBody>
        </p:sp>
      </p:grpSp>
      <p:sp>
        <p:nvSpPr>
          <p:cNvPr id="5" name="TextBox 4">
            <a:extLst>
              <a:ext uri="{FF2B5EF4-FFF2-40B4-BE49-F238E27FC236}">
                <a16:creationId xmlns:a16="http://schemas.microsoft.com/office/drawing/2014/main" id="{3FA0C067-71E2-4963-B91F-50C41B41E711}"/>
              </a:ext>
            </a:extLst>
          </p:cNvPr>
          <p:cNvSpPr txBox="1"/>
          <p:nvPr/>
        </p:nvSpPr>
        <p:spPr>
          <a:xfrm>
            <a:off x="533400" y="3714750"/>
            <a:ext cx="4038600" cy="1169551"/>
          </a:xfrm>
          <a:prstGeom prst="rect">
            <a:avLst/>
          </a:prstGeom>
          <a:noFill/>
        </p:spPr>
        <p:txBody>
          <a:bodyPr wrap="square" rtlCol="0">
            <a:spAutoFit/>
          </a:bodyPr>
          <a:lstStyle/>
          <a:p>
            <a:pPr marL="342900" indent="-342900">
              <a:buFont typeface="+mj-lt"/>
              <a:buAutoNum type="arabicPeriod" startAt="12"/>
            </a:pPr>
            <a:r>
              <a:rPr lang="en-US" sz="1400" b="1" dirty="0"/>
              <a:t>Provider</a:t>
            </a:r>
            <a:r>
              <a:rPr lang="en-US" sz="1400" dirty="0"/>
              <a:t>: Select the education provider.</a:t>
            </a:r>
          </a:p>
          <a:p>
            <a:pPr marL="342900" indent="-342900">
              <a:buFont typeface="+mj-lt"/>
              <a:buAutoNum type="arabicPeriod" startAt="12"/>
            </a:pPr>
            <a:r>
              <a:rPr lang="en-US" sz="1400" b="1" dirty="0"/>
              <a:t>Get ED Program</a:t>
            </a:r>
            <a:r>
              <a:rPr lang="en-US" sz="1400" dirty="0"/>
              <a:t>: Click the button and then select the appropriate program.</a:t>
            </a:r>
          </a:p>
          <a:p>
            <a:pPr marL="342900" indent="-342900">
              <a:buFont typeface="+mj-lt"/>
              <a:buAutoNum type="arabicPeriod" startAt="12"/>
            </a:pPr>
            <a:r>
              <a:rPr lang="en-US" sz="1400" b="1" dirty="0"/>
              <a:t>Change</a:t>
            </a:r>
            <a:r>
              <a:rPr lang="en-US" sz="1400" dirty="0"/>
              <a:t>: Leave blank for initial approvals; enter “C” in this box if revising the record.</a:t>
            </a:r>
            <a:endParaRPr lang="en-US" sz="1400" b="1" dirty="0"/>
          </a:p>
        </p:txBody>
      </p:sp>
      <p:sp>
        <p:nvSpPr>
          <p:cNvPr id="25" name="TextBox 24">
            <a:extLst>
              <a:ext uri="{FF2B5EF4-FFF2-40B4-BE49-F238E27FC236}">
                <a16:creationId xmlns:a16="http://schemas.microsoft.com/office/drawing/2014/main" id="{C8469C76-CBB6-4E2B-AA67-CB904CF0E966}"/>
              </a:ext>
            </a:extLst>
          </p:cNvPr>
          <p:cNvSpPr txBox="1"/>
          <p:nvPr/>
        </p:nvSpPr>
        <p:spPr>
          <a:xfrm>
            <a:off x="4572000" y="3714750"/>
            <a:ext cx="4038600" cy="1169551"/>
          </a:xfrm>
          <a:prstGeom prst="rect">
            <a:avLst/>
          </a:prstGeom>
          <a:noFill/>
        </p:spPr>
        <p:txBody>
          <a:bodyPr wrap="square" rtlCol="0">
            <a:spAutoFit/>
          </a:bodyPr>
          <a:lstStyle/>
          <a:p>
            <a:pPr marL="342900" indent="-342900">
              <a:buFont typeface="+mj-lt"/>
              <a:buAutoNum type="arabicPeriod" startAt="15"/>
            </a:pPr>
            <a:r>
              <a:rPr lang="en-US" sz="1400" b="1" dirty="0"/>
              <a:t>Start Date</a:t>
            </a:r>
            <a:r>
              <a:rPr lang="en-US" sz="1400" dirty="0"/>
              <a:t> and </a:t>
            </a:r>
            <a:r>
              <a:rPr lang="en-US" sz="1400" b="1" dirty="0"/>
              <a:t>End Date</a:t>
            </a:r>
            <a:r>
              <a:rPr lang="en-US" sz="1400" dirty="0"/>
              <a:t>: Enter the first day the student arrived and the anticipated last day of attendance.</a:t>
            </a:r>
          </a:p>
          <a:p>
            <a:pPr marL="342900" indent="-342900">
              <a:buFont typeface="+mj-lt"/>
              <a:buAutoNum type="arabicPeriod" startAt="15"/>
            </a:pPr>
            <a:r>
              <a:rPr lang="en-US" sz="1400" b="1" dirty="0"/>
              <a:t>Aide</a:t>
            </a:r>
            <a:r>
              <a:rPr lang="en-US" sz="1400" dirty="0"/>
              <a:t>: Check the appropriate box if the student has a full-time or half-time aide.*</a:t>
            </a:r>
            <a:endParaRPr lang="en-US" sz="1400" b="1" dirty="0"/>
          </a:p>
        </p:txBody>
      </p:sp>
      <p:sp>
        <p:nvSpPr>
          <p:cNvPr id="2" name="TextBox 1">
            <a:extLst>
              <a:ext uri="{FF2B5EF4-FFF2-40B4-BE49-F238E27FC236}">
                <a16:creationId xmlns:a16="http://schemas.microsoft.com/office/drawing/2014/main" id="{CF31B470-6610-43B8-8E5A-6DB8D39C1DF0}"/>
              </a:ext>
            </a:extLst>
          </p:cNvPr>
          <p:cNvSpPr txBox="1"/>
          <p:nvPr/>
        </p:nvSpPr>
        <p:spPr>
          <a:xfrm>
            <a:off x="0" y="4781550"/>
            <a:ext cx="9144000" cy="307777"/>
          </a:xfrm>
          <a:prstGeom prst="rect">
            <a:avLst/>
          </a:prstGeom>
          <a:noFill/>
        </p:spPr>
        <p:txBody>
          <a:bodyPr wrap="square" rtlCol="0">
            <a:spAutoFit/>
          </a:bodyPr>
          <a:lstStyle/>
          <a:p>
            <a:pPr algn="ctr"/>
            <a:r>
              <a:rPr lang="en-US" sz="1400" dirty="0"/>
              <a:t>* For all other aides, nurses, and interpreters, submit </a:t>
            </a:r>
            <a:r>
              <a:rPr lang="en-US" sz="1400" dirty="0">
                <a:hlinkClick r:id="rId3"/>
              </a:rPr>
              <a:t>the School Age 1:1 Aide Form</a:t>
            </a:r>
            <a:r>
              <a:rPr lang="en-US" sz="1400" dirty="0"/>
              <a:t>.</a:t>
            </a:r>
          </a:p>
        </p:txBody>
      </p:sp>
    </p:spTree>
    <p:extLst>
      <p:ext uri="{BB962C8B-B14F-4D97-AF65-F5344CB8AC3E}">
        <p14:creationId xmlns:p14="http://schemas.microsoft.com/office/powerpoint/2010/main" val="2051884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nchor="t">
            <a:normAutofit/>
          </a:bodyPr>
          <a:lstStyle/>
          <a:p>
            <a:pPr eaLnBrk="1" hangingPunct="1">
              <a:defRPr/>
            </a:pPr>
            <a:r>
              <a:rPr lang="en-US" dirty="0">
                <a:cs typeface="+mj-cs"/>
              </a:rPr>
              <a:t>SECTION A</a:t>
            </a:r>
            <a:br>
              <a:rPr lang="en-US" sz="3600" dirty="0">
                <a:cs typeface="+mj-cs"/>
              </a:rPr>
            </a:br>
            <a:r>
              <a:rPr lang="en-US" sz="2700" dirty="0">
                <a:cs typeface="+mj-cs"/>
              </a:rPr>
              <a:t>Introduction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a:xfrm>
            <a:off x="228600" y="338328"/>
            <a:ext cx="8686800" cy="954532"/>
          </a:xfrm>
        </p:spPr>
        <p:txBody>
          <a:bodyPr>
            <a:normAutofit fontScale="90000"/>
          </a:bodyPr>
          <a:lstStyle/>
          <a:p>
            <a:pPr>
              <a:defRPr/>
            </a:pPr>
            <a:r>
              <a:rPr lang="en-US" altLang="en-US" sz="1700" dirty="0">
                <a:ea typeface="ＭＳ Ｐゴシック" pitchFamily="34" charset="-128"/>
              </a:rPr>
              <a:t>STEP FOUR: (DSUMR)</a:t>
            </a:r>
            <a:br>
              <a:rPr lang="en-US" altLang="en-US" sz="1900" dirty="0">
                <a:ea typeface="ＭＳ Ｐゴシック" pitchFamily="34" charset="-128"/>
              </a:rPr>
            </a:br>
            <a:r>
              <a:rPr lang="en-US" altLang="en-US" sz="2500" dirty="0">
                <a:ea typeface="ＭＳ Ｐゴシック" pitchFamily="34" charset="-128"/>
              </a:rPr>
              <a:t>ENTER MAINTENANCE SERVICE INFORMATION</a:t>
            </a:r>
            <a:br>
              <a:rPr lang="en-US" altLang="en-US" sz="2500" dirty="0">
                <a:ea typeface="ＭＳ Ｐゴシック" pitchFamily="34" charset="-128"/>
              </a:rPr>
            </a:br>
            <a:r>
              <a:rPr lang="en-US" altLang="en-US" sz="1700" dirty="0">
                <a:ea typeface="ＭＳ Ｐゴシック" pitchFamily="34" charset="-128"/>
              </a:rPr>
              <a:t>(FOR RESIDENTIAL PLACEMENTS ONLY)</a:t>
            </a:r>
          </a:p>
        </p:txBody>
      </p:sp>
      <p:pic>
        <p:nvPicPr>
          <p:cNvPr id="4" name="Picture 3">
            <a:extLst>
              <a:ext uri="{FF2B5EF4-FFF2-40B4-BE49-F238E27FC236}">
                <a16:creationId xmlns:a16="http://schemas.microsoft.com/office/drawing/2014/main" id="{63D3E5C4-9F64-4914-A8AD-01D60C9084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680" y="1276350"/>
            <a:ext cx="7411484" cy="1286054"/>
          </a:xfrm>
          <a:prstGeom prst="rect">
            <a:avLst/>
          </a:prstGeom>
        </p:spPr>
      </p:pic>
      <p:grpSp>
        <p:nvGrpSpPr>
          <p:cNvPr id="6" name="Group 5" descr="Field 1: STAC ID, School Year, and Rec Num" title="Field 1">
            <a:extLst>
              <a:ext uri="{FF2B5EF4-FFF2-40B4-BE49-F238E27FC236}">
                <a16:creationId xmlns:a16="http://schemas.microsoft.com/office/drawing/2014/main" id="{102556A0-C056-4A23-A4CA-A2C3B8480654}"/>
              </a:ext>
            </a:extLst>
          </p:cNvPr>
          <p:cNvGrpSpPr/>
          <p:nvPr/>
        </p:nvGrpSpPr>
        <p:grpSpPr>
          <a:xfrm>
            <a:off x="7543800" y="1352550"/>
            <a:ext cx="347345" cy="347345"/>
            <a:chOff x="0" y="0"/>
            <a:chExt cx="347345" cy="347345"/>
          </a:xfrm>
        </p:grpSpPr>
        <p:sp>
          <p:nvSpPr>
            <p:cNvPr id="7" name="Oval 6">
              <a:extLst>
                <a:ext uri="{FF2B5EF4-FFF2-40B4-BE49-F238E27FC236}">
                  <a16:creationId xmlns:a16="http://schemas.microsoft.com/office/drawing/2014/main" id="{8FD7998C-49B4-4EAA-B30D-557CECEF9A33}"/>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Text Box 3">
              <a:extLst>
                <a:ext uri="{FF2B5EF4-FFF2-40B4-BE49-F238E27FC236}">
                  <a16:creationId xmlns:a16="http://schemas.microsoft.com/office/drawing/2014/main" id="{91761498-1765-48AE-BB97-33759370A821}"/>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effectLst/>
                  <a:latin typeface="Arial" panose="020B0604020202020204" pitchFamily="34" charset="0"/>
                  <a:ea typeface="Times New Roman" panose="02020603050405020304" pitchFamily="18" charset="0"/>
                </a:rPr>
                <a:t>17</a:t>
              </a:r>
              <a:endParaRPr lang="en-US" sz="1200" dirty="0">
                <a:effectLst/>
                <a:latin typeface="Times New Roman" panose="02020603050405020304" pitchFamily="18" charset="0"/>
                <a:ea typeface="Times New Roman" panose="02020603050405020304" pitchFamily="18" charset="0"/>
              </a:endParaRPr>
            </a:p>
          </p:txBody>
        </p:sp>
      </p:grpSp>
      <p:grpSp>
        <p:nvGrpSpPr>
          <p:cNvPr id="9" name="Group 8" descr="Field 1: STAC ID, School Year, and Rec Num" title="Field 1">
            <a:extLst>
              <a:ext uri="{FF2B5EF4-FFF2-40B4-BE49-F238E27FC236}">
                <a16:creationId xmlns:a16="http://schemas.microsoft.com/office/drawing/2014/main" id="{A7B559CD-527F-491B-899A-9A128B979EA9}"/>
              </a:ext>
            </a:extLst>
          </p:cNvPr>
          <p:cNvGrpSpPr/>
          <p:nvPr/>
        </p:nvGrpSpPr>
        <p:grpSpPr>
          <a:xfrm>
            <a:off x="7543800" y="1691005"/>
            <a:ext cx="347345" cy="347345"/>
            <a:chOff x="0" y="0"/>
            <a:chExt cx="347345" cy="347345"/>
          </a:xfrm>
        </p:grpSpPr>
        <p:sp>
          <p:nvSpPr>
            <p:cNvPr id="10" name="Oval 9">
              <a:extLst>
                <a:ext uri="{FF2B5EF4-FFF2-40B4-BE49-F238E27FC236}">
                  <a16:creationId xmlns:a16="http://schemas.microsoft.com/office/drawing/2014/main" id="{52D127DA-4D8E-485B-9304-820D6E38A35C}"/>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Box 3">
              <a:extLst>
                <a:ext uri="{FF2B5EF4-FFF2-40B4-BE49-F238E27FC236}">
                  <a16:creationId xmlns:a16="http://schemas.microsoft.com/office/drawing/2014/main" id="{8BA62EA3-5086-49EB-9771-C409C0986FB5}"/>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18</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descr="Field 1: STAC ID, School Year, and Rec Num" title="Field 1">
            <a:extLst>
              <a:ext uri="{FF2B5EF4-FFF2-40B4-BE49-F238E27FC236}">
                <a16:creationId xmlns:a16="http://schemas.microsoft.com/office/drawing/2014/main" id="{779BDECF-11D5-405D-8379-EEE936D410B4}"/>
              </a:ext>
            </a:extLst>
          </p:cNvPr>
          <p:cNvGrpSpPr/>
          <p:nvPr/>
        </p:nvGrpSpPr>
        <p:grpSpPr>
          <a:xfrm>
            <a:off x="1066800" y="2419350"/>
            <a:ext cx="347345" cy="347345"/>
            <a:chOff x="0" y="0"/>
            <a:chExt cx="347345" cy="347345"/>
          </a:xfrm>
        </p:grpSpPr>
        <p:sp>
          <p:nvSpPr>
            <p:cNvPr id="13" name="Oval 12">
              <a:extLst>
                <a:ext uri="{FF2B5EF4-FFF2-40B4-BE49-F238E27FC236}">
                  <a16:creationId xmlns:a16="http://schemas.microsoft.com/office/drawing/2014/main" id="{4C845E0F-815F-4BD4-9DBA-2BD7F344FA76}"/>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Text Box 3">
              <a:extLst>
                <a:ext uri="{FF2B5EF4-FFF2-40B4-BE49-F238E27FC236}">
                  <a16:creationId xmlns:a16="http://schemas.microsoft.com/office/drawing/2014/main" id="{22193A49-37F6-43BC-9643-F252669A8780}"/>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19</a:t>
              </a:r>
              <a:endParaRPr lang="en-US" sz="1200" dirty="0">
                <a:effectLst/>
                <a:latin typeface="Times New Roman" panose="02020603050405020304" pitchFamily="18" charset="0"/>
                <a:ea typeface="Times New Roman" panose="02020603050405020304" pitchFamily="18" charset="0"/>
              </a:endParaRPr>
            </a:p>
          </p:txBody>
        </p:sp>
      </p:grpSp>
      <p:grpSp>
        <p:nvGrpSpPr>
          <p:cNvPr id="15" name="Group 14" descr="Field 1: STAC ID, School Year, and Rec Num" title="Field 1">
            <a:extLst>
              <a:ext uri="{FF2B5EF4-FFF2-40B4-BE49-F238E27FC236}">
                <a16:creationId xmlns:a16="http://schemas.microsoft.com/office/drawing/2014/main" id="{F29BF56E-DF32-435F-A733-793D9C1D6B66}"/>
              </a:ext>
            </a:extLst>
          </p:cNvPr>
          <p:cNvGrpSpPr/>
          <p:nvPr/>
        </p:nvGrpSpPr>
        <p:grpSpPr>
          <a:xfrm>
            <a:off x="2395855" y="2419350"/>
            <a:ext cx="347345" cy="347345"/>
            <a:chOff x="0" y="0"/>
            <a:chExt cx="347345" cy="347345"/>
          </a:xfrm>
        </p:grpSpPr>
        <p:sp>
          <p:nvSpPr>
            <p:cNvPr id="16" name="Oval 15">
              <a:extLst>
                <a:ext uri="{FF2B5EF4-FFF2-40B4-BE49-F238E27FC236}">
                  <a16:creationId xmlns:a16="http://schemas.microsoft.com/office/drawing/2014/main" id="{57B07047-05EC-439C-B478-2FACFF7C1247}"/>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Text Box 3">
              <a:extLst>
                <a:ext uri="{FF2B5EF4-FFF2-40B4-BE49-F238E27FC236}">
                  <a16:creationId xmlns:a16="http://schemas.microsoft.com/office/drawing/2014/main" id="{CF64D6BD-3960-4375-AF50-DEB22F7BBB38}"/>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20</a:t>
              </a:r>
              <a:endParaRPr lang="en-US" sz="1200" dirty="0">
                <a:effectLst/>
                <a:latin typeface="Times New Roman" panose="02020603050405020304" pitchFamily="18" charset="0"/>
                <a:ea typeface="Times New Roman" panose="02020603050405020304" pitchFamily="18" charset="0"/>
              </a:endParaRPr>
            </a:p>
          </p:txBody>
        </p:sp>
      </p:grpSp>
      <p:grpSp>
        <p:nvGrpSpPr>
          <p:cNvPr id="21" name="Group 20" descr="Field 1: STAC ID, School Year, and Rec Num" title="Field 1">
            <a:extLst>
              <a:ext uri="{FF2B5EF4-FFF2-40B4-BE49-F238E27FC236}">
                <a16:creationId xmlns:a16="http://schemas.microsoft.com/office/drawing/2014/main" id="{7E29B032-58E8-4B16-8288-CF9B239D6441}"/>
              </a:ext>
            </a:extLst>
          </p:cNvPr>
          <p:cNvGrpSpPr/>
          <p:nvPr/>
        </p:nvGrpSpPr>
        <p:grpSpPr>
          <a:xfrm>
            <a:off x="3429000" y="2419350"/>
            <a:ext cx="347345" cy="347345"/>
            <a:chOff x="0" y="0"/>
            <a:chExt cx="347345" cy="347345"/>
          </a:xfrm>
        </p:grpSpPr>
        <p:sp>
          <p:nvSpPr>
            <p:cNvPr id="22" name="Oval 21">
              <a:extLst>
                <a:ext uri="{FF2B5EF4-FFF2-40B4-BE49-F238E27FC236}">
                  <a16:creationId xmlns:a16="http://schemas.microsoft.com/office/drawing/2014/main" id="{1E7E2A12-CBC6-4EF6-B4B6-BAF4EE78F3DB}"/>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Text Box 3">
              <a:extLst>
                <a:ext uri="{FF2B5EF4-FFF2-40B4-BE49-F238E27FC236}">
                  <a16:creationId xmlns:a16="http://schemas.microsoft.com/office/drawing/2014/main" id="{A7D0B6B6-E414-40A8-97D7-50488D21B8C9}"/>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21</a:t>
              </a:r>
              <a:endParaRPr lang="en-US" sz="1200" dirty="0">
                <a:effectLst/>
                <a:latin typeface="Times New Roman" panose="02020603050405020304" pitchFamily="18" charset="0"/>
                <a:ea typeface="Times New Roman" panose="02020603050405020304" pitchFamily="18" charset="0"/>
              </a:endParaRPr>
            </a:p>
          </p:txBody>
        </p:sp>
      </p:grpSp>
      <p:sp>
        <p:nvSpPr>
          <p:cNvPr id="5" name="TextBox 4">
            <a:extLst>
              <a:ext uri="{FF2B5EF4-FFF2-40B4-BE49-F238E27FC236}">
                <a16:creationId xmlns:a16="http://schemas.microsoft.com/office/drawing/2014/main" id="{3FA0C067-71E2-4963-B91F-50C41B41E711}"/>
              </a:ext>
            </a:extLst>
          </p:cNvPr>
          <p:cNvSpPr txBox="1"/>
          <p:nvPr/>
        </p:nvSpPr>
        <p:spPr>
          <a:xfrm>
            <a:off x="533400" y="2647950"/>
            <a:ext cx="4038600" cy="1169551"/>
          </a:xfrm>
          <a:prstGeom prst="rect">
            <a:avLst/>
          </a:prstGeom>
          <a:noFill/>
        </p:spPr>
        <p:txBody>
          <a:bodyPr wrap="square" rtlCol="0">
            <a:spAutoFit/>
          </a:bodyPr>
          <a:lstStyle/>
          <a:p>
            <a:pPr marL="342900" indent="-342900">
              <a:buFont typeface="+mj-lt"/>
              <a:buAutoNum type="arabicPeriod" startAt="17"/>
            </a:pPr>
            <a:r>
              <a:rPr lang="en-US" sz="1400" b="1" dirty="0"/>
              <a:t>Provider</a:t>
            </a:r>
            <a:r>
              <a:rPr lang="en-US" sz="1400" dirty="0"/>
              <a:t>: Select the maintenance provider.</a:t>
            </a:r>
          </a:p>
          <a:p>
            <a:pPr marL="342900" indent="-342900">
              <a:buFont typeface="+mj-lt"/>
              <a:buAutoNum type="arabicPeriod" startAt="17"/>
            </a:pPr>
            <a:r>
              <a:rPr lang="en-US" sz="1400" b="1" dirty="0"/>
              <a:t>Get MA Program</a:t>
            </a:r>
            <a:r>
              <a:rPr lang="en-US" sz="1400" dirty="0"/>
              <a:t>: Click the button and then select the appropriate program.</a:t>
            </a:r>
          </a:p>
          <a:p>
            <a:pPr marL="342900" indent="-342900">
              <a:buFont typeface="+mj-lt"/>
              <a:buAutoNum type="arabicPeriod" startAt="17"/>
            </a:pPr>
            <a:r>
              <a:rPr lang="en-US" sz="1400" b="1" dirty="0"/>
              <a:t>Change</a:t>
            </a:r>
            <a:r>
              <a:rPr lang="en-US" sz="1400" dirty="0"/>
              <a:t>: Leave blank for initial approvals; enter “C” in this box if revising the record.</a:t>
            </a:r>
            <a:endParaRPr lang="en-US" sz="1400" b="1" dirty="0"/>
          </a:p>
        </p:txBody>
      </p:sp>
      <p:sp>
        <p:nvSpPr>
          <p:cNvPr id="25" name="TextBox 24">
            <a:extLst>
              <a:ext uri="{FF2B5EF4-FFF2-40B4-BE49-F238E27FC236}">
                <a16:creationId xmlns:a16="http://schemas.microsoft.com/office/drawing/2014/main" id="{C8469C76-CBB6-4E2B-AA67-CB904CF0E966}"/>
              </a:ext>
            </a:extLst>
          </p:cNvPr>
          <p:cNvSpPr txBox="1"/>
          <p:nvPr/>
        </p:nvSpPr>
        <p:spPr>
          <a:xfrm>
            <a:off x="4572000" y="2647950"/>
            <a:ext cx="4038600" cy="1600438"/>
          </a:xfrm>
          <a:prstGeom prst="rect">
            <a:avLst/>
          </a:prstGeom>
          <a:noFill/>
        </p:spPr>
        <p:txBody>
          <a:bodyPr wrap="square" rtlCol="0">
            <a:spAutoFit/>
          </a:bodyPr>
          <a:lstStyle/>
          <a:p>
            <a:pPr marL="342900" indent="-342900">
              <a:buFont typeface="+mj-lt"/>
              <a:buAutoNum type="arabicPeriod" startAt="20"/>
            </a:pPr>
            <a:r>
              <a:rPr lang="en-US" sz="1400" b="1" dirty="0"/>
              <a:t>Start Date</a:t>
            </a:r>
            <a:r>
              <a:rPr lang="en-US" sz="1400" dirty="0"/>
              <a:t> and </a:t>
            </a:r>
            <a:r>
              <a:rPr lang="en-US" sz="1400" b="1" dirty="0"/>
              <a:t>End Date</a:t>
            </a:r>
            <a:r>
              <a:rPr lang="en-US" sz="1400" dirty="0"/>
              <a:t>: Enter the first day the student arrived and the anticipated last day of attendance. Education dates must fall within maintenance dates.</a:t>
            </a:r>
          </a:p>
          <a:p>
            <a:pPr marL="342900" indent="-342900">
              <a:buFont typeface="+mj-lt"/>
              <a:buAutoNum type="arabicPeriod" startAt="20"/>
            </a:pPr>
            <a:r>
              <a:rPr lang="en-US" sz="1400" b="1" dirty="0"/>
              <a:t>Aide</a:t>
            </a:r>
            <a:r>
              <a:rPr lang="en-US" sz="1400" dirty="0"/>
              <a:t>: SED use only. Must submit </a:t>
            </a:r>
            <a:r>
              <a:rPr lang="en-US" sz="1400" dirty="0">
                <a:hlinkClick r:id="rId3"/>
              </a:rPr>
              <a:t>the School Age 1:1 Aide Form</a:t>
            </a:r>
            <a:r>
              <a:rPr lang="en-US" sz="1400" dirty="0"/>
              <a:t> for all maintenance aides.</a:t>
            </a:r>
            <a:endParaRPr lang="en-US" sz="1400" b="1" dirty="0"/>
          </a:p>
        </p:txBody>
      </p:sp>
      <p:sp>
        <p:nvSpPr>
          <p:cNvPr id="2" name="TextBox 1">
            <a:extLst>
              <a:ext uri="{FF2B5EF4-FFF2-40B4-BE49-F238E27FC236}">
                <a16:creationId xmlns:a16="http://schemas.microsoft.com/office/drawing/2014/main" id="{CF31B470-6610-43B8-8E5A-6DB8D39C1DF0}"/>
              </a:ext>
            </a:extLst>
          </p:cNvPr>
          <p:cNvSpPr txBox="1"/>
          <p:nvPr/>
        </p:nvSpPr>
        <p:spPr>
          <a:xfrm>
            <a:off x="0" y="4171950"/>
            <a:ext cx="9144000" cy="954107"/>
          </a:xfrm>
          <a:prstGeom prst="rect">
            <a:avLst/>
          </a:prstGeom>
          <a:noFill/>
        </p:spPr>
        <p:txBody>
          <a:bodyPr wrap="square" rtlCol="0">
            <a:spAutoFit/>
          </a:bodyPr>
          <a:lstStyle/>
          <a:p>
            <a:pPr algn="ctr"/>
            <a:r>
              <a:rPr lang="en-US" sz="1400" b="1" dirty="0"/>
              <a:t>NOTE:</a:t>
            </a:r>
            <a:r>
              <a:rPr lang="en-US" sz="1400" dirty="0"/>
              <a:t> For students in Children’s Residential Project (CRP) placements, the maintenance</a:t>
            </a:r>
            <a:br>
              <a:rPr lang="en-US" sz="1400" dirty="0"/>
            </a:br>
            <a:r>
              <a:rPr lang="en-US" sz="1400" dirty="0"/>
              <a:t>component is the responsibility of the Office for People With Developmental Disabilities</a:t>
            </a:r>
            <a:br>
              <a:rPr lang="en-US" sz="1400" dirty="0"/>
            </a:br>
            <a:r>
              <a:rPr lang="en-US" sz="1400" dirty="0"/>
              <a:t>(OPWDD). As a result, the Maintenance section should be left blank for CRP kids even</a:t>
            </a:r>
            <a:br>
              <a:rPr lang="en-US" sz="1400" dirty="0"/>
            </a:br>
            <a:r>
              <a:rPr lang="en-US" sz="1400" dirty="0"/>
              <a:t>though the placement is residential.</a:t>
            </a:r>
            <a:endParaRPr lang="en-US" sz="1400" b="1" dirty="0"/>
          </a:p>
        </p:txBody>
      </p:sp>
    </p:spTree>
    <p:extLst>
      <p:ext uri="{BB962C8B-B14F-4D97-AF65-F5344CB8AC3E}">
        <p14:creationId xmlns:p14="http://schemas.microsoft.com/office/powerpoint/2010/main" val="18689692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a:xfrm>
            <a:off x="228600" y="338328"/>
            <a:ext cx="8686800" cy="722376"/>
          </a:xfrm>
        </p:spPr>
        <p:txBody>
          <a:bodyPr>
            <a:normAutofit/>
          </a:bodyPr>
          <a:lstStyle/>
          <a:p>
            <a:pPr>
              <a:defRPr/>
            </a:pPr>
            <a:r>
              <a:rPr lang="en-US" altLang="en-US" sz="1500" dirty="0">
                <a:ea typeface="ＭＳ Ｐゴシック" pitchFamily="34" charset="-128"/>
              </a:rPr>
              <a:t>STEP FIVE: (DSUMR)</a:t>
            </a:r>
            <a:br>
              <a:rPr lang="en-US" altLang="en-US" sz="1900" dirty="0">
                <a:ea typeface="ＭＳ Ｐゴシック" pitchFamily="34" charset="-128"/>
              </a:rPr>
            </a:br>
            <a:r>
              <a:rPr lang="en-US" altLang="en-US" sz="2300" dirty="0">
                <a:ea typeface="ＭＳ Ｐゴシック" pitchFamily="34" charset="-128"/>
              </a:rPr>
              <a:t>TRANSPORTATION COST AND RECORD SUBMISSION</a:t>
            </a:r>
          </a:p>
        </p:txBody>
      </p:sp>
      <p:pic>
        <p:nvPicPr>
          <p:cNvPr id="4" name="Picture 3">
            <a:extLst>
              <a:ext uri="{FF2B5EF4-FFF2-40B4-BE49-F238E27FC236}">
                <a16:creationId xmlns:a16="http://schemas.microsoft.com/office/drawing/2014/main" id="{63D3E5C4-9F64-4914-A8AD-01D60C9084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680" y="1142391"/>
            <a:ext cx="7413447" cy="1505559"/>
          </a:xfrm>
          <a:prstGeom prst="rect">
            <a:avLst/>
          </a:prstGeom>
        </p:spPr>
      </p:pic>
      <p:grpSp>
        <p:nvGrpSpPr>
          <p:cNvPr id="6" name="Group 5" descr="Field 1: STAC ID, School Year, and Rec Num" title="Field 1">
            <a:extLst>
              <a:ext uri="{FF2B5EF4-FFF2-40B4-BE49-F238E27FC236}">
                <a16:creationId xmlns:a16="http://schemas.microsoft.com/office/drawing/2014/main" id="{102556A0-C056-4A23-A4CA-A2C3B8480654}"/>
              </a:ext>
            </a:extLst>
          </p:cNvPr>
          <p:cNvGrpSpPr/>
          <p:nvPr/>
        </p:nvGrpSpPr>
        <p:grpSpPr>
          <a:xfrm>
            <a:off x="2395855" y="1198747"/>
            <a:ext cx="347345" cy="347345"/>
            <a:chOff x="0" y="0"/>
            <a:chExt cx="347345" cy="347345"/>
          </a:xfrm>
        </p:grpSpPr>
        <p:sp>
          <p:nvSpPr>
            <p:cNvPr id="7" name="Oval 6">
              <a:extLst>
                <a:ext uri="{FF2B5EF4-FFF2-40B4-BE49-F238E27FC236}">
                  <a16:creationId xmlns:a16="http://schemas.microsoft.com/office/drawing/2014/main" id="{8FD7998C-49B4-4EAA-B30D-557CECEF9A33}"/>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Text Box 3">
              <a:extLst>
                <a:ext uri="{FF2B5EF4-FFF2-40B4-BE49-F238E27FC236}">
                  <a16:creationId xmlns:a16="http://schemas.microsoft.com/office/drawing/2014/main" id="{91761498-1765-48AE-BB97-33759370A821}"/>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22</a:t>
              </a:r>
              <a:endParaRPr lang="en-US" sz="1200" dirty="0">
                <a:effectLst/>
                <a:latin typeface="Times New Roman" panose="02020603050405020304" pitchFamily="18" charset="0"/>
                <a:ea typeface="Times New Roman" panose="02020603050405020304" pitchFamily="18" charset="0"/>
              </a:endParaRPr>
            </a:p>
          </p:txBody>
        </p:sp>
      </p:grpSp>
      <p:grpSp>
        <p:nvGrpSpPr>
          <p:cNvPr id="9" name="Group 8" descr="Field 1: STAC ID, School Year, and Rec Num" title="Field 1">
            <a:extLst>
              <a:ext uri="{FF2B5EF4-FFF2-40B4-BE49-F238E27FC236}">
                <a16:creationId xmlns:a16="http://schemas.microsoft.com/office/drawing/2014/main" id="{A7B559CD-527F-491B-899A-9A128B979EA9}"/>
              </a:ext>
            </a:extLst>
          </p:cNvPr>
          <p:cNvGrpSpPr/>
          <p:nvPr/>
        </p:nvGrpSpPr>
        <p:grpSpPr>
          <a:xfrm>
            <a:off x="7315200" y="2159541"/>
            <a:ext cx="347345" cy="347345"/>
            <a:chOff x="0" y="0"/>
            <a:chExt cx="347345" cy="347345"/>
          </a:xfrm>
        </p:grpSpPr>
        <p:sp>
          <p:nvSpPr>
            <p:cNvPr id="10" name="Oval 9">
              <a:extLst>
                <a:ext uri="{FF2B5EF4-FFF2-40B4-BE49-F238E27FC236}">
                  <a16:creationId xmlns:a16="http://schemas.microsoft.com/office/drawing/2014/main" id="{52D127DA-4D8E-485B-9304-820D6E38A35C}"/>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Box 3">
              <a:extLst>
                <a:ext uri="{FF2B5EF4-FFF2-40B4-BE49-F238E27FC236}">
                  <a16:creationId xmlns:a16="http://schemas.microsoft.com/office/drawing/2014/main" id="{8BA62EA3-5086-49EB-9771-C409C0986FB5}"/>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25</a:t>
              </a:r>
              <a:endParaRPr lang="en-US" sz="1200" dirty="0">
                <a:effectLst/>
                <a:latin typeface="Times New Roman" panose="02020603050405020304" pitchFamily="18" charset="0"/>
                <a:ea typeface="Times New Roman" panose="02020603050405020304" pitchFamily="18" charset="0"/>
              </a:endParaRPr>
            </a:p>
          </p:txBody>
        </p:sp>
      </p:grpSp>
      <p:grpSp>
        <p:nvGrpSpPr>
          <p:cNvPr id="12" name="Group 11" descr="Field 1: STAC ID, School Year, and Rec Num" title="Field 1">
            <a:extLst>
              <a:ext uri="{FF2B5EF4-FFF2-40B4-BE49-F238E27FC236}">
                <a16:creationId xmlns:a16="http://schemas.microsoft.com/office/drawing/2014/main" id="{779BDECF-11D5-405D-8379-EEE936D410B4}"/>
              </a:ext>
            </a:extLst>
          </p:cNvPr>
          <p:cNvGrpSpPr/>
          <p:nvPr/>
        </p:nvGrpSpPr>
        <p:grpSpPr>
          <a:xfrm>
            <a:off x="1938655" y="2159542"/>
            <a:ext cx="347345" cy="347345"/>
            <a:chOff x="0" y="0"/>
            <a:chExt cx="347345" cy="347345"/>
          </a:xfrm>
        </p:grpSpPr>
        <p:sp>
          <p:nvSpPr>
            <p:cNvPr id="13" name="Oval 12">
              <a:extLst>
                <a:ext uri="{FF2B5EF4-FFF2-40B4-BE49-F238E27FC236}">
                  <a16:creationId xmlns:a16="http://schemas.microsoft.com/office/drawing/2014/main" id="{4C845E0F-815F-4BD4-9DBA-2BD7F344FA76}"/>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Text Box 3">
              <a:extLst>
                <a:ext uri="{FF2B5EF4-FFF2-40B4-BE49-F238E27FC236}">
                  <a16:creationId xmlns:a16="http://schemas.microsoft.com/office/drawing/2014/main" id="{22193A49-37F6-43BC-9643-F252669A8780}"/>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23</a:t>
              </a:r>
              <a:endParaRPr lang="en-US" sz="1200" dirty="0">
                <a:effectLst/>
                <a:latin typeface="Times New Roman" panose="02020603050405020304" pitchFamily="18" charset="0"/>
                <a:ea typeface="Times New Roman" panose="02020603050405020304" pitchFamily="18" charset="0"/>
              </a:endParaRPr>
            </a:p>
          </p:txBody>
        </p:sp>
      </p:grpSp>
      <p:grpSp>
        <p:nvGrpSpPr>
          <p:cNvPr id="15" name="Group 14" descr="Field 1: STAC ID, School Year, and Rec Num" title="Field 1">
            <a:extLst>
              <a:ext uri="{FF2B5EF4-FFF2-40B4-BE49-F238E27FC236}">
                <a16:creationId xmlns:a16="http://schemas.microsoft.com/office/drawing/2014/main" id="{F29BF56E-DF32-435F-A733-793D9C1D6B66}"/>
              </a:ext>
            </a:extLst>
          </p:cNvPr>
          <p:cNvGrpSpPr/>
          <p:nvPr/>
        </p:nvGrpSpPr>
        <p:grpSpPr>
          <a:xfrm>
            <a:off x="4398327" y="2169809"/>
            <a:ext cx="347345" cy="347345"/>
            <a:chOff x="0" y="0"/>
            <a:chExt cx="347345" cy="347345"/>
          </a:xfrm>
        </p:grpSpPr>
        <p:sp>
          <p:nvSpPr>
            <p:cNvPr id="16" name="Oval 15">
              <a:extLst>
                <a:ext uri="{FF2B5EF4-FFF2-40B4-BE49-F238E27FC236}">
                  <a16:creationId xmlns:a16="http://schemas.microsoft.com/office/drawing/2014/main" id="{57B07047-05EC-439C-B478-2FACFF7C1247}"/>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Text Box 3">
              <a:extLst>
                <a:ext uri="{FF2B5EF4-FFF2-40B4-BE49-F238E27FC236}">
                  <a16:creationId xmlns:a16="http://schemas.microsoft.com/office/drawing/2014/main" id="{CF64D6BD-3960-4375-AF50-DEB22F7BBB38}"/>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24</a:t>
              </a:r>
              <a:endParaRPr lang="en-US" sz="1200" dirty="0">
                <a:effectLst/>
                <a:latin typeface="Times New Roman" panose="02020603050405020304" pitchFamily="18" charset="0"/>
                <a:ea typeface="Times New Roman" panose="02020603050405020304" pitchFamily="18" charset="0"/>
              </a:endParaRPr>
            </a:p>
          </p:txBody>
        </p:sp>
      </p:grpSp>
      <p:sp>
        <p:nvSpPr>
          <p:cNvPr id="5" name="TextBox 4">
            <a:extLst>
              <a:ext uri="{FF2B5EF4-FFF2-40B4-BE49-F238E27FC236}">
                <a16:creationId xmlns:a16="http://schemas.microsoft.com/office/drawing/2014/main" id="{3FA0C067-71E2-4963-B91F-50C41B41E711}"/>
              </a:ext>
            </a:extLst>
          </p:cNvPr>
          <p:cNvSpPr txBox="1"/>
          <p:nvPr/>
        </p:nvSpPr>
        <p:spPr>
          <a:xfrm>
            <a:off x="533400" y="2800350"/>
            <a:ext cx="4038600" cy="1600438"/>
          </a:xfrm>
          <a:prstGeom prst="rect">
            <a:avLst/>
          </a:prstGeom>
          <a:noFill/>
        </p:spPr>
        <p:txBody>
          <a:bodyPr wrap="square" rtlCol="0">
            <a:spAutoFit/>
          </a:bodyPr>
          <a:lstStyle/>
          <a:p>
            <a:pPr marL="342900" indent="-342900">
              <a:buFont typeface="+mj-lt"/>
              <a:buAutoNum type="arabicPeriod" startAt="22"/>
            </a:pPr>
            <a:r>
              <a:rPr lang="en-US" sz="1400" b="1" dirty="0"/>
              <a:t>Transportation Cost</a:t>
            </a:r>
            <a:r>
              <a:rPr lang="en-US" sz="1400" dirty="0"/>
              <a:t>: If you know the transportation cost, enter it. Otherwise, leave as zero. You will be able to claim the transportation on the verification screen later.</a:t>
            </a:r>
          </a:p>
          <a:p>
            <a:pPr marL="342900" indent="-342900">
              <a:buFont typeface="+mj-lt"/>
              <a:buAutoNum type="arabicPeriod" startAt="22"/>
            </a:pPr>
            <a:r>
              <a:rPr lang="en-US" sz="1400" b="1" dirty="0"/>
              <a:t>Variance</a:t>
            </a:r>
            <a:r>
              <a:rPr lang="en-US" sz="1400" dirty="0"/>
              <a:t>, </a:t>
            </a:r>
            <a:r>
              <a:rPr lang="en-US" sz="1400" b="1" dirty="0"/>
              <a:t>1 Year</a:t>
            </a:r>
            <a:r>
              <a:rPr lang="en-US" sz="1400" dirty="0"/>
              <a:t>, and </a:t>
            </a:r>
            <a:r>
              <a:rPr lang="en-US" sz="1400" b="1" dirty="0"/>
              <a:t>DCERT Appr DT</a:t>
            </a:r>
            <a:r>
              <a:rPr lang="en-US" sz="1400" dirty="0"/>
              <a:t>: SED use only.</a:t>
            </a:r>
          </a:p>
        </p:txBody>
      </p:sp>
      <p:sp>
        <p:nvSpPr>
          <p:cNvPr id="25" name="TextBox 24">
            <a:extLst>
              <a:ext uri="{FF2B5EF4-FFF2-40B4-BE49-F238E27FC236}">
                <a16:creationId xmlns:a16="http://schemas.microsoft.com/office/drawing/2014/main" id="{C8469C76-CBB6-4E2B-AA67-CB904CF0E966}"/>
              </a:ext>
            </a:extLst>
          </p:cNvPr>
          <p:cNvSpPr txBox="1"/>
          <p:nvPr/>
        </p:nvSpPr>
        <p:spPr>
          <a:xfrm>
            <a:off x="4572000" y="2798064"/>
            <a:ext cx="4038600" cy="1169551"/>
          </a:xfrm>
          <a:prstGeom prst="rect">
            <a:avLst/>
          </a:prstGeom>
          <a:noFill/>
        </p:spPr>
        <p:txBody>
          <a:bodyPr wrap="square" rtlCol="0">
            <a:spAutoFit/>
          </a:bodyPr>
          <a:lstStyle/>
          <a:p>
            <a:pPr marL="342900" indent="-342900">
              <a:buFont typeface="+mj-lt"/>
              <a:buAutoNum type="arabicPeriod" startAt="24"/>
            </a:pPr>
            <a:r>
              <a:rPr lang="en-US" sz="1400" b="1" dirty="0"/>
              <a:t>Add</a:t>
            </a:r>
            <a:r>
              <a:rPr lang="en-US" sz="1400" dirty="0"/>
              <a:t>: Click this button to submit the record.</a:t>
            </a:r>
          </a:p>
          <a:p>
            <a:pPr marL="342900" indent="-342900">
              <a:buFont typeface="+mj-lt"/>
              <a:buAutoNum type="arabicPeriod" startAt="24"/>
            </a:pPr>
            <a:r>
              <a:rPr lang="en-US" sz="1400" b="1" dirty="0"/>
              <a:t>Enter</a:t>
            </a:r>
            <a:r>
              <a:rPr lang="en-US" sz="1400" dirty="0"/>
              <a:t>, </a:t>
            </a:r>
            <a:r>
              <a:rPr lang="en-US" sz="1400" b="1" dirty="0" err="1"/>
              <a:t>Upd</a:t>
            </a:r>
            <a:r>
              <a:rPr lang="en-US" sz="1400" dirty="0"/>
              <a:t>, and </a:t>
            </a:r>
            <a:r>
              <a:rPr lang="en-US" sz="1400" b="1" dirty="0"/>
              <a:t>User</a:t>
            </a:r>
            <a:r>
              <a:rPr lang="en-US" sz="1400" dirty="0"/>
              <a:t>: You will know that the submission was successful if the Enter date shows today’s date, and the User field shows your </a:t>
            </a:r>
            <a:r>
              <a:rPr lang="en-US" sz="1400" dirty="0" err="1"/>
              <a:t>Usercode</a:t>
            </a:r>
            <a:r>
              <a:rPr lang="en-US" sz="1400" dirty="0"/>
              <a:t>.</a:t>
            </a:r>
            <a:endParaRPr lang="en-US" sz="1400" b="1" dirty="0"/>
          </a:p>
        </p:txBody>
      </p:sp>
    </p:spTree>
    <p:extLst>
      <p:ext uri="{BB962C8B-B14F-4D97-AF65-F5344CB8AC3E}">
        <p14:creationId xmlns:p14="http://schemas.microsoft.com/office/powerpoint/2010/main" val="4185998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a:t>DSSRS</a:t>
            </a:r>
            <a:r>
              <a:rPr lang="en-US" dirty="0"/>
              <a:t> </a:t>
            </a:r>
            <a:r>
              <a:rPr lang="en-US" sz="2400" dirty="0"/>
              <a:t>Screen</a:t>
            </a:r>
            <a:r>
              <a:rPr lang="en-US" dirty="0"/>
              <a:t> </a:t>
            </a:r>
            <a:br>
              <a:rPr lang="en-US" dirty="0"/>
            </a:br>
            <a:r>
              <a:rPr lang="en-US" sz="1900" dirty="0"/>
              <a:t>ONLINE PROCESSING OF SUMMER RELATED SERVICES STAC APPROVALS</a:t>
            </a:r>
          </a:p>
        </p:txBody>
      </p:sp>
      <p:sp>
        <p:nvSpPr>
          <p:cNvPr id="3" name="Content Placeholder 2">
            <a:extLst>
              <a:ext uri="{FF2B5EF4-FFF2-40B4-BE49-F238E27FC236}">
                <a16:creationId xmlns:a16="http://schemas.microsoft.com/office/drawing/2014/main" id="{18BAEE78-8ECE-4E05-A02A-69F16F3F2655}"/>
              </a:ext>
            </a:extLst>
          </p:cNvPr>
          <p:cNvSpPr>
            <a:spLocks noGrp="1"/>
          </p:cNvSpPr>
          <p:nvPr>
            <p:ph sz="half" idx="2"/>
          </p:nvPr>
        </p:nvSpPr>
        <p:spPr/>
        <p:txBody>
          <a:bodyPr>
            <a:normAutofit fontScale="85000" lnSpcReduction="20000"/>
          </a:bodyPr>
          <a:lstStyle/>
          <a:p>
            <a:pPr marL="0" indent="0">
              <a:buNone/>
            </a:pPr>
            <a:r>
              <a:rPr lang="en-US" sz="2300" dirty="0"/>
              <a:t>Districts may claim special class on DSUMR </a:t>
            </a:r>
            <a:r>
              <a:rPr lang="en-US" sz="2300" i="1" u="sng" dirty="0"/>
              <a:t>OR</a:t>
            </a:r>
            <a:r>
              <a:rPr lang="en-US" sz="2300" dirty="0"/>
              <a:t> specially designed instruction and related services on DSSRS.</a:t>
            </a:r>
            <a:endParaRPr lang="en-US" sz="2300" u="sng" dirty="0"/>
          </a:p>
          <a:p>
            <a:pPr marL="0" indent="0">
              <a:buNone/>
            </a:pPr>
            <a:endParaRPr lang="en-US" sz="2300" dirty="0"/>
          </a:p>
          <a:p>
            <a:pPr marL="0" indent="0">
              <a:buNone/>
            </a:pPr>
            <a:r>
              <a:rPr lang="en-US" sz="2300" dirty="0"/>
              <a:t>What’s different than DSUMR?</a:t>
            </a:r>
          </a:p>
          <a:p>
            <a:r>
              <a:rPr lang="en-US" sz="2300" dirty="0"/>
              <a:t>No Maintenance Section</a:t>
            </a:r>
          </a:p>
          <a:p>
            <a:r>
              <a:rPr lang="en-US" sz="2300" dirty="0"/>
              <a:t>Need to report Group Size</a:t>
            </a:r>
          </a:p>
          <a:p>
            <a:r>
              <a:rPr lang="en-US" sz="2300" dirty="0"/>
              <a:t>Need to report related services individually</a:t>
            </a:r>
          </a:p>
          <a:p>
            <a:r>
              <a:rPr lang="en-US" sz="2300" dirty="0"/>
              <a:t>Need to report number of Half Hour Units</a:t>
            </a:r>
          </a:p>
          <a:p>
            <a:pPr marL="0" indent="0">
              <a:buNone/>
            </a:pPr>
            <a:endParaRPr lang="en-US" sz="2300" dirty="0"/>
          </a:p>
        </p:txBody>
      </p:sp>
      <p:pic>
        <p:nvPicPr>
          <p:cNvPr id="6" name="Content Placeholder 5" descr="Screenshot of the DSSRS School Age Summer Related Services and Specially Designed Instruction (4408) screen within EFRT">
            <a:extLst>
              <a:ext uri="{FF2B5EF4-FFF2-40B4-BE49-F238E27FC236}">
                <a16:creationId xmlns:a16="http://schemas.microsoft.com/office/drawing/2014/main" id="{BF41CFF7-403A-4202-AE6E-BA7E9288D885}"/>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685800" y="1123950"/>
            <a:ext cx="3435123" cy="3886200"/>
          </a:xfrm>
          <a:prstGeom prst="rect">
            <a:avLst/>
          </a:prstGeom>
        </p:spPr>
      </p:pic>
    </p:spTree>
    <p:extLst>
      <p:ext uri="{BB962C8B-B14F-4D97-AF65-F5344CB8AC3E}">
        <p14:creationId xmlns:p14="http://schemas.microsoft.com/office/powerpoint/2010/main" val="29143111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FF27F2C7-89D3-4540-9245-6AD95D841FB1}"/>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276081" y="1313046"/>
            <a:ext cx="4192876" cy="3163520"/>
          </a:xfrm>
        </p:spPr>
      </p:pic>
      <p:sp>
        <p:nvSpPr>
          <p:cNvPr id="10244" name="Rectangle 3"/>
          <p:cNvSpPr>
            <a:spLocks noGrp="1" noChangeArrowheads="1"/>
          </p:cNvSpPr>
          <p:nvPr>
            <p:ph sz="half" idx="2"/>
          </p:nvPr>
        </p:nvSpPr>
        <p:spPr>
          <a:xfrm>
            <a:off x="4629150" y="1197864"/>
            <a:ext cx="4288536" cy="3812286"/>
          </a:xfrm>
        </p:spPr>
        <p:txBody>
          <a:bodyPr tIns="0">
            <a:normAutofit fontScale="92500" lnSpcReduction="10000"/>
          </a:bodyPr>
          <a:lstStyle/>
          <a:p>
            <a:pPr marL="0" indent="0">
              <a:buNone/>
            </a:pPr>
            <a:r>
              <a:rPr lang="en-US" sz="2300" dirty="0"/>
              <a:t>What’s different than DSUMR?</a:t>
            </a:r>
          </a:p>
          <a:p>
            <a:r>
              <a:rPr lang="en-US" sz="2300" dirty="0"/>
              <a:t>No Transportation Cost:</a:t>
            </a:r>
            <a:br>
              <a:rPr lang="en-US" sz="2300" dirty="0"/>
            </a:br>
            <a:r>
              <a:rPr lang="en-US" sz="2300" dirty="0"/>
              <a:t>10-Month Transportation is Claimed in Aggregate on</a:t>
            </a:r>
            <a:br>
              <a:rPr lang="en-US" sz="2300" dirty="0"/>
            </a:br>
            <a:r>
              <a:rPr lang="en-US" sz="2300" dirty="0"/>
              <a:t>ST-3.</a:t>
            </a:r>
          </a:p>
          <a:p>
            <a:r>
              <a:rPr lang="en-US" sz="2300" dirty="0"/>
              <a:t>No County of Residence</a:t>
            </a:r>
          </a:p>
          <a:p>
            <a:r>
              <a:rPr lang="en-US" sz="2300" dirty="0"/>
              <a:t>No Maintenance Section</a:t>
            </a:r>
          </a:p>
          <a:p>
            <a:r>
              <a:rPr lang="en-US" sz="2300" dirty="0"/>
              <a:t>Student Enrollment:</a:t>
            </a:r>
            <a:br>
              <a:rPr lang="en-US" sz="2300" dirty="0"/>
            </a:br>
            <a:r>
              <a:rPr lang="en-US" sz="2300" dirty="0"/>
              <a:t>If the student is enrolled for a full FTE, you do not</a:t>
            </a:r>
            <a:br>
              <a:rPr lang="en-US" sz="2300" dirty="0"/>
            </a:br>
            <a:r>
              <a:rPr lang="en-US" sz="2300" dirty="0"/>
              <a:t>need to enter Start and</a:t>
            </a:r>
            <a:br>
              <a:rPr lang="en-US" sz="2300" dirty="0"/>
            </a:br>
            <a:r>
              <a:rPr lang="en-US" sz="2300" dirty="0"/>
              <a:t>End Dates</a:t>
            </a:r>
          </a:p>
        </p:txBody>
      </p:sp>
      <p:grpSp>
        <p:nvGrpSpPr>
          <p:cNvPr id="10" name="Group 9" descr="Field 1: STAC ID, School Year, and Rec Num" title="Field 1">
            <a:extLst>
              <a:ext uri="{FF2B5EF4-FFF2-40B4-BE49-F238E27FC236}">
                <a16:creationId xmlns:a16="http://schemas.microsoft.com/office/drawing/2014/main" id="{4B6C6C7B-A207-4DE6-BA54-0B242F8A18C8}"/>
              </a:ext>
            </a:extLst>
          </p:cNvPr>
          <p:cNvGrpSpPr/>
          <p:nvPr/>
        </p:nvGrpSpPr>
        <p:grpSpPr>
          <a:xfrm>
            <a:off x="3962400" y="1885950"/>
            <a:ext cx="347345" cy="347345"/>
            <a:chOff x="0" y="0"/>
            <a:chExt cx="347345" cy="347345"/>
          </a:xfrm>
        </p:grpSpPr>
        <p:sp>
          <p:nvSpPr>
            <p:cNvPr id="11" name="Oval 10">
              <a:extLst>
                <a:ext uri="{FF2B5EF4-FFF2-40B4-BE49-F238E27FC236}">
                  <a16:creationId xmlns:a16="http://schemas.microsoft.com/office/drawing/2014/main" id="{51B6D9AB-F6B9-4223-97AB-CD83658D1469}"/>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3">
              <a:extLst>
                <a:ext uri="{FF2B5EF4-FFF2-40B4-BE49-F238E27FC236}">
                  <a16:creationId xmlns:a16="http://schemas.microsoft.com/office/drawing/2014/main" id="{E3F60B16-84A9-4C90-B253-E2EF2D0397FB}"/>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a:solidFill>
                    <a:srgbClr val="FFFFFF"/>
                  </a:solidFill>
                  <a:effectLst/>
                  <a:latin typeface="Arial" panose="020B0604020202020204" pitchFamily="34"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p:txBody>
        </p:sp>
      </p:grpSp>
      <p:grpSp>
        <p:nvGrpSpPr>
          <p:cNvPr id="13" name="Group 12" descr="Field 1: STAC ID, School Year, and Rec Num" title="Field 1">
            <a:extLst>
              <a:ext uri="{FF2B5EF4-FFF2-40B4-BE49-F238E27FC236}">
                <a16:creationId xmlns:a16="http://schemas.microsoft.com/office/drawing/2014/main" id="{DE0A7C15-1428-4FAA-93FA-875FA40D0B61}"/>
              </a:ext>
            </a:extLst>
          </p:cNvPr>
          <p:cNvGrpSpPr/>
          <p:nvPr/>
        </p:nvGrpSpPr>
        <p:grpSpPr>
          <a:xfrm>
            <a:off x="3538855" y="2300605"/>
            <a:ext cx="347345" cy="347345"/>
            <a:chOff x="0" y="0"/>
            <a:chExt cx="347345" cy="347345"/>
          </a:xfrm>
        </p:grpSpPr>
        <p:sp>
          <p:nvSpPr>
            <p:cNvPr id="14" name="Oval 13">
              <a:extLst>
                <a:ext uri="{FF2B5EF4-FFF2-40B4-BE49-F238E27FC236}">
                  <a16:creationId xmlns:a16="http://schemas.microsoft.com/office/drawing/2014/main" id="{F5B73365-C5BB-49A1-AC03-6C0571E0992A}"/>
                </a:ext>
              </a:extLst>
            </p:cNvPr>
            <p:cNvSpPr/>
            <p:nvPr/>
          </p:nvSpPr>
          <p:spPr>
            <a:xfrm>
              <a:off x="76200" y="31750"/>
              <a:ext cx="200025" cy="190500"/>
            </a:xfrm>
            <a:prstGeom prst="ellipse">
              <a:avLst/>
            </a:prstGeom>
            <a:solidFill>
              <a:srgbClr val="000000">
                <a:alpha val="76863"/>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Text Box 3">
              <a:extLst>
                <a:ext uri="{FF2B5EF4-FFF2-40B4-BE49-F238E27FC236}">
                  <a16:creationId xmlns:a16="http://schemas.microsoft.com/office/drawing/2014/main" id="{E874A59D-976E-4381-BEB0-2683F2A38D45}"/>
                </a:ext>
              </a:extLst>
            </p:cNvPr>
            <p:cNvSpPr txBox="1"/>
            <p:nvPr/>
          </p:nvSpPr>
          <p:spPr>
            <a:xfrm>
              <a:off x="0" y="0"/>
              <a:ext cx="347345" cy="34734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000" b="1" dirty="0">
                  <a:solidFill>
                    <a:srgbClr val="FFFFFF"/>
                  </a:solidFill>
                  <a:latin typeface="Arial" panose="020B0604020202020204" pitchFamily="34" charset="0"/>
                  <a:ea typeface="Times New Roman" panose="02020603050405020304" pitchFamily="18" charset="0"/>
                </a:rPr>
                <a:t>2</a:t>
              </a:r>
              <a:endParaRPr lang="en-US" sz="1200" dirty="0">
                <a:effectLst/>
                <a:latin typeface="Times New Roman" panose="02020603050405020304" pitchFamily="18" charset="0"/>
                <a:ea typeface="Times New Roman" panose="02020603050405020304" pitchFamily="18" charset="0"/>
              </a:endParaRPr>
            </a:p>
          </p:txBody>
        </p:sp>
      </p:grpSp>
      <p:sp>
        <p:nvSpPr>
          <p:cNvPr id="16" name="Rectangle 2">
            <a:extLst>
              <a:ext uri="{FF2B5EF4-FFF2-40B4-BE49-F238E27FC236}">
                <a16:creationId xmlns:a16="http://schemas.microsoft.com/office/drawing/2014/main" id="{CA9E8757-68CD-463A-B86F-3D196A56CAF4}"/>
              </a:ext>
            </a:extLst>
          </p:cNvPr>
          <p:cNvSpPr>
            <a:spLocks noGrp="1" noChangeArrowheads="1"/>
          </p:cNvSpPr>
          <p:nvPr>
            <p:ph type="title"/>
          </p:nvPr>
        </p:nvSpPr>
        <p:spPr>
          <a:xfrm>
            <a:off x="228600" y="338138"/>
            <a:ext cx="8686800" cy="722312"/>
          </a:xfrm>
        </p:spPr>
        <p:txBody>
          <a:bodyPr>
            <a:normAutofit fontScale="90000"/>
          </a:bodyPr>
          <a:lstStyle/>
          <a:p>
            <a:pPr algn="ctr">
              <a:defRPr/>
            </a:pPr>
            <a:r>
              <a:rPr lang="en-US" altLang="en-US" sz="2800" dirty="0">
                <a:ea typeface="ＭＳ Ｐゴシック" pitchFamily="34" charset="-128"/>
              </a:rPr>
              <a:t>DSPUB</a:t>
            </a:r>
            <a:r>
              <a:rPr lang="en-US" altLang="en-US" sz="2400" dirty="0">
                <a:ea typeface="ＭＳ Ｐゴシック" pitchFamily="34" charset="-128"/>
              </a:rPr>
              <a:t> Screen</a:t>
            </a:r>
            <a:br>
              <a:rPr lang="en-US" altLang="en-US" sz="2800" dirty="0">
                <a:ea typeface="ＭＳ Ｐゴシック" pitchFamily="34" charset="-128"/>
              </a:rPr>
            </a:br>
            <a:r>
              <a:rPr lang="en-US" altLang="en-US" sz="1900" dirty="0">
                <a:ea typeface="ＭＳ Ｐゴシック" pitchFamily="34" charset="-128"/>
              </a:rPr>
              <a:t>ONLINE PROCESSING OF 10-MONTH HIGH COST STAC APPROVALS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normAutofit fontScale="90000"/>
          </a:bodyPr>
          <a:lstStyle/>
          <a:p>
            <a:pPr algn="ctr">
              <a:defRPr/>
            </a:pPr>
            <a:r>
              <a:rPr lang="en-US" sz="2800" dirty="0"/>
              <a:t>DSPRV</a:t>
            </a:r>
            <a:r>
              <a:rPr lang="en-US" sz="2400" dirty="0"/>
              <a:t> Screen</a:t>
            </a:r>
            <a:br>
              <a:rPr lang="en-US" sz="2800" dirty="0">
                <a:ea typeface="ＭＳ Ｐゴシック" pitchFamily="34" charset="-128"/>
              </a:rPr>
            </a:br>
            <a:r>
              <a:rPr lang="en-US" sz="1900" dirty="0">
                <a:cs typeface="+mj-cs"/>
              </a:rPr>
              <a:t>ONLINE PROCESSING OF 10-MONTH PRIVATE EXCESS COST STAC APPROVALS</a:t>
            </a:r>
          </a:p>
        </p:txBody>
      </p:sp>
      <p:pic>
        <p:nvPicPr>
          <p:cNvPr id="5" name="Content Placeholder 4">
            <a:extLst>
              <a:ext uri="{FF2B5EF4-FFF2-40B4-BE49-F238E27FC236}">
                <a16:creationId xmlns:a16="http://schemas.microsoft.com/office/drawing/2014/main" id="{DA65AC34-15AD-4BF2-B464-92D0511C4F41}"/>
              </a:ext>
            </a:extLst>
          </p:cNvPr>
          <p:cNvPicPr>
            <a:picLocks noGrp="1" noChangeAspect="1"/>
          </p:cNvPicPr>
          <p:nvPr>
            <p:ph sz="half" idx="13"/>
          </p:nvPr>
        </p:nvPicPr>
        <p:blipFill>
          <a:blip r:embed="rId2"/>
          <a:stretch>
            <a:fillRect/>
          </a:stretch>
        </p:blipFill>
        <p:spPr>
          <a:xfrm>
            <a:off x="457200" y="1123950"/>
            <a:ext cx="3844921" cy="3886200"/>
          </a:xfrm>
          <a:prstGeom prst="rect">
            <a:avLst/>
          </a:prstGeom>
        </p:spPr>
      </p:pic>
      <p:sp>
        <p:nvSpPr>
          <p:cNvPr id="3" name="Content Placeholder 2">
            <a:extLst>
              <a:ext uri="{FF2B5EF4-FFF2-40B4-BE49-F238E27FC236}">
                <a16:creationId xmlns:a16="http://schemas.microsoft.com/office/drawing/2014/main" id="{4FBAC8FB-8CE5-4C8D-9BEF-735C72FB638E}"/>
              </a:ext>
            </a:extLst>
          </p:cNvPr>
          <p:cNvSpPr>
            <a:spLocks noGrp="1"/>
          </p:cNvSpPr>
          <p:nvPr>
            <p:ph sz="half" idx="2"/>
          </p:nvPr>
        </p:nvSpPr>
        <p:spPr/>
        <p:txBody>
          <a:bodyPr/>
          <a:lstStyle/>
          <a:p>
            <a:pPr marL="0" indent="0">
              <a:buNone/>
            </a:pPr>
            <a:r>
              <a:rPr lang="en-US" sz="2300" dirty="0"/>
              <a:t>What’s different than DSUMR?</a:t>
            </a:r>
          </a:p>
          <a:p>
            <a:r>
              <a:rPr lang="en-US" sz="2300" dirty="0"/>
              <a:t>No Transportation Cost:</a:t>
            </a:r>
            <a:br>
              <a:rPr lang="en-US" sz="2300" dirty="0"/>
            </a:br>
            <a:r>
              <a:rPr lang="en-US" sz="2300" dirty="0"/>
              <a:t>10-Month Transportation is Claimed in Aggregate on</a:t>
            </a:r>
            <a:br>
              <a:rPr lang="en-US" sz="2300" dirty="0"/>
            </a:br>
            <a:r>
              <a:rPr lang="en-US" sz="2300" dirty="0"/>
              <a:t>ST-3.</a:t>
            </a:r>
          </a:p>
        </p:txBody>
      </p:sp>
      <p:sp>
        <p:nvSpPr>
          <p:cNvPr id="7" name="TextBox 6">
            <a:extLst>
              <a:ext uri="{FF2B5EF4-FFF2-40B4-BE49-F238E27FC236}">
                <a16:creationId xmlns:a16="http://schemas.microsoft.com/office/drawing/2014/main" id="{FF66A7C3-9668-4986-8BF3-11618324CAF9}"/>
              </a:ext>
            </a:extLst>
          </p:cNvPr>
          <p:cNvSpPr txBox="1"/>
          <p:nvPr/>
        </p:nvSpPr>
        <p:spPr>
          <a:xfrm>
            <a:off x="4302121" y="3409950"/>
            <a:ext cx="3927480" cy="1569660"/>
          </a:xfrm>
          <a:prstGeom prst="rect">
            <a:avLst/>
          </a:prstGeom>
          <a:noFill/>
        </p:spPr>
        <p:txBody>
          <a:bodyPr wrap="square" rtlCol="0">
            <a:spAutoFit/>
          </a:bodyPr>
          <a:lstStyle/>
          <a:p>
            <a:pPr algn="ctr"/>
            <a:r>
              <a:rPr lang="en-US" sz="1200" b="1" dirty="0"/>
              <a:t>NOTE:</a:t>
            </a:r>
            <a:r>
              <a:rPr lang="en-US" sz="1200" dirty="0"/>
              <a:t> For students in Children’s Residential Project (CRP) placements, the maintenance</a:t>
            </a:r>
            <a:br>
              <a:rPr lang="en-US" sz="1200" dirty="0"/>
            </a:br>
            <a:r>
              <a:rPr lang="en-US" sz="1200" dirty="0"/>
              <a:t>component is the responsibility of the Office for People With Developmental Disabilities</a:t>
            </a:r>
            <a:br>
              <a:rPr lang="en-US" sz="1200" dirty="0"/>
            </a:br>
            <a:r>
              <a:rPr lang="en-US" sz="1200" dirty="0"/>
              <a:t>(OPWDD). As a result, the Maintenance section should be left blank for CRP kids even</a:t>
            </a:r>
            <a:br>
              <a:rPr lang="en-US" sz="1200" dirty="0"/>
            </a:br>
            <a:r>
              <a:rPr lang="en-US" sz="1200" dirty="0"/>
              <a:t>though the placement is residential and you need to file a private in-state residential DCERT.</a:t>
            </a:r>
            <a:endParaRPr lang="en-US" sz="1200" b="1" dirty="0"/>
          </a:p>
        </p:txBody>
      </p:sp>
    </p:spTree>
    <p:extLst>
      <p:ext uri="{BB962C8B-B14F-4D97-AF65-F5344CB8AC3E}">
        <p14:creationId xmlns:p14="http://schemas.microsoft.com/office/powerpoint/2010/main" val="25786606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normAutofit fontScale="90000"/>
          </a:bodyPr>
          <a:lstStyle/>
          <a:p>
            <a:pPr algn="ctr">
              <a:defRPr/>
            </a:pPr>
            <a:r>
              <a:rPr lang="en-US" altLang="en-US" sz="2800" dirty="0">
                <a:ea typeface="ＭＳ Ｐゴシック" pitchFamily="34" charset="-128"/>
              </a:rPr>
              <a:t>DSINC</a:t>
            </a:r>
            <a:r>
              <a:rPr lang="en-US" altLang="en-US" sz="2400" dirty="0">
                <a:ea typeface="ＭＳ Ｐゴシック" pitchFamily="34" charset="-128"/>
              </a:rPr>
              <a:t> Screen</a:t>
            </a:r>
            <a:br>
              <a:rPr lang="en-US" altLang="en-US" sz="2800" dirty="0">
                <a:ea typeface="ＭＳ Ｐゴシック" pitchFamily="34" charset="-128"/>
              </a:rPr>
            </a:br>
            <a:r>
              <a:rPr lang="en-US" altLang="en-US" sz="1900" dirty="0">
                <a:ea typeface="ＭＳ Ｐゴシック" pitchFamily="34" charset="-128"/>
              </a:rPr>
              <a:t>ONLINE PROCESSING OF INCARCERATED YOUTH STAC APPROVALS</a:t>
            </a:r>
          </a:p>
        </p:txBody>
      </p:sp>
      <p:sp>
        <p:nvSpPr>
          <p:cNvPr id="2" name="Content Placeholder 1">
            <a:extLst>
              <a:ext uri="{FF2B5EF4-FFF2-40B4-BE49-F238E27FC236}">
                <a16:creationId xmlns:a16="http://schemas.microsoft.com/office/drawing/2014/main" id="{2A065715-5792-4032-B307-77F7C471AD6B}"/>
              </a:ext>
            </a:extLst>
          </p:cNvPr>
          <p:cNvSpPr>
            <a:spLocks noGrp="1"/>
          </p:cNvSpPr>
          <p:nvPr>
            <p:ph sz="half" idx="2"/>
          </p:nvPr>
        </p:nvSpPr>
        <p:spPr/>
        <p:txBody>
          <a:bodyPr>
            <a:normAutofit fontScale="92500" lnSpcReduction="20000"/>
          </a:bodyPr>
          <a:lstStyle/>
          <a:p>
            <a:pPr marL="0" indent="0">
              <a:spcAft>
                <a:spcPts val="1000"/>
              </a:spcAft>
              <a:buNone/>
            </a:pPr>
            <a:r>
              <a:rPr lang="en-US" sz="2300" dirty="0"/>
              <a:t>Incarcerated Youth Placements are entered on behalf of the school district within which the county jail is located.</a:t>
            </a:r>
          </a:p>
          <a:p>
            <a:pPr marL="0" indent="0">
              <a:buNone/>
            </a:pPr>
            <a:r>
              <a:rPr lang="en-US" sz="2300" dirty="0"/>
              <a:t>What is different than DSUMR?</a:t>
            </a:r>
          </a:p>
          <a:p>
            <a:r>
              <a:rPr lang="en-US" sz="2300" dirty="0"/>
              <a:t>No Maintenance Section</a:t>
            </a:r>
          </a:p>
          <a:p>
            <a:r>
              <a:rPr lang="en-US" sz="2300" dirty="0"/>
              <a:t>No Transportation Cost</a:t>
            </a:r>
          </a:p>
          <a:p>
            <a:r>
              <a:rPr lang="en-US" sz="2300" dirty="0"/>
              <a:t>Address at Time of Incarceration: Determines responsible Chargeback district.</a:t>
            </a:r>
          </a:p>
          <a:p>
            <a:endParaRPr lang="en-US" dirty="0"/>
          </a:p>
        </p:txBody>
      </p:sp>
      <p:pic>
        <p:nvPicPr>
          <p:cNvPr id="6" name="Content Placeholder 5" descr="Screenshot of DSINC Incarcerated Youth Reimbursement Request screen within EFRT">
            <a:extLst>
              <a:ext uri="{FF2B5EF4-FFF2-40B4-BE49-F238E27FC236}">
                <a16:creationId xmlns:a16="http://schemas.microsoft.com/office/drawing/2014/main" id="{630EB1F4-E013-45F5-9252-5F2A89692D27}"/>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257652" y="1198563"/>
            <a:ext cx="4229734" cy="3392487"/>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a:t>DSCHP</a:t>
            </a:r>
            <a:r>
              <a:rPr lang="en-US" sz="2400" dirty="0"/>
              <a:t> Screen</a:t>
            </a:r>
            <a:br>
              <a:rPr lang="en-US" dirty="0"/>
            </a:br>
            <a:r>
              <a:rPr lang="en-US" sz="1900" cap="all" dirty="0"/>
              <a:t>Online Processing of 10-Month Chapter STAC Approvals</a:t>
            </a:r>
          </a:p>
        </p:txBody>
      </p:sp>
      <p:sp>
        <p:nvSpPr>
          <p:cNvPr id="4" name="Content Placeholder 3">
            <a:extLst>
              <a:ext uri="{FF2B5EF4-FFF2-40B4-BE49-F238E27FC236}">
                <a16:creationId xmlns:a16="http://schemas.microsoft.com/office/drawing/2014/main" id="{86E15951-E650-4726-A66E-4936C5BFF870}"/>
              </a:ext>
            </a:extLst>
          </p:cNvPr>
          <p:cNvSpPr>
            <a:spLocks noGrp="1"/>
          </p:cNvSpPr>
          <p:nvPr>
            <p:ph sz="half" idx="2"/>
          </p:nvPr>
        </p:nvSpPr>
        <p:spPr>
          <a:xfrm>
            <a:off x="4629150" y="1197864"/>
            <a:ext cx="4288536" cy="3812286"/>
          </a:xfrm>
        </p:spPr>
        <p:txBody>
          <a:bodyPr>
            <a:noAutofit/>
          </a:bodyPr>
          <a:lstStyle/>
          <a:p>
            <a:pPr marL="0" indent="0">
              <a:spcAft>
                <a:spcPts val="1000"/>
              </a:spcAft>
              <a:buNone/>
            </a:pPr>
            <a:r>
              <a:rPr lang="en-US" sz="1800" dirty="0"/>
              <a:t>What’s different than DSUMR?   Chapter 721 (ICF/IRA) are the only 10-month students with Trans Aid claimed on STAC. </a:t>
            </a:r>
          </a:p>
          <a:p>
            <a:r>
              <a:rPr lang="en-US" sz="1800" dirty="0"/>
              <a:t>Admission District</a:t>
            </a:r>
          </a:p>
          <a:p>
            <a:r>
              <a:rPr lang="en-US" sz="1800" dirty="0"/>
              <a:t>Chapter Type (66 or 721)</a:t>
            </a:r>
          </a:p>
          <a:p>
            <a:r>
              <a:rPr lang="en-US" sz="1800" dirty="0"/>
              <a:t>ICF/IRA Provider</a:t>
            </a:r>
          </a:p>
          <a:p>
            <a:r>
              <a:rPr lang="en-US" sz="1800" dirty="0"/>
              <a:t>No Maintenance Section (paid by OPWDD)</a:t>
            </a:r>
          </a:p>
          <a:p>
            <a:r>
              <a:rPr lang="en-US" sz="1800" dirty="0"/>
              <a:t>Admin Cost (max. 5% of tuition)</a:t>
            </a:r>
          </a:p>
          <a:p>
            <a:r>
              <a:rPr lang="en-US" sz="1800" dirty="0"/>
              <a:t>CSE Cost (capped at $100)</a:t>
            </a:r>
          </a:p>
          <a:p>
            <a:pPr marL="457200" lvl="1" indent="0">
              <a:buNone/>
            </a:pPr>
            <a:endParaRPr lang="en-US" sz="1800" dirty="0"/>
          </a:p>
        </p:txBody>
      </p:sp>
      <p:pic>
        <p:nvPicPr>
          <p:cNvPr id="6" name="Content Placeholder 5" descr="Screenshot of DSCHP with CRP example">
            <a:extLst>
              <a:ext uri="{FF2B5EF4-FFF2-40B4-BE49-F238E27FC236}">
                <a16:creationId xmlns:a16="http://schemas.microsoft.com/office/drawing/2014/main" id="{6ACB7BB8-C5CD-4DF6-AE26-245872463D68}"/>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255027" y="1060704"/>
            <a:ext cx="4287838" cy="3279259"/>
          </a:xfrm>
          <a:prstGeom prst="rect">
            <a:avLst/>
          </a:prstGeom>
        </p:spPr>
      </p:pic>
      <p:sp>
        <p:nvSpPr>
          <p:cNvPr id="7" name="TextBox 6">
            <a:extLst>
              <a:ext uri="{FF2B5EF4-FFF2-40B4-BE49-F238E27FC236}">
                <a16:creationId xmlns:a16="http://schemas.microsoft.com/office/drawing/2014/main" id="{4311093E-7BCA-4087-9CDB-3C2C804C1F51}"/>
              </a:ext>
            </a:extLst>
          </p:cNvPr>
          <p:cNvSpPr txBox="1"/>
          <p:nvPr/>
        </p:nvSpPr>
        <p:spPr>
          <a:xfrm>
            <a:off x="380999" y="4435614"/>
            <a:ext cx="4133851" cy="461665"/>
          </a:xfrm>
          <a:prstGeom prst="rect">
            <a:avLst/>
          </a:prstGeom>
          <a:noFill/>
        </p:spPr>
        <p:txBody>
          <a:bodyPr wrap="square" rtlCol="0">
            <a:spAutoFit/>
          </a:bodyPr>
          <a:lstStyle/>
          <a:p>
            <a:r>
              <a:rPr lang="en-US" sz="800" dirty="0"/>
              <a:t>Chapter 66: Developmental Center</a:t>
            </a:r>
          </a:p>
          <a:p>
            <a:r>
              <a:rPr lang="en-US" sz="800" dirty="0"/>
              <a:t>Chapter 721: Intermediate Care Facility (ICF)</a:t>
            </a:r>
          </a:p>
          <a:p>
            <a:r>
              <a:rPr lang="en-US" sz="800" dirty="0"/>
              <a:t>Chapter 721: Individualized Residential Alternative (IRA)</a:t>
            </a:r>
          </a:p>
        </p:txBody>
      </p:sp>
    </p:spTree>
    <p:extLst>
      <p:ext uri="{BB962C8B-B14F-4D97-AF65-F5344CB8AC3E}">
        <p14:creationId xmlns:p14="http://schemas.microsoft.com/office/powerpoint/2010/main" val="1728282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a:t>DSCSM</a:t>
            </a:r>
            <a:r>
              <a:rPr lang="en-US" sz="2400" dirty="0"/>
              <a:t> Screen</a:t>
            </a:r>
            <a:br>
              <a:rPr lang="en-US" sz="2400" dirty="0"/>
            </a:br>
            <a:r>
              <a:rPr lang="en-US" sz="1900" cap="all" dirty="0"/>
              <a:t>Online Processing of 2-Month (Summer) Chapter STAC Approvals</a:t>
            </a:r>
          </a:p>
        </p:txBody>
      </p:sp>
      <p:sp>
        <p:nvSpPr>
          <p:cNvPr id="4" name="Content Placeholder 3">
            <a:extLst>
              <a:ext uri="{FF2B5EF4-FFF2-40B4-BE49-F238E27FC236}">
                <a16:creationId xmlns:a16="http://schemas.microsoft.com/office/drawing/2014/main" id="{7C39B09B-73FB-48C7-9AEF-37B47A7A784E}"/>
              </a:ext>
            </a:extLst>
          </p:cNvPr>
          <p:cNvSpPr>
            <a:spLocks noGrp="1"/>
          </p:cNvSpPr>
          <p:nvPr>
            <p:ph sz="half" idx="2"/>
          </p:nvPr>
        </p:nvSpPr>
        <p:spPr/>
        <p:txBody>
          <a:bodyPr>
            <a:normAutofit/>
          </a:bodyPr>
          <a:lstStyle/>
          <a:p>
            <a:pPr marL="0" indent="0">
              <a:buNone/>
            </a:pPr>
            <a:r>
              <a:rPr lang="en-US" sz="2300" dirty="0"/>
              <a:t>What’s different than DSUMR?</a:t>
            </a:r>
          </a:p>
          <a:p>
            <a:r>
              <a:rPr lang="en-US" sz="2300" dirty="0"/>
              <a:t>Chapter Type</a:t>
            </a:r>
          </a:p>
          <a:p>
            <a:r>
              <a:rPr lang="en-US" sz="2300" dirty="0"/>
              <a:t>ICF/IRA Provider</a:t>
            </a:r>
          </a:p>
          <a:p>
            <a:r>
              <a:rPr lang="en-US" sz="2300" dirty="0"/>
              <a:t>No Maintenance Section</a:t>
            </a:r>
          </a:p>
          <a:p>
            <a:pPr marL="0" indent="0">
              <a:buNone/>
            </a:pPr>
            <a:r>
              <a:rPr lang="en-US" sz="2300" dirty="0"/>
              <a:t>       (Paid by OPWDD)</a:t>
            </a:r>
          </a:p>
        </p:txBody>
      </p:sp>
      <p:pic>
        <p:nvPicPr>
          <p:cNvPr id="6" name="Content Placeholder 5" descr="Screenshot of DSCSM with CRP example">
            <a:extLst>
              <a:ext uri="{FF2B5EF4-FFF2-40B4-BE49-F238E27FC236}">
                <a16:creationId xmlns:a16="http://schemas.microsoft.com/office/drawing/2014/main" id="{8931DA9E-2BF8-426F-BEB7-EA69174B206A}"/>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457200" y="1123950"/>
            <a:ext cx="3886200" cy="3866246"/>
          </a:xfrm>
          <a:prstGeom prst="rect">
            <a:avLst/>
          </a:prstGeom>
        </p:spPr>
      </p:pic>
    </p:spTree>
    <p:extLst>
      <p:ext uri="{BB962C8B-B14F-4D97-AF65-F5344CB8AC3E}">
        <p14:creationId xmlns:p14="http://schemas.microsoft.com/office/powerpoint/2010/main" val="5400111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SECTION F</a:t>
            </a:r>
            <a:br>
              <a:rPr lang="en-US" dirty="0"/>
            </a:br>
            <a:r>
              <a:rPr lang="en-US" sz="3000" dirty="0"/>
              <a:t>High Cost Worksheets</a:t>
            </a:r>
            <a:br>
              <a:rPr lang="en-US" sz="3000" dirty="0"/>
            </a:br>
            <a:endParaRPr lang="en-US" sz="3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for Calculating High Cost STACs</a:t>
            </a:r>
          </a:p>
        </p:txBody>
      </p:sp>
      <p:sp>
        <p:nvSpPr>
          <p:cNvPr id="3" name="Content Placeholder 2"/>
          <p:cNvSpPr>
            <a:spLocks noGrp="1"/>
          </p:cNvSpPr>
          <p:nvPr>
            <p:ph idx="1"/>
          </p:nvPr>
        </p:nvSpPr>
        <p:spPr>
          <a:xfrm>
            <a:off x="228600" y="1047750"/>
            <a:ext cx="8686800" cy="3505200"/>
          </a:xfrm>
        </p:spPr>
        <p:txBody>
          <a:bodyPr>
            <a:noAutofit/>
          </a:bodyPr>
          <a:lstStyle/>
          <a:p>
            <a:pPr marL="0" indent="0">
              <a:buNone/>
            </a:pPr>
            <a:r>
              <a:rPr lang="en-US" sz="1800" b="1" dirty="0"/>
              <a:t>Calculating 10-Month “Annualized Cost” Education Rates for</a:t>
            </a:r>
            <a:br>
              <a:rPr lang="en-US" sz="1800" b="1" dirty="0"/>
            </a:br>
            <a:r>
              <a:rPr lang="en-US" sz="1800" b="1" dirty="0"/>
              <a:t>Students with Disabilities Educated in a District-Operated Program </a:t>
            </a:r>
          </a:p>
          <a:p>
            <a:pPr marL="0" indent="0">
              <a:spcBef>
                <a:spcPts val="400"/>
              </a:spcBef>
              <a:spcAft>
                <a:spcPts val="1000"/>
              </a:spcAft>
              <a:buNone/>
            </a:pPr>
            <a:r>
              <a:rPr lang="en-US" sz="1600" b="1" dirty="0">
                <a:solidFill>
                  <a:srgbClr val="948600"/>
                </a:solidFill>
                <a:hlinkClick r:id="rId3">
                  <a:extLst>
                    <a:ext uri="{A12FA001-AC4F-418D-AE19-62706E023703}">
                      <ahyp:hlinkClr xmlns:ahyp="http://schemas.microsoft.com/office/drawing/2018/hyperlinkcolor" val="tx"/>
                    </a:ext>
                  </a:extLst>
                </a:hlinkClick>
              </a:rPr>
              <a:t>http://www.oms.nysed.gov/stac/schoolage/avl-payment_reports_and_chargebacks/annualized_cost_calculation.html</a:t>
            </a:r>
            <a:endParaRPr lang="en-US" sz="1600" b="1" dirty="0">
              <a:solidFill>
                <a:srgbClr val="948600"/>
              </a:solidFill>
            </a:endParaRPr>
          </a:p>
          <a:p>
            <a:pPr marL="0" indent="0">
              <a:buNone/>
            </a:pPr>
            <a:r>
              <a:rPr lang="en-US" sz="1800" b="1" dirty="0"/>
              <a:t>DCPUB Quick Reference Guide</a:t>
            </a:r>
          </a:p>
          <a:p>
            <a:pPr marL="0" indent="0">
              <a:spcBef>
                <a:spcPts val="400"/>
              </a:spcBef>
              <a:spcAft>
                <a:spcPts val="1000"/>
              </a:spcAft>
              <a:buNone/>
            </a:pPr>
            <a:r>
              <a:rPr lang="en-US" sz="1800" b="1" dirty="0">
                <a:solidFill>
                  <a:srgbClr val="1959C9"/>
                </a:solidFill>
                <a:hlinkClick r:id="rId4"/>
              </a:rPr>
              <a:t>http://www.oms.nysed.gov/stac/stac_online_system/online_instructions/guide_DCPUB.html</a:t>
            </a:r>
            <a:endParaRPr lang="en-US" sz="1800" b="1" dirty="0">
              <a:solidFill>
                <a:srgbClr val="1959C9"/>
              </a:solidFill>
            </a:endParaRPr>
          </a:p>
          <a:p>
            <a:pPr marL="0" indent="0">
              <a:buNone/>
            </a:pPr>
            <a:r>
              <a:rPr lang="en-US" sz="1800" b="1" dirty="0"/>
              <a:t>DVPUB Online Instruction Guide:</a:t>
            </a:r>
          </a:p>
          <a:p>
            <a:pPr marL="0" indent="0">
              <a:buNone/>
            </a:pPr>
            <a:r>
              <a:rPr lang="en-US" sz="1800" b="1" dirty="0">
                <a:hlinkClick r:id="rId5"/>
              </a:rPr>
              <a:t>http://www.oms.nysed.gov/stac/stac_online_system/online_instructions/guide_DVPUB.pdf</a:t>
            </a:r>
            <a:endParaRPr lang="en-US" sz="1800" b="1" dirty="0"/>
          </a:p>
          <a:p>
            <a:pPr marL="0" indent="0">
              <a:spcBef>
                <a:spcPts val="400"/>
              </a:spcBef>
              <a:spcAft>
                <a:spcPts val="1000"/>
              </a:spcAft>
              <a:buNone/>
            </a:pPr>
            <a:endParaRPr lang="en-US" sz="1800" b="1" dirty="0">
              <a:solidFill>
                <a:srgbClr val="1959C9"/>
              </a:solidFill>
            </a:endParaRPr>
          </a:p>
          <a:p>
            <a:pPr marL="0" indent="0">
              <a:spcBef>
                <a:spcPts val="400"/>
              </a:spcBef>
              <a:spcAft>
                <a:spcPts val="1000"/>
              </a:spcAft>
              <a:buNone/>
            </a:pPr>
            <a:endParaRPr lang="en-US" sz="18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152400" y="209550"/>
            <a:ext cx="8686800" cy="722376"/>
          </a:xfrm>
        </p:spPr>
        <p:txBody>
          <a:bodyPr/>
          <a:lstStyle/>
          <a:p>
            <a:pPr eaLnBrk="1" hangingPunct="1">
              <a:defRPr/>
            </a:pPr>
            <a:r>
              <a:rPr lang="en-US" dirty="0">
                <a:solidFill>
                  <a:srgbClr val="1E3063"/>
                </a:solidFill>
                <a:cs typeface="+mj-cs"/>
              </a:rPr>
              <a:t>STAC</a:t>
            </a:r>
          </a:p>
        </p:txBody>
      </p:sp>
      <p:sp>
        <p:nvSpPr>
          <p:cNvPr id="5124" name="Rectangle 3"/>
          <p:cNvSpPr>
            <a:spLocks noGrp="1" noChangeArrowheads="1"/>
          </p:cNvSpPr>
          <p:nvPr>
            <p:ph idx="1"/>
          </p:nvPr>
        </p:nvSpPr>
        <p:spPr>
          <a:xfrm>
            <a:off x="228600" y="742950"/>
            <a:ext cx="8686800" cy="457199"/>
          </a:xfrm>
        </p:spPr>
        <p:txBody>
          <a:bodyPr>
            <a:normAutofit/>
          </a:bodyPr>
          <a:lstStyle/>
          <a:p>
            <a:pPr algn="just">
              <a:lnSpc>
                <a:spcPct val="90000"/>
              </a:lnSpc>
              <a:buFontTx/>
              <a:buNone/>
              <a:defRPr/>
            </a:pPr>
            <a:r>
              <a:rPr lang="en-US" altLang="en-US" sz="2000" b="1" dirty="0">
                <a:ea typeface="ＭＳ Ｐゴシック" pitchFamily="34" charset="-128"/>
              </a:rPr>
              <a:t>System to Track and Account for Children (STAC)</a:t>
            </a:r>
            <a:endParaRPr lang="en-US" altLang="en-US" sz="2000" i="1" dirty="0">
              <a:ea typeface="ＭＳ Ｐゴシック" pitchFamily="34" charset="-128"/>
            </a:endParaRPr>
          </a:p>
          <a:p>
            <a:pPr lvl="1" algn="just" eaLnBrk="1" hangingPunct="1">
              <a:lnSpc>
                <a:spcPct val="90000"/>
              </a:lnSpc>
              <a:buFontTx/>
              <a:buNone/>
              <a:defRPr/>
            </a:pPr>
            <a:endParaRPr lang="en-US" altLang="en-US" sz="2000" i="1" dirty="0">
              <a:ea typeface="ＭＳ Ｐゴシック" pitchFamily="34" charset="-128"/>
            </a:endParaRPr>
          </a:p>
        </p:txBody>
      </p:sp>
      <p:sp>
        <p:nvSpPr>
          <p:cNvPr id="2" name="Rectangle 1"/>
          <p:cNvSpPr/>
          <p:nvPr/>
        </p:nvSpPr>
        <p:spPr>
          <a:xfrm>
            <a:off x="228600" y="1123950"/>
            <a:ext cx="8686800" cy="3882088"/>
          </a:xfrm>
          <a:prstGeom prst="rect">
            <a:avLst/>
          </a:prstGeom>
        </p:spPr>
        <p:txBody>
          <a:bodyPr wrap="square">
            <a:spAutoFit/>
          </a:bodyPr>
          <a:lstStyle/>
          <a:p>
            <a:pPr algn="just">
              <a:lnSpc>
                <a:spcPct val="90000"/>
              </a:lnSpc>
              <a:spcBef>
                <a:spcPts val="800"/>
              </a:spcBef>
              <a:buFontTx/>
              <a:buNone/>
              <a:defRPr/>
            </a:pPr>
            <a:r>
              <a:rPr lang="en-US" altLang="en-US" sz="1600" i="1" dirty="0"/>
              <a:t>The STAC and Medicaid Unit is the unit within the NYS Education Department responsible for processing requests for Commissioner's approval for reimbursement.</a:t>
            </a:r>
          </a:p>
          <a:p>
            <a:pPr algn="just">
              <a:lnSpc>
                <a:spcPct val="90000"/>
              </a:lnSpc>
              <a:spcBef>
                <a:spcPts val="800"/>
              </a:spcBef>
              <a:buFontTx/>
              <a:buNone/>
              <a:defRPr/>
            </a:pPr>
            <a:r>
              <a:rPr lang="en-US" altLang="en-US" sz="1600" i="1" dirty="0"/>
              <a:t>This includes reimbursement approval for the costs of providing services to preschool and school-age students placed in special education programs at public and SED-approved private schools, special-act school districts, BOCES, and at state-supported and state-operated schools for the deaf and blind.</a:t>
            </a:r>
          </a:p>
          <a:p>
            <a:pPr algn="just">
              <a:lnSpc>
                <a:spcPct val="90000"/>
              </a:lnSpc>
              <a:spcBef>
                <a:spcPts val="800"/>
              </a:spcBef>
              <a:buFontTx/>
              <a:buNone/>
              <a:defRPr/>
            </a:pPr>
            <a:r>
              <a:rPr lang="en-US" altLang="en-US" sz="1600" i="1" dirty="0"/>
              <a:t>It also includes reimbursement approvals for students who have been determined to be homeless or runaway youth and for education services provided to incarcerated youth. </a:t>
            </a:r>
          </a:p>
          <a:p>
            <a:pPr algn="just">
              <a:lnSpc>
                <a:spcPct val="90000"/>
              </a:lnSpc>
              <a:spcBef>
                <a:spcPts val="800"/>
              </a:spcBef>
              <a:spcAft>
                <a:spcPts val="800"/>
              </a:spcAft>
              <a:buFontTx/>
              <a:buNone/>
              <a:defRPr/>
            </a:pPr>
            <a:r>
              <a:rPr lang="en-US" altLang="en-US" sz="1600" i="1" dirty="0"/>
              <a:t>The STAC Unit collects data needed for processing reimbursements on over 270,000 placements each year.  This data includes:	</a:t>
            </a:r>
          </a:p>
          <a:p>
            <a:pPr marL="2168525" indent="-2168525" algn="just">
              <a:lnSpc>
                <a:spcPct val="90000"/>
              </a:lnSpc>
              <a:buFontTx/>
              <a:buNone/>
              <a:defRPr/>
            </a:pPr>
            <a:r>
              <a:rPr lang="en-US" altLang="en-US" sz="1400" i="1" dirty="0"/>
              <a:t>	Who is arranging placement of the child</a:t>
            </a:r>
          </a:p>
          <a:p>
            <a:pPr marL="2168525" indent="-2168525" algn="just">
              <a:lnSpc>
                <a:spcPct val="90000"/>
              </a:lnSpc>
              <a:buFontTx/>
              <a:buNone/>
              <a:defRPr/>
            </a:pPr>
            <a:r>
              <a:rPr lang="en-US" altLang="en-US" sz="1400" i="1" dirty="0"/>
              <a:t>	What provider will deliver the services</a:t>
            </a:r>
          </a:p>
          <a:p>
            <a:pPr marL="2168525" indent="-2168525" algn="just">
              <a:lnSpc>
                <a:spcPct val="90000"/>
              </a:lnSpc>
              <a:buFontTx/>
              <a:buNone/>
              <a:defRPr/>
            </a:pPr>
            <a:r>
              <a:rPr lang="en-US" altLang="en-US" sz="1400" i="1" dirty="0"/>
              <a:t>	Which district has financial responsibility</a:t>
            </a:r>
          </a:p>
          <a:p>
            <a:pPr marL="2168525" indent="-2168525" algn="just">
              <a:lnSpc>
                <a:spcPct val="90000"/>
              </a:lnSpc>
              <a:buFontTx/>
              <a:buNone/>
              <a:defRPr/>
            </a:pPr>
            <a:r>
              <a:rPr lang="en-US" altLang="en-US" sz="1400" i="1" dirty="0"/>
              <a:t>	Prior approvals and private placement certifications </a:t>
            </a:r>
          </a:p>
          <a:p>
            <a:pPr marL="2168525" indent="-2168525" algn="just">
              <a:lnSpc>
                <a:spcPct val="90000"/>
              </a:lnSpc>
              <a:buFontTx/>
              <a:buNone/>
              <a:defRPr/>
            </a:pPr>
            <a:r>
              <a:rPr lang="en-US" altLang="en-US" sz="1400" i="1" dirty="0"/>
              <a:t>	Verification that services were delivered</a:t>
            </a:r>
          </a:p>
          <a:p>
            <a:pPr marL="2168525" indent="-2168525" algn="just">
              <a:lnSpc>
                <a:spcPct val="90000"/>
              </a:lnSpc>
              <a:buFontTx/>
              <a:buNone/>
              <a:defRPr/>
            </a:pPr>
            <a:r>
              <a:rPr lang="en-US" altLang="en-US" sz="1400" i="1" dirty="0"/>
              <a:t>	State Aid Reimbursements based on STAC verifications</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041F9-2356-4BCF-A2E2-53FE35642177}"/>
              </a:ext>
            </a:extLst>
          </p:cNvPr>
          <p:cNvSpPr>
            <a:spLocks noGrp="1"/>
          </p:cNvSpPr>
          <p:nvPr>
            <p:ph type="title"/>
          </p:nvPr>
        </p:nvSpPr>
        <p:spPr/>
        <p:txBody>
          <a:bodyPr/>
          <a:lstStyle/>
          <a:p>
            <a:pPr algn="ctr"/>
            <a:r>
              <a:rPr lang="en-US" dirty="0"/>
              <a:t>DCPUB Screen</a:t>
            </a:r>
          </a:p>
        </p:txBody>
      </p:sp>
      <p:sp>
        <p:nvSpPr>
          <p:cNvPr id="3" name="Content Placeholder 2">
            <a:extLst>
              <a:ext uri="{FF2B5EF4-FFF2-40B4-BE49-F238E27FC236}">
                <a16:creationId xmlns:a16="http://schemas.microsoft.com/office/drawing/2014/main" id="{EAFE3AC9-3273-45F6-8789-11718D3A035B}"/>
              </a:ext>
            </a:extLst>
          </p:cNvPr>
          <p:cNvSpPr>
            <a:spLocks noGrp="1"/>
          </p:cNvSpPr>
          <p:nvPr>
            <p:ph idx="1"/>
          </p:nvPr>
        </p:nvSpPr>
        <p:spPr/>
        <p:txBody>
          <a:bodyPr>
            <a:normAutofit lnSpcReduction="10000"/>
          </a:bodyPr>
          <a:lstStyle/>
          <a:p>
            <a:pPr marL="0" indent="0">
              <a:buNone/>
            </a:pPr>
            <a:r>
              <a:rPr lang="en-US" sz="2400" dirty="0"/>
              <a:t>This screen serves two purposes for In-District and BOCES placements:</a:t>
            </a:r>
          </a:p>
          <a:p>
            <a:pPr marL="514350" indent="-514350">
              <a:buFont typeface="+mj-lt"/>
              <a:buAutoNum type="arabicPeriod"/>
            </a:pPr>
            <a:r>
              <a:rPr lang="en-US" sz="2400" dirty="0"/>
              <a:t>It’s a tool for school districts to use when calculating the actual 10-Month Annualized Costs for their students.</a:t>
            </a:r>
            <a:br>
              <a:rPr lang="en-US" sz="2400" dirty="0"/>
            </a:br>
            <a:r>
              <a:rPr lang="en-US" sz="2400" dirty="0"/>
              <a:t>While the screen </a:t>
            </a:r>
            <a:r>
              <a:rPr lang="en-US" sz="2400" b="1" dirty="0"/>
              <a:t>must</a:t>
            </a:r>
            <a:r>
              <a:rPr lang="en-US" sz="2400" dirty="0"/>
              <a:t> be completed for some students, it </a:t>
            </a:r>
            <a:r>
              <a:rPr lang="en-US" sz="2400" b="1" dirty="0"/>
              <a:t>can</a:t>
            </a:r>
            <a:r>
              <a:rPr lang="en-US" sz="2400" dirty="0"/>
              <a:t> be completed for any student educated in-district or by a BOCES.</a:t>
            </a:r>
          </a:p>
          <a:p>
            <a:pPr marL="514350" indent="-514350">
              <a:buFont typeface="+mj-lt"/>
              <a:buAutoNum type="arabicPeriod"/>
            </a:pPr>
            <a:r>
              <a:rPr lang="en-US" sz="2400" dirty="0"/>
              <a:t>It’s a tool for the State Education Department to use when reviewing and validating claims for timely reimbursement.</a:t>
            </a:r>
          </a:p>
        </p:txBody>
      </p:sp>
    </p:spTree>
    <p:extLst>
      <p:ext uri="{BB962C8B-B14F-4D97-AF65-F5344CB8AC3E}">
        <p14:creationId xmlns:p14="http://schemas.microsoft.com/office/powerpoint/2010/main" val="832479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8328"/>
            <a:ext cx="8686800" cy="480822"/>
          </a:xfrm>
        </p:spPr>
        <p:txBody>
          <a:bodyPr>
            <a:noAutofit/>
          </a:bodyPr>
          <a:lstStyle/>
          <a:p>
            <a:r>
              <a:rPr lang="en-US" sz="2300" dirty="0"/>
              <a:t>The top section of the DCPUB Screen</a:t>
            </a:r>
          </a:p>
        </p:txBody>
      </p:sp>
      <p:pic>
        <p:nvPicPr>
          <p:cNvPr id="8" name="Content Placeholder 7"/>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143002" y="829899"/>
            <a:ext cx="6857995" cy="1648850"/>
          </a:xfrm>
        </p:spPr>
      </p:pic>
      <p:sp>
        <p:nvSpPr>
          <p:cNvPr id="3" name="Content Placeholder 2"/>
          <p:cNvSpPr>
            <a:spLocks noGrp="1"/>
          </p:cNvSpPr>
          <p:nvPr>
            <p:ph sz="half" idx="2"/>
          </p:nvPr>
        </p:nvSpPr>
        <p:spPr>
          <a:xfrm>
            <a:off x="1143000" y="2485690"/>
            <a:ext cx="6858000" cy="1305261"/>
          </a:xfrm>
        </p:spPr>
        <p:txBody>
          <a:bodyPr>
            <a:noAutofit/>
          </a:bodyPr>
          <a:lstStyle/>
          <a:p>
            <a:r>
              <a:rPr lang="en-US" sz="1600" dirty="0"/>
              <a:t>This section of the DCPUB screen auto-fills the information originally entered on the DSPUB screen when the original approval was added to the system.</a:t>
            </a:r>
          </a:p>
          <a:p>
            <a:r>
              <a:rPr lang="en-US" sz="1600" dirty="0"/>
              <a:t>The District Threshold will help you determine whether the student will qualify for High Cost Aid or not.</a:t>
            </a:r>
          </a:p>
        </p:txBody>
      </p:sp>
      <p:sp>
        <p:nvSpPr>
          <p:cNvPr id="42" name="Title 1">
            <a:extLst>
              <a:ext uri="{FF2B5EF4-FFF2-40B4-BE49-F238E27FC236}">
                <a16:creationId xmlns:a16="http://schemas.microsoft.com/office/drawing/2014/main" id="{2179C5AA-6B46-49F1-A38B-421391C2F766}"/>
              </a:ext>
            </a:extLst>
          </p:cNvPr>
          <p:cNvSpPr txBox="1">
            <a:spLocks/>
          </p:cNvSpPr>
          <p:nvPr/>
        </p:nvSpPr>
        <p:spPr>
          <a:xfrm>
            <a:off x="266700" y="3691128"/>
            <a:ext cx="8686800" cy="48082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50" b="1" kern="1200">
                <a:solidFill>
                  <a:srgbClr val="002D73"/>
                </a:solidFill>
                <a:latin typeface="Arial" panose="020B0604020202020204" pitchFamily="34" charset="0"/>
                <a:ea typeface="+mj-ea"/>
                <a:cs typeface="Arial" panose="020B0604020202020204" pitchFamily="34" charset="0"/>
              </a:defRPr>
            </a:lvl1pPr>
          </a:lstStyle>
          <a:p>
            <a:pPr fontAlgn="auto">
              <a:spcAft>
                <a:spcPts val="0"/>
              </a:spcAft>
            </a:pPr>
            <a:r>
              <a:rPr lang="en-US" sz="2300" dirty="0"/>
              <a:t>I. The BOCES Section</a:t>
            </a:r>
          </a:p>
        </p:txBody>
      </p:sp>
      <p:pic>
        <p:nvPicPr>
          <p:cNvPr id="43" name="Content Placeholder 7" descr="Screenshot of Section I (BOCES) of the DCPUB screen within EFRT">
            <a:extLst>
              <a:ext uri="{FF2B5EF4-FFF2-40B4-BE49-F238E27FC236}">
                <a16:creationId xmlns:a16="http://schemas.microsoft.com/office/drawing/2014/main" id="{7F66322B-DC93-41A4-80D9-9AC66775D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0" y="4151728"/>
            <a:ext cx="6858000" cy="322800"/>
          </a:xfrm>
          <a:prstGeom prst="rect">
            <a:avLst/>
          </a:prstGeom>
        </p:spPr>
      </p:pic>
      <p:sp>
        <p:nvSpPr>
          <p:cNvPr id="44" name="Content Placeholder 2">
            <a:extLst>
              <a:ext uri="{FF2B5EF4-FFF2-40B4-BE49-F238E27FC236}">
                <a16:creationId xmlns:a16="http://schemas.microsoft.com/office/drawing/2014/main" id="{5B7C8025-4877-46B0-924D-B414F8EF66DE}"/>
              </a:ext>
            </a:extLst>
          </p:cNvPr>
          <p:cNvSpPr txBox="1">
            <a:spLocks/>
          </p:cNvSpPr>
          <p:nvPr/>
        </p:nvSpPr>
        <p:spPr>
          <a:xfrm>
            <a:off x="1143000" y="4476750"/>
            <a:ext cx="6858000" cy="651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pPr>
            <a:r>
              <a:rPr lang="en-US" sz="1600" dirty="0"/>
              <a:t>For BOCES placement, enter the 10-Month Annualized Cost from the year-end final cost report in this section.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8328"/>
            <a:ext cx="8686800" cy="480822"/>
          </a:xfrm>
        </p:spPr>
        <p:txBody>
          <a:bodyPr>
            <a:noAutofit/>
          </a:bodyPr>
          <a:lstStyle/>
          <a:p>
            <a:pPr algn="ctr"/>
            <a:r>
              <a:rPr lang="en-US" sz="2200" dirty="0"/>
              <a:t>II-A. </a:t>
            </a:r>
            <a:r>
              <a:rPr lang="en-US" sz="2200" dirty="0" err="1"/>
              <a:t>InDistrict</a:t>
            </a:r>
            <a:r>
              <a:rPr lang="en-US" sz="2200" dirty="0"/>
              <a:t> Classroom – Full Day Self-Contained</a:t>
            </a:r>
          </a:p>
        </p:txBody>
      </p:sp>
      <p:pic>
        <p:nvPicPr>
          <p:cNvPr id="8" name="Content Placeholder 7"/>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152141" y="822960"/>
            <a:ext cx="6839717" cy="937949"/>
          </a:xfrm>
        </p:spPr>
      </p:pic>
      <p:sp>
        <p:nvSpPr>
          <p:cNvPr id="3" name="Content Placeholder 2"/>
          <p:cNvSpPr>
            <a:spLocks noGrp="1"/>
          </p:cNvSpPr>
          <p:nvPr>
            <p:ph sz="half" idx="2"/>
          </p:nvPr>
        </p:nvSpPr>
        <p:spPr>
          <a:xfrm>
            <a:off x="1143000" y="1807846"/>
            <a:ext cx="6858000" cy="2694474"/>
          </a:xfrm>
        </p:spPr>
        <p:txBody>
          <a:bodyPr>
            <a:noAutofit/>
          </a:bodyPr>
          <a:lstStyle/>
          <a:p>
            <a:r>
              <a:rPr lang="en-US" sz="1600" dirty="0">
                <a:cs typeface="Arial" charset="0"/>
              </a:rPr>
              <a:t>Use this section to report costs for students educated by your district who spend the day in a self-contained special education classroom.</a:t>
            </a:r>
          </a:p>
          <a:p>
            <a:r>
              <a:rPr lang="en-US" sz="1600" dirty="0">
                <a:cs typeface="Arial" charset="0"/>
              </a:rPr>
              <a:t>Report the ratio of students to teachers to paraprofessionals from the student’s IEP, and then report the number of students who were actually in the class.</a:t>
            </a:r>
          </a:p>
          <a:p>
            <a:r>
              <a:rPr lang="en-US" sz="1600" dirty="0">
                <a:cs typeface="Arial" charset="0"/>
              </a:rPr>
              <a:t>Report the salaries and fringe benefits for the special education teachers* and classroom paraprofessionals. Do </a:t>
            </a:r>
            <a:r>
              <a:rPr lang="en-US" sz="1600" b="1" u="sng" dirty="0">
                <a:cs typeface="Arial" charset="0"/>
              </a:rPr>
              <a:t>NOT</a:t>
            </a:r>
            <a:r>
              <a:rPr lang="en-US" sz="1600" dirty="0">
                <a:cs typeface="Arial" charset="0"/>
              </a:rPr>
              <a:t> include the cost of aides and teaching assistants assigned to specific students.</a:t>
            </a:r>
          </a:p>
          <a:p>
            <a:r>
              <a:rPr lang="en-US" sz="1600" dirty="0">
                <a:cs typeface="Arial" charset="0"/>
              </a:rPr>
              <a:t>If the student attends more than one special class, use the next section to report costs instead.</a:t>
            </a:r>
          </a:p>
        </p:txBody>
      </p:sp>
      <p:sp>
        <p:nvSpPr>
          <p:cNvPr id="5" name="TextBox 4">
            <a:extLst>
              <a:ext uri="{FF2B5EF4-FFF2-40B4-BE49-F238E27FC236}">
                <a16:creationId xmlns:a16="http://schemas.microsoft.com/office/drawing/2014/main" id="{B51E24D5-F943-4C39-86C7-CFD4F0F66D17}"/>
              </a:ext>
            </a:extLst>
          </p:cNvPr>
          <p:cNvSpPr txBox="1"/>
          <p:nvPr/>
        </p:nvSpPr>
        <p:spPr>
          <a:xfrm>
            <a:off x="1533307" y="4502319"/>
            <a:ext cx="6391493" cy="507831"/>
          </a:xfrm>
          <a:prstGeom prst="rect">
            <a:avLst/>
          </a:prstGeom>
          <a:noFill/>
          <a:ln>
            <a:solidFill>
              <a:schemeClr val="tx1"/>
            </a:solidFill>
          </a:ln>
        </p:spPr>
        <p:txBody>
          <a:bodyPr wrap="none" rtlCol="0">
            <a:spAutoFit/>
          </a:bodyPr>
          <a:lstStyle/>
          <a:p>
            <a:pPr>
              <a:tabLst>
                <a:tab pos="571500" algn="l"/>
              </a:tabLst>
            </a:pPr>
            <a:r>
              <a:rPr lang="en-US" sz="900" dirty="0"/>
              <a:t>* NOTE: 	If a teacher has 5 instruction periods, plus 1 class preparation period, plus 1 administrative period per day, you</a:t>
            </a:r>
            <a:br>
              <a:rPr lang="en-US" sz="900" dirty="0"/>
            </a:br>
            <a:r>
              <a:rPr lang="en-US" sz="900" dirty="0"/>
              <a:t>	would prorate the salary and fringe at 6/7ths of the total.</a:t>
            </a:r>
          </a:p>
          <a:p>
            <a:pPr>
              <a:tabLst>
                <a:tab pos="571500" algn="l"/>
              </a:tabLst>
            </a:pPr>
            <a:r>
              <a:rPr lang="en-US" sz="900" dirty="0"/>
              <a:t>	Salary ($80,000 x </a:t>
            </a:r>
            <a:r>
              <a:rPr lang="en-US" sz="900" baseline="30000" dirty="0"/>
              <a:t>6</a:t>
            </a:r>
            <a:r>
              <a:rPr lang="en-US" sz="900" dirty="0"/>
              <a:t>/</a:t>
            </a:r>
            <a:r>
              <a:rPr lang="en-US" sz="900" baseline="-25000" dirty="0"/>
              <a:t>7</a:t>
            </a:r>
            <a:r>
              <a:rPr lang="en-US" sz="900" dirty="0"/>
              <a:t> = $65,571.43) + Fringe ($20,000 x </a:t>
            </a:r>
            <a:r>
              <a:rPr lang="en-US" sz="900" baseline="30000" dirty="0"/>
              <a:t>6</a:t>
            </a:r>
            <a:r>
              <a:rPr lang="en-US" sz="900" dirty="0"/>
              <a:t>/</a:t>
            </a:r>
            <a:r>
              <a:rPr lang="en-US" sz="900" baseline="-25000" dirty="0"/>
              <a:t>7</a:t>
            </a:r>
            <a:r>
              <a:rPr lang="en-US" sz="900" dirty="0"/>
              <a:t> = $17142.86) = Total ($82,714.29)</a:t>
            </a:r>
          </a:p>
        </p:txBody>
      </p:sp>
    </p:spTree>
    <p:extLst>
      <p:ext uri="{BB962C8B-B14F-4D97-AF65-F5344CB8AC3E}">
        <p14:creationId xmlns:p14="http://schemas.microsoft.com/office/powerpoint/2010/main" val="3943393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8328"/>
            <a:ext cx="8686800" cy="480822"/>
          </a:xfrm>
        </p:spPr>
        <p:txBody>
          <a:bodyPr>
            <a:noAutofit/>
          </a:bodyPr>
          <a:lstStyle/>
          <a:p>
            <a:pPr algn="ctr"/>
            <a:r>
              <a:rPr lang="en-US" sz="2200" dirty="0"/>
              <a:t>II-B. </a:t>
            </a:r>
            <a:r>
              <a:rPr lang="en-US" sz="2200" dirty="0" err="1"/>
              <a:t>InDistrict</a:t>
            </a:r>
            <a:r>
              <a:rPr lang="en-US" sz="2200" dirty="0"/>
              <a:t> Classroom - Period-Based Placements</a:t>
            </a:r>
            <a:endParaRPr lang="en-US" sz="1400" dirty="0">
              <a:solidFill>
                <a:srgbClr val="A00000"/>
              </a:solidFill>
            </a:endParaRPr>
          </a:p>
        </p:txBody>
      </p:sp>
      <p:pic>
        <p:nvPicPr>
          <p:cNvPr id="8" name="Content Placeholder 7"/>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155181" y="822960"/>
            <a:ext cx="6833638" cy="1845447"/>
          </a:xfrm>
        </p:spPr>
      </p:pic>
      <p:sp>
        <p:nvSpPr>
          <p:cNvPr id="3" name="Content Placeholder 2"/>
          <p:cNvSpPr>
            <a:spLocks noGrp="1"/>
          </p:cNvSpPr>
          <p:nvPr>
            <p:ph sz="half" idx="2"/>
          </p:nvPr>
        </p:nvSpPr>
        <p:spPr>
          <a:xfrm>
            <a:off x="1155796" y="2647950"/>
            <a:ext cx="6845203" cy="2362200"/>
          </a:xfrm>
        </p:spPr>
        <p:txBody>
          <a:bodyPr>
            <a:normAutofit/>
          </a:bodyPr>
          <a:lstStyle/>
          <a:p>
            <a:r>
              <a:rPr lang="en-US" sz="1600" dirty="0"/>
              <a:t>Use this section for students who were enrolled in multiple special education placements at your district throughout the day.</a:t>
            </a:r>
          </a:p>
          <a:p>
            <a:r>
              <a:rPr lang="en-US" sz="1600" dirty="0"/>
              <a:t>Unlike the previous section, the costs for the special education teachers and classroom paraprofessionals are combined.</a:t>
            </a:r>
          </a:p>
          <a:p>
            <a:pPr fontAlgn="auto">
              <a:spcAft>
                <a:spcPts val="0"/>
              </a:spcAft>
            </a:pPr>
            <a:r>
              <a:rPr lang="en-US" sz="1600" dirty="0"/>
              <a:t>The cost attributable to this placement will be calculated automatically by the screen.</a:t>
            </a:r>
          </a:p>
          <a:p>
            <a:pPr fontAlgn="auto">
              <a:spcAft>
                <a:spcPts val="0"/>
              </a:spcAft>
            </a:pPr>
            <a:r>
              <a:rPr lang="en-US" sz="1600" dirty="0"/>
              <a:t>The Session Length, Sessions Per Cycle, and Frequency cannot exceed frequency and duration specified on the student’s IEP.</a:t>
            </a:r>
          </a:p>
        </p:txBody>
      </p:sp>
    </p:spTree>
    <p:extLst>
      <p:ext uri="{BB962C8B-B14F-4D97-AF65-F5344CB8AC3E}">
        <p14:creationId xmlns:p14="http://schemas.microsoft.com/office/powerpoint/2010/main" val="6417175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8328"/>
            <a:ext cx="8686800" cy="480822"/>
          </a:xfrm>
        </p:spPr>
        <p:txBody>
          <a:bodyPr>
            <a:noAutofit/>
          </a:bodyPr>
          <a:lstStyle/>
          <a:p>
            <a:pPr algn="ctr"/>
            <a:r>
              <a:rPr lang="en-US" sz="2200" spc="-10" dirty="0"/>
              <a:t>III. Child-Specific 1:1 Aide/Shared Aide/Nurse/Interpreter Section</a:t>
            </a:r>
          </a:p>
        </p:txBody>
      </p:sp>
      <p:pic>
        <p:nvPicPr>
          <p:cNvPr id="8" name="Content Placeholder 7"/>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155189" y="965972"/>
            <a:ext cx="6833621" cy="657782"/>
          </a:xfrm>
        </p:spPr>
      </p:pic>
      <p:sp>
        <p:nvSpPr>
          <p:cNvPr id="3" name="Content Placeholder 2"/>
          <p:cNvSpPr>
            <a:spLocks noGrp="1"/>
          </p:cNvSpPr>
          <p:nvPr>
            <p:ph sz="half" idx="2"/>
          </p:nvPr>
        </p:nvSpPr>
        <p:spPr>
          <a:xfrm>
            <a:off x="1143000" y="1960245"/>
            <a:ext cx="6858000" cy="2745105"/>
          </a:xfrm>
        </p:spPr>
        <p:txBody>
          <a:bodyPr>
            <a:normAutofit/>
          </a:bodyPr>
          <a:lstStyle/>
          <a:p>
            <a:r>
              <a:rPr lang="en-US" sz="1600" dirty="0"/>
              <a:t>Use this section for aides, LPNs, RNs and interpreters assigned to specific students. Do </a:t>
            </a:r>
            <a:r>
              <a:rPr lang="en-US" sz="1600" b="1" u="sng" dirty="0"/>
              <a:t>NOT</a:t>
            </a:r>
            <a:r>
              <a:rPr lang="en-US" sz="1600" dirty="0"/>
              <a:t> include classroom paraprofessionals included in one of the prior sections.</a:t>
            </a:r>
          </a:p>
          <a:p>
            <a:r>
              <a:rPr lang="en-US" sz="1600" dirty="0"/>
              <a:t>In order to be eligible for aid, the IEP must specify:</a:t>
            </a:r>
          </a:p>
          <a:p>
            <a:pPr lvl="1"/>
            <a:r>
              <a:rPr lang="en-US" sz="1600" dirty="0"/>
              <a:t>Type of aide, nurse, or interpreter</a:t>
            </a:r>
          </a:p>
          <a:p>
            <a:pPr lvl="1"/>
            <a:r>
              <a:rPr lang="en-US" sz="1600" dirty="0"/>
              <a:t>Frequency and duration that aide, nurse, or interpreter is assigned to the student</a:t>
            </a:r>
          </a:p>
        </p:txBody>
      </p:sp>
    </p:spTree>
    <p:extLst>
      <p:ext uri="{BB962C8B-B14F-4D97-AF65-F5344CB8AC3E}">
        <p14:creationId xmlns:p14="http://schemas.microsoft.com/office/powerpoint/2010/main" val="31880364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60DC6B2-4785-467C-ABD0-4A405C9FD7B4}"/>
              </a:ext>
            </a:extLst>
          </p:cNvPr>
          <p:cNvSpPr>
            <a:spLocks noGrp="1"/>
          </p:cNvSpPr>
          <p:nvPr>
            <p:ph type="title"/>
          </p:nvPr>
        </p:nvSpPr>
        <p:spPr>
          <a:xfrm>
            <a:off x="228600" y="338328"/>
            <a:ext cx="8686800" cy="484632"/>
          </a:xfrm>
        </p:spPr>
        <p:txBody>
          <a:bodyPr>
            <a:normAutofit/>
          </a:bodyPr>
          <a:lstStyle/>
          <a:p>
            <a:pPr algn="ctr"/>
            <a:r>
              <a:rPr lang="en-US" sz="2200" dirty="0"/>
              <a:t>IV. The Related/Other Services Section</a:t>
            </a:r>
          </a:p>
        </p:txBody>
      </p:sp>
      <p:pic>
        <p:nvPicPr>
          <p:cNvPr id="7" name="Content Placeholder 6">
            <a:extLst>
              <a:ext uri="{FF2B5EF4-FFF2-40B4-BE49-F238E27FC236}">
                <a16:creationId xmlns:a16="http://schemas.microsoft.com/office/drawing/2014/main" id="{36B771C7-A421-4B9A-89BD-C08F2ADBC16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43000" y="802144"/>
            <a:ext cx="6858000" cy="1992609"/>
          </a:xfrm>
          <a:prstGeom prst="rect">
            <a:avLst/>
          </a:prstGeom>
        </p:spPr>
      </p:pic>
      <p:sp>
        <p:nvSpPr>
          <p:cNvPr id="36" name="Content Placeholder 8">
            <a:extLst>
              <a:ext uri="{FF2B5EF4-FFF2-40B4-BE49-F238E27FC236}">
                <a16:creationId xmlns:a16="http://schemas.microsoft.com/office/drawing/2014/main" id="{21A464C5-5969-472F-8041-C9B36DF22E6F}"/>
              </a:ext>
            </a:extLst>
          </p:cNvPr>
          <p:cNvSpPr txBox="1">
            <a:spLocks/>
          </p:cNvSpPr>
          <p:nvPr/>
        </p:nvSpPr>
        <p:spPr>
          <a:xfrm>
            <a:off x="1143000" y="2788920"/>
            <a:ext cx="6858000" cy="24003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pPr>
            <a:r>
              <a:rPr lang="en-US" sz="1500" dirty="0"/>
              <a:t>Use this section to report related services not included in any of the prior sections.</a:t>
            </a:r>
          </a:p>
          <a:p>
            <a:r>
              <a:rPr lang="en-US" sz="1500" dirty="0"/>
              <a:t>In order to be eligible for aid, the IEP must specify:</a:t>
            </a:r>
          </a:p>
          <a:p>
            <a:pPr lvl="1"/>
            <a:r>
              <a:rPr lang="en-US" sz="1300" dirty="0"/>
              <a:t>Type of service</a:t>
            </a:r>
          </a:p>
          <a:p>
            <a:pPr lvl="1"/>
            <a:r>
              <a:rPr lang="en-US" sz="1300" dirty="0"/>
              <a:t>Frequency and duration of service</a:t>
            </a:r>
          </a:p>
          <a:p>
            <a:pPr lvl="1"/>
            <a:r>
              <a:rPr lang="en-US" sz="1300" dirty="0"/>
              <a:t>Group size</a:t>
            </a:r>
          </a:p>
          <a:p>
            <a:r>
              <a:rPr lang="en-US" sz="1500" dirty="0"/>
              <a:t>Actual Sessions cannot exceed recommended services in IEP</a:t>
            </a:r>
          </a:p>
          <a:p>
            <a:r>
              <a:rPr lang="en-US" sz="1500" dirty="0"/>
              <a:t>Only use lump sum boxes if all six service rows are filled.</a:t>
            </a:r>
          </a:p>
          <a:p>
            <a:pPr lvl="1"/>
            <a:r>
              <a:rPr lang="en-US" sz="1300" dirty="0"/>
              <a:t>Costs in lump sum boxes </a:t>
            </a:r>
            <a:r>
              <a:rPr lang="en-US" sz="1300" b="1" u="sng" dirty="0"/>
              <a:t>MUST</a:t>
            </a:r>
            <a:r>
              <a:rPr lang="en-US" sz="1300" dirty="0"/>
              <a:t> be explained in Comments section.</a:t>
            </a:r>
          </a:p>
        </p:txBody>
      </p:sp>
    </p:spTree>
    <p:extLst>
      <p:ext uri="{BB962C8B-B14F-4D97-AF65-F5344CB8AC3E}">
        <p14:creationId xmlns:p14="http://schemas.microsoft.com/office/powerpoint/2010/main" val="31967849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041F9-2356-4BCF-A2E2-53FE35642177}"/>
              </a:ext>
            </a:extLst>
          </p:cNvPr>
          <p:cNvSpPr>
            <a:spLocks noGrp="1"/>
          </p:cNvSpPr>
          <p:nvPr>
            <p:ph type="title"/>
          </p:nvPr>
        </p:nvSpPr>
        <p:spPr>
          <a:xfrm>
            <a:off x="228600" y="338328"/>
            <a:ext cx="8686800" cy="484632"/>
          </a:xfrm>
        </p:spPr>
        <p:txBody>
          <a:bodyPr>
            <a:normAutofit/>
          </a:bodyPr>
          <a:lstStyle/>
          <a:p>
            <a:pPr algn="ctr"/>
            <a:r>
              <a:rPr lang="en-US" sz="2200" dirty="0"/>
              <a:t>V. The Other Child Specific Costs Section</a:t>
            </a:r>
          </a:p>
        </p:txBody>
      </p:sp>
      <p:sp>
        <p:nvSpPr>
          <p:cNvPr id="6" name="Content Placeholder 5">
            <a:extLst>
              <a:ext uri="{FF2B5EF4-FFF2-40B4-BE49-F238E27FC236}">
                <a16:creationId xmlns:a16="http://schemas.microsoft.com/office/drawing/2014/main" id="{25FE8562-E586-49EE-946C-370C3583983C}"/>
              </a:ext>
            </a:extLst>
          </p:cNvPr>
          <p:cNvSpPr>
            <a:spLocks noGrp="1"/>
          </p:cNvSpPr>
          <p:nvPr>
            <p:ph sz="half" idx="2"/>
          </p:nvPr>
        </p:nvSpPr>
        <p:spPr>
          <a:xfrm>
            <a:off x="1143000" y="1581150"/>
            <a:ext cx="6858000" cy="3009138"/>
          </a:xfrm>
        </p:spPr>
        <p:txBody>
          <a:bodyPr>
            <a:noAutofit/>
          </a:bodyPr>
          <a:lstStyle/>
          <a:p>
            <a:r>
              <a:rPr lang="en-US" sz="1600" dirty="0"/>
              <a:t>Use this section for reporting one-time/non-recurring costs, and only costs </a:t>
            </a:r>
            <a:r>
              <a:rPr lang="en-US" sz="1600" b="1" i="1" dirty="0"/>
              <a:t>not</a:t>
            </a:r>
            <a:r>
              <a:rPr lang="en-US" sz="1600" dirty="0"/>
              <a:t> claimed in sections I through IV.</a:t>
            </a:r>
          </a:p>
          <a:p>
            <a:r>
              <a:rPr lang="en-US" sz="1600" dirty="0"/>
              <a:t>Use the Additional Information line to provide additional detail.</a:t>
            </a:r>
            <a:endParaRPr lang="en-US" sz="1600" b="1" dirty="0"/>
          </a:p>
          <a:p>
            <a:r>
              <a:rPr lang="en-US" sz="1600" dirty="0"/>
              <a:t>Enter total amount of all non-recurring costs. Since this section is for non-recurring costs, this amount should </a:t>
            </a:r>
            <a:r>
              <a:rPr lang="en-US" sz="1600" b="1" i="1" dirty="0"/>
              <a:t>not</a:t>
            </a:r>
            <a:r>
              <a:rPr lang="en-US" sz="1600" dirty="0"/>
              <a:t> be annualized.</a:t>
            </a:r>
          </a:p>
        </p:txBody>
      </p:sp>
      <p:pic>
        <p:nvPicPr>
          <p:cNvPr id="8" name="Content Placeholder 7" descr="Screenshot of Section V (Other Child Specific Costs) of the DCPUB screen within EFRT">
            <a:extLst>
              <a:ext uri="{FF2B5EF4-FFF2-40B4-BE49-F238E27FC236}">
                <a16:creationId xmlns:a16="http://schemas.microsoft.com/office/drawing/2014/main" id="{798C3228-3D98-4537-8481-5A3DC7039DAE}"/>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143000" y="959644"/>
            <a:ext cx="6858000" cy="408069"/>
          </a:xfrm>
          <a:prstGeom prst="rect">
            <a:avLst/>
          </a:prstGeom>
        </p:spPr>
      </p:pic>
    </p:spTree>
    <p:extLst>
      <p:ext uri="{BB962C8B-B14F-4D97-AF65-F5344CB8AC3E}">
        <p14:creationId xmlns:p14="http://schemas.microsoft.com/office/powerpoint/2010/main" val="19609780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Content Placeholder 21">
            <a:extLst>
              <a:ext uri="{FF2B5EF4-FFF2-40B4-BE49-F238E27FC236}">
                <a16:creationId xmlns:a16="http://schemas.microsoft.com/office/drawing/2014/main" id="{4FC66A26-5B76-4DA1-8897-AE1E021E8689}"/>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155184" y="822960"/>
            <a:ext cx="6833631" cy="968402"/>
          </a:xfrm>
          <a:prstGeom prst="rect">
            <a:avLst/>
          </a:prstGeom>
        </p:spPr>
      </p:pic>
      <p:sp>
        <p:nvSpPr>
          <p:cNvPr id="2" name="Title 1">
            <a:extLst>
              <a:ext uri="{FF2B5EF4-FFF2-40B4-BE49-F238E27FC236}">
                <a16:creationId xmlns:a16="http://schemas.microsoft.com/office/drawing/2014/main" id="{C1F041F9-2356-4BCF-A2E2-53FE35642177}"/>
              </a:ext>
            </a:extLst>
          </p:cNvPr>
          <p:cNvSpPr>
            <a:spLocks noGrp="1"/>
          </p:cNvSpPr>
          <p:nvPr>
            <p:ph type="title"/>
          </p:nvPr>
        </p:nvSpPr>
        <p:spPr>
          <a:xfrm>
            <a:off x="228600" y="338328"/>
            <a:ext cx="8686800" cy="484632"/>
          </a:xfrm>
        </p:spPr>
        <p:txBody>
          <a:bodyPr>
            <a:normAutofit/>
          </a:bodyPr>
          <a:lstStyle/>
          <a:p>
            <a:pPr algn="ctr"/>
            <a:r>
              <a:rPr lang="en-US" sz="2200" dirty="0"/>
              <a:t>The Comments Section</a:t>
            </a:r>
          </a:p>
        </p:txBody>
      </p:sp>
      <p:sp>
        <p:nvSpPr>
          <p:cNvPr id="6" name="Content Placeholder 5">
            <a:extLst>
              <a:ext uri="{FF2B5EF4-FFF2-40B4-BE49-F238E27FC236}">
                <a16:creationId xmlns:a16="http://schemas.microsoft.com/office/drawing/2014/main" id="{25FE8562-E586-49EE-946C-370C3583983C}"/>
              </a:ext>
            </a:extLst>
          </p:cNvPr>
          <p:cNvSpPr>
            <a:spLocks noGrp="1"/>
          </p:cNvSpPr>
          <p:nvPr>
            <p:ph sz="half" idx="2"/>
          </p:nvPr>
        </p:nvSpPr>
        <p:spPr>
          <a:xfrm>
            <a:off x="1143000" y="2001012"/>
            <a:ext cx="6858000" cy="3009138"/>
          </a:xfrm>
        </p:spPr>
        <p:txBody>
          <a:bodyPr>
            <a:noAutofit/>
          </a:bodyPr>
          <a:lstStyle/>
          <a:p>
            <a:pPr>
              <a:spcAft>
                <a:spcPts val="300"/>
              </a:spcAft>
            </a:pPr>
            <a:r>
              <a:rPr lang="en-US" sz="1600" dirty="0"/>
              <a:t>Use this section to provide additional clarification and explanation for anything that is unclear from the sections above.</a:t>
            </a:r>
          </a:p>
          <a:p>
            <a:pPr>
              <a:spcAft>
                <a:spcPts val="600"/>
              </a:spcAft>
            </a:pPr>
            <a:r>
              <a:rPr lang="en-US" sz="1600" dirty="0"/>
              <a:t>The District Contact Information is required.</a:t>
            </a:r>
          </a:p>
          <a:p>
            <a:pPr>
              <a:spcAft>
                <a:spcPts val="600"/>
              </a:spcAft>
            </a:pPr>
            <a:r>
              <a:rPr lang="en-US" sz="1600" dirty="0"/>
              <a:t>It will be blank for the first worksheet of each school year.</a:t>
            </a:r>
          </a:p>
          <a:p>
            <a:pPr>
              <a:spcAft>
                <a:spcPts val="600"/>
              </a:spcAft>
            </a:pPr>
            <a:r>
              <a:rPr lang="en-US" sz="1600" dirty="0"/>
              <a:t>All subsequent worksheets will pre-fill with the information from the most recently completed worksheet.</a:t>
            </a:r>
          </a:p>
          <a:p>
            <a:pPr lvl="1">
              <a:spcAft>
                <a:spcPts val="600"/>
              </a:spcAft>
            </a:pPr>
            <a:r>
              <a:rPr lang="en-US" sz="1600" dirty="0"/>
              <a:t>If a new person is assigned to completing the worksheets, he or she should update the district contact information with their own contact information on their first submission.</a:t>
            </a:r>
          </a:p>
        </p:txBody>
      </p:sp>
    </p:spTree>
    <p:extLst>
      <p:ext uri="{BB962C8B-B14F-4D97-AF65-F5344CB8AC3E}">
        <p14:creationId xmlns:p14="http://schemas.microsoft.com/office/powerpoint/2010/main" val="26934114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478EA3F7-D226-4977-BFE2-0D1E21ABC17A}"/>
              </a:ext>
            </a:extLst>
          </p:cNvPr>
          <p:cNvSpPr>
            <a:spLocks noGrp="1"/>
          </p:cNvSpPr>
          <p:nvPr>
            <p:ph sz="half" idx="2"/>
          </p:nvPr>
        </p:nvSpPr>
        <p:spPr>
          <a:xfrm>
            <a:off x="1143000" y="1776900"/>
            <a:ext cx="6858000" cy="3233250"/>
          </a:xfrm>
        </p:spPr>
        <p:txBody>
          <a:bodyPr>
            <a:normAutofit/>
          </a:bodyPr>
          <a:lstStyle/>
          <a:p>
            <a:r>
              <a:rPr lang="en-US" sz="1600" dirty="0"/>
              <a:t>This section tabulates all of the component costs to calculate the new 10-Month Annualized Cost.</a:t>
            </a:r>
          </a:p>
          <a:p>
            <a:r>
              <a:rPr lang="en-US" sz="1600" dirty="0"/>
              <a:t>It also provides an estimate of the High Cost Aid that will be generated for this record.</a:t>
            </a:r>
          </a:p>
          <a:p>
            <a:r>
              <a:rPr lang="en-US" sz="1600" dirty="0"/>
              <a:t>An example of the formula used to calculate this aid is as follows:</a:t>
            </a:r>
          </a:p>
          <a:p>
            <a:endParaRPr lang="en-US" sz="1600" dirty="0"/>
          </a:p>
          <a:p>
            <a:endParaRPr lang="en-US" sz="1600" dirty="0"/>
          </a:p>
          <a:p>
            <a:endParaRPr lang="en-US" sz="1600" dirty="0"/>
          </a:p>
          <a:p>
            <a:endParaRPr lang="en-US" sz="1600" dirty="0"/>
          </a:p>
          <a:p>
            <a:r>
              <a:rPr lang="en-US" sz="1600" dirty="0"/>
              <a:t>The SED use only section will be utilized by the State Education Department to note any adjustments resulting from review.</a:t>
            </a:r>
          </a:p>
        </p:txBody>
      </p:sp>
      <p:sp>
        <p:nvSpPr>
          <p:cNvPr id="2" name="Title 1"/>
          <p:cNvSpPr>
            <a:spLocks noGrp="1"/>
          </p:cNvSpPr>
          <p:nvPr>
            <p:ph type="title"/>
          </p:nvPr>
        </p:nvSpPr>
        <p:spPr>
          <a:xfrm>
            <a:off x="228600" y="338328"/>
            <a:ext cx="8686800" cy="480822"/>
          </a:xfrm>
        </p:spPr>
        <p:txBody>
          <a:bodyPr>
            <a:noAutofit/>
          </a:bodyPr>
          <a:lstStyle/>
          <a:p>
            <a:pPr algn="ctr"/>
            <a:r>
              <a:rPr lang="en-US" sz="2200" dirty="0"/>
              <a:t>The Summary Section</a:t>
            </a:r>
          </a:p>
        </p:txBody>
      </p:sp>
      <p:pic>
        <p:nvPicPr>
          <p:cNvPr id="8" name="Content Placeholder 7"/>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211930" y="832096"/>
            <a:ext cx="6720139" cy="931859"/>
          </a:xfrm>
        </p:spPr>
      </p:pic>
      <p:sp>
        <p:nvSpPr>
          <p:cNvPr id="4" name="Rectangle 3">
            <a:extLst>
              <a:ext uri="{FF2B5EF4-FFF2-40B4-BE49-F238E27FC236}">
                <a16:creationId xmlns:a16="http://schemas.microsoft.com/office/drawing/2014/main" id="{83209FB2-1320-49C0-8694-80DCB84901D8}"/>
              </a:ext>
            </a:extLst>
          </p:cNvPr>
          <p:cNvSpPr/>
          <p:nvPr/>
        </p:nvSpPr>
        <p:spPr>
          <a:xfrm>
            <a:off x="2971800" y="3154799"/>
            <a:ext cx="3124200" cy="1169551"/>
          </a:xfrm>
          <a:prstGeom prst="rect">
            <a:avLst/>
          </a:prstGeom>
          <a:solidFill>
            <a:schemeClr val="bg1"/>
          </a:solidFill>
        </p:spPr>
        <p:txBody>
          <a:bodyPr wrap="square">
            <a:spAutoFit/>
          </a:bodyPr>
          <a:lstStyle/>
          <a:p>
            <a:pPr>
              <a:tabLst>
                <a:tab pos="1828800" algn="l"/>
                <a:tab pos="2171700" algn="l"/>
              </a:tabLst>
            </a:pPr>
            <a:r>
              <a:rPr lang="en-US" sz="1000" dirty="0">
                <a:latin typeface="Arial" panose="020B0604020202020204" pitchFamily="34" charset="0"/>
                <a:ea typeface="Times New Roman" panose="02020603050405020304" pitchFamily="18" charset="0"/>
                <a:cs typeface="Arial" panose="020B0604020202020204" pitchFamily="34" charset="0"/>
              </a:rPr>
              <a:t>Total 10-Month Annualized Cost	 </a:t>
            </a:r>
            <a:r>
              <a:rPr lang="en-US" sz="1000" b="1"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$55,996.57</a:t>
            </a:r>
            <a:br>
              <a:rPr lang="en-US" sz="1000" dirty="0">
                <a:latin typeface="Arial" panose="020B0604020202020204" pitchFamily="34" charset="0"/>
                <a:ea typeface="Times New Roman" panose="02020603050405020304" pitchFamily="18" charset="0"/>
                <a:cs typeface="Arial" panose="020B0604020202020204" pitchFamily="34" charset="0"/>
              </a:rPr>
            </a:br>
            <a:r>
              <a:rPr lang="en-US" sz="1000" u="sng" dirty="0">
                <a:latin typeface="Arial" panose="020B0604020202020204" pitchFamily="34" charset="0"/>
                <a:ea typeface="Times New Roman" panose="02020603050405020304" pitchFamily="18" charset="0"/>
                <a:cs typeface="Arial" panose="020B0604020202020204" pitchFamily="34" charset="0"/>
              </a:rPr>
              <a:t>-                      District Threshold	</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 </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u="sng" dirty="0">
                <a:latin typeface="Arial" panose="020B0604020202020204" pitchFamily="34" charset="0"/>
                <a:ea typeface="Times New Roman" panose="02020603050405020304" pitchFamily="18" charset="0"/>
                <a:cs typeface="Arial" panose="020B0604020202020204" pitchFamily="34" charset="0"/>
              </a:rPr>
              <a:t>  $41,667.00</a:t>
            </a:r>
            <a:b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b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Annualized Excess Cost		  $14,329.57</a:t>
            </a:r>
            <a:br>
              <a:rPr lang="en-US" sz="1000" dirty="0">
                <a:latin typeface="Arial" panose="020B0604020202020204" pitchFamily="34" charset="0"/>
                <a:ea typeface="Times New Roman" panose="02020603050405020304" pitchFamily="18" charset="0"/>
                <a:cs typeface="Arial" panose="020B0604020202020204" pitchFamily="34" charset="0"/>
              </a:rPr>
            </a:br>
            <a:r>
              <a:rPr lang="en-US" sz="1000" u="sng" dirty="0">
                <a:latin typeface="Arial" panose="020B0604020202020204" pitchFamily="34" charset="0"/>
                <a:ea typeface="Times New Roman" panose="02020603050405020304" pitchFamily="18" charset="0"/>
                <a:cs typeface="Arial" panose="020B0604020202020204" pitchFamily="34" charset="0"/>
              </a:rPr>
              <a:t>x                                          FTE	</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u="sng" dirty="0">
                <a:latin typeface="Arial" panose="020B0604020202020204" pitchFamily="34" charset="0"/>
                <a:ea typeface="Times New Roman" panose="02020603050405020304" pitchFamily="18" charset="0"/>
                <a:cs typeface="Arial" panose="020B0604020202020204" pitchFamily="34" charset="0"/>
              </a:rPr>
              <a:t>           1.000</a:t>
            </a:r>
            <a:br>
              <a:rPr lang="en-US" sz="1000" u="sng" dirty="0">
                <a:latin typeface="Arial" panose="020B0604020202020204" pitchFamily="34" charset="0"/>
                <a:ea typeface="Times New Roman" panose="02020603050405020304" pitchFamily="18" charset="0"/>
                <a:cs typeface="Arial" panose="020B0604020202020204" pitchFamily="34" charset="0"/>
              </a:rPr>
            </a:br>
            <a:r>
              <a:rPr lang="en-US" sz="1000" dirty="0">
                <a:latin typeface="Arial" panose="020B0604020202020204" pitchFamily="34" charset="0"/>
                <a:ea typeface="Times New Roman" panose="02020603050405020304" pitchFamily="18" charset="0"/>
                <a:cs typeface="Arial" panose="020B0604020202020204" pitchFamily="34" charset="0"/>
              </a:rPr>
              <a:t>                  </a:t>
            </a:r>
            <a:r>
              <a:rPr lang="en-US" sz="1000" dirty="0" err="1">
                <a:latin typeface="Arial" panose="020B0604020202020204" pitchFamily="34" charset="0"/>
                <a:ea typeface="Times New Roman" panose="02020603050405020304" pitchFamily="18" charset="0"/>
                <a:cs typeface="Arial" panose="020B0604020202020204" pitchFamily="34" charset="0"/>
              </a:rPr>
              <a:t>Aidable</a:t>
            </a:r>
            <a:r>
              <a:rPr lang="en-US" sz="1000" dirty="0">
                <a:latin typeface="Arial" panose="020B0604020202020204" pitchFamily="34" charset="0"/>
                <a:ea typeface="Times New Roman" panose="02020603050405020304" pitchFamily="18" charset="0"/>
                <a:cs typeface="Arial" panose="020B0604020202020204" pitchFamily="34" charset="0"/>
              </a:rPr>
              <a:t> Excess Cost</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  $14,329.57</a:t>
            </a:r>
            <a:br>
              <a:rPr lang="en-US" sz="1000" dirty="0">
                <a:latin typeface="Arial" panose="020B0604020202020204" pitchFamily="34" charset="0"/>
                <a:ea typeface="Times New Roman" panose="02020603050405020304" pitchFamily="18" charset="0"/>
                <a:cs typeface="Arial" panose="020B0604020202020204" pitchFamily="34" charset="0"/>
              </a:rPr>
            </a:br>
            <a:r>
              <a:rPr lang="en-US" sz="1000" u="sng" dirty="0">
                <a:latin typeface="Arial" panose="020B0604020202020204" pitchFamily="34" charset="0"/>
                <a:ea typeface="Times New Roman" panose="02020603050405020304" pitchFamily="18" charset="0"/>
                <a:cs typeface="Arial" panose="020B0604020202020204" pitchFamily="34" charset="0"/>
              </a:rPr>
              <a:t>x   Public Excess Cost Aid Ratio	</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u="sng" dirty="0">
                <a:latin typeface="Arial" panose="020B0604020202020204" pitchFamily="34" charset="0"/>
                <a:ea typeface="Times New Roman" panose="02020603050405020304" pitchFamily="18" charset="0"/>
                <a:cs typeface="Arial" panose="020B0604020202020204" pitchFamily="34" charset="0"/>
              </a:rPr>
              <a:t>           0.700</a:t>
            </a:r>
            <a:br>
              <a:rPr lang="en-US" sz="1000" dirty="0">
                <a:latin typeface="Arial" panose="020B0604020202020204" pitchFamily="34" charset="0"/>
                <a:ea typeface="Times New Roman" panose="02020603050405020304" pitchFamily="18" charset="0"/>
                <a:cs typeface="Arial" panose="020B0604020202020204" pitchFamily="34" charset="0"/>
              </a:rPr>
            </a:br>
            <a:r>
              <a:rPr lang="en-US" sz="1000" dirty="0">
                <a:latin typeface="Arial" panose="020B0604020202020204" pitchFamily="34" charset="0"/>
                <a:ea typeface="Times New Roman" panose="02020603050405020304" pitchFamily="18" charset="0"/>
                <a:cs typeface="Arial" panose="020B0604020202020204" pitchFamily="34" charset="0"/>
              </a:rPr>
              <a:t>              High Cost Aid Available</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$10,030.69</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16589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041F9-2356-4BCF-A2E2-53FE35642177}"/>
              </a:ext>
            </a:extLst>
          </p:cNvPr>
          <p:cNvSpPr>
            <a:spLocks noGrp="1"/>
          </p:cNvSpPr>
          <p:nvPr>
            <p:ph type="title"/>
          </p:nvPr>
        </p:nvSpPr>
        <p:spPr/>
        <p:txBody>
          <a:bodyPr/>
          <a:lstStyle/>
          <a:p>
            <a:pPr algn="ctr"/>
            <a:r>
              <a:rPr lang="en-US" dirty="0"/>
              <a:t>DCPOD Screen</a:t>
            </a:r>
          </a:p>
        </p:txBody>
      </p:sp>
      <p:sp>
        <p:nvSpPr>
          <p:cNvPr id="3" name="Content Placeholder 2">
            <a:extLst>
              <a:ext uri="{FF2B5EF4-FFF2-40B4-BE49-F238E27FC236}">
                <a16:creationId xmlns:a16="http://schemas.microsoft.com/office/drawing/2014/main" id="{EAFE3AC9-3273-45F6-8789-11718D3A035B}"/>
              </a:ext>
            </a:extLst>
          </p:cNvPr>
          <p:cNvSpPr>
            <a:spLocks noGrp="1"/>
          </p:cNvSpPr>
          <p:nvPr>
            <p:ph idx="1"/>
          </p:nvPr>
        </p:nvSpPr>
        <p:spPr/>
        <p:txBody>
          <a:bodyPr>
            <a:normAutofit/>
          </a:bodyPr>
          <a:lstStyle/>
          <a:p>
            <a:pPr marL="0" indent="0">
              <a:buNone/>
            </a:pPr>
            <a:r>
              <a:rPr lang="en-US" sz="2400" dirty="0"/>
              <a:t>This screen serves two purposes for “Other District” placements:</a:t>
            </a:r>
          </a:p>
          <a:p>
            <a:pPr marL="514350" indent="-514350">
              <a:buFont typeface="+mj-lt"/>
              <a:buAutoNum type="arabicPeriod"/>
            </a:pPr>
            <a:r>
              <a:rPr lang="en-US" sz="2400" dirty="0"/>
              <a:t>It provides a standard method for reporting and breaking down costs for students educated by another district, where the other district billed using actual costs.</a:t>
            </a:r>
          </a:p>
          <a:p>
            <a:pPr marL="514350" indent="-514350">
              <a:buFont typeface="+mj-lt"/>
              <a:buAutoNum type="arabicPeriod"/>
            </a:pPr>
            <a:r>
              <a:rPr lang="en-US" sz="2400" dirty="0"/>
              <a:t>It provides information about Actual Nonresident Tuition Report (NRT) rates for students educated by another </a:t>
            </a:r>
            <a:r>
              <a:rPr lang="en-US" sz="2400" spc="-40" dirty="0"/>
              <a:t>district, where the other district billed using the NRT rate.</a:t>
            </a:r>
          </a:p>
        </p:txBody>
      </p:sp>
    </p:spTree>
    <p:extLst>
      <p:ext uri="{BB962C8B-B14F-4D97-AF65-F5344CB8AC3E}">
        <p14:creationId xmlns:p14="http://schemas.microsoft.com/office/powerpoint/2010/main" val="963731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STAC Process</a:t>
            </a:r>
          </a:p>
        </p:txBody>
      </p:sp>
      <p:sp>
        <p:nvSpPr>
          <p:cNvPr id="6150" name="Text Box 5"/>
          <p:cNvSpPr txBox="1">
            <a:spLocks noChangeArrowheads="1"/>
          </p:cNvSpPr>
          <p:nvPr/>
        </p:nvSpPr>
        <p:spPr bwMode="auto">
          <a:xfrm>
            <a:off x="301780" y="742949"/>
            <a:ext cx="7924800" cy="407803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r>
              <a:rPr lang="en-US" sz="1600" b="1" u="sng" dirty="0"/>
              <a:t>Step 1</a:t>
            </a:r>
            <a:r>
              <a:rPr lang="en-US" sz="1600" b="1" dirty="0"/>
              <a:t>- </a:t>
            </a:r>
            <a:r>
              <a:rPr lang="en-US" sz="1400" b="1" dirty="0"/>
              <a:t>Preapproval/Notification of Fiscal Responsibility (from field to SED)</a:t>
            </a:r>
          </a:p>
          <a:p>
            <a:r>
              <a:rPr lang="en-US" sz="1200" b="1" u="sng" dirty="0"/>
              <a:t>Paper process</a:t>
            </a:r>
            <a:r>
              <a:rPr lang="en-US" sz="1200" b="1" dirty="0"/>
              <a:t>:  </a:t>
            </a:r>
            <a:r>
              <a:rPr lang="en-US" sz="1200" dirty="0"/>
              <a:t>Annual Out-of-State placements, initial State operated/State supported placements, initial CRP  placements, initial OPWDD Chapter placements/OMH/OCFS  (STAC-200 or LDSS 3424), Homeless/Runaway placements (STAC 202)</a:t>
            </a:r>
          </a:p>
          <a:p>
            <a:r>
              <a:rPr lang="en-US" sz="1200" b="1" u="sng" dirty="0"/>
              <a:t>Online process</a:t>
            </a:r>
            <a:r>
              <a:rPr lang="en-US" sz="1200" dirty="0"/>
              <a:t>:  Annual 10-month private placement (Day/Residential; In-State/Out-of-State) DCERT</a:t>
            </a:r>
          </a:p>
          <a:p>
            <a:pPr marL="684213" indent="-222250"/>
            <a:r>
              <a:rPr lang="en-US" sz="300" dirty="0"/>
              <a:t>	 </a:t>
            </a:r>
          </a:p>
          <a:p>
            <a:pPr>
              <a:spcAft>
                <a:spcPts val="600"/>
              </a:spcAft>
            </a:pPr>
            <a:r>
              <a:rPr lang="en-US" sz="1600" b="1" u="sng" dirty="0"/>
              <a:t>Step 2 </a:t>
            </a:r>
            <a:r>
              <a:rPr lang="en-US" sz="1600" b="1" dirty="0"/>
              <a:t>-</a:t>
            </a:r>
            <a:r>
              <a:rPr lang="en-US" sz="1600" dirty="0"/>
              <a:t> </a:t>
            </a:r>
            <a:r>
              <a:rPr lang="en-US" sz="1400" b="1" dirty="0"/>
              <a:t>Completion of Initial STAC Approval</a:t>
            </a:r>
            <a:endParaRPr lang="en-US" sz="300" dirty="0"/>
          </a:p>
          <a:p>
            <a:pPr>
              <a:spcAft>
                <a:spcPts val="600"/>
              </a:spcAft>
            </a:pPr>
            <a:r>
              <a:rPr lang="en-US" sz="1600" b="1" u="sng" dirty="0"/>
              <a:t>Step 3</a:t>
            </a:r>
            <a:r>
              <a:rPr lang="en-US" sz="1600" dirty="0"/>
              <a:t> - </a:t>
            </a:r>
            <a:r>
              <a:rPr lang="en-US" sz="1400" b="1" dirty="0"/>
              <a:t>Amendment of STAC Approvals (by District or STAC Unit)</a:t>
            </a:r>
            <a:endParaRPr lang="en-US" sz="1600" b="1" dirty="0"/>
          </a:p>
          <a:p>
            <a:pPr>
              <a:spcAft>
                <a:spcPts val="600"/>
              </a:spcAft>
            </a:pPr>
            <a:r>
              <a:rPr lang="en-US" sz="1600" b="1" u="sng" dirty="0"/>
              <a:t>Step 4</a:t>
            </a:r>
            <a:r>
              <a:rPr lang="en-US" sz="1400" b="1" dirty="0"/>
              <a:t> - Completion of High Cost Worksheets for 10-Month Public Placements</a:t>
            </a:r>
          </a:p>
          <a:p>
            <a:pPr>
              <a:spcAft>
                <a:spcPts val="600"/>
              </a:spcAft>
            </a:pPr>
            <a:r>
              <a:rPr lang="en-US" sz="1600" b="1" u="sng" dirty="0"/>
              <a:t>Step 5</a:t>
            </a:r>
            <a:r>
              <a:rPr lang="en-US" sz="1600" b="1" dirty="0"/>
              <a:t> </a:t>
            </a:r>
            <a:r>
              <a:rPr lang="en-US" sz="1400" b="1" dirty="0"/>
              <a:t>- Verification of Services by District</a:t>
            </a:r>
          </a:p>
          <a:p>
            <a:r>
              <a:rPr lang="en-US" sz="300" dirty="0"/>
              <a:t> </a:t>
            </a:r>
          </a:p>
          <a:p>
            <a:pPr>
              <a:spcAft>
                <a:spcPts val="600"/>
              </a:spcAft>
            </a:pPr>
            <a:r>
              <a:rPr lang="en-US" sz="1600" b="1" u="sng" dirty="0"/>
              <a:t>Step 6</a:t>
            </a:r>
            <a:r>
              <a:rPr lang="en-US" sz="1600" b="1" dirty="0"/>
              <a:t> - </a:t>
            </a:r>
            <a:r>
              <a:rPr lang="en-US" sz="1400" b="1" dirty="0"/>
              <a:t>STAC Review of Verified Services</a:t>
            </a:r>
          </a:p>
          <a:p>
            <a:pPr>
              <a:spcAft>
                <a:spcPts val="600"/>
              </a:spcAft>
            </a:pPr>
            <a:r>
              <a:rPr lang="en-US" sz="1600" b="1" u="sng" dirty="0"/>
              <a:t>Step 7</a:t>
            </a:r>
            <a:r>
              <a:rPr lang="en-US" sz="1600" b="1" dirty="0"/>
              <a:t> - </a:t>
            </a:r>
            <a:r>
              <a:rPr lang="en-US" sz="1400" b="1" dirty="0"/>
              <a:t>STAC produces Approved Payment Reports for districts and submits following STAC Verified Data to State Aid Unit: 10-Month High Cost Public, 10-Month Private; and 10-Month Chargeback FTE’s.</a:t>
            </a:r>
            <a:endParaRPr lang="en-US" sz="1400" b="1" u="sng" dirty="0"/>
          </a:p>
          <a:p>
            <a:r>
              <a:rPr lang="en-US" sz="1600" b="1" u="sng" dirty="0"/>
              <a:t>Step 8</a:t>
            </a:r>
            <a:r>
              <a:rPr lang="en-US" sz="1600" b="1" dirty="0"/>
              <a:t> - </a:t>
            </a:r>
            <a:r>
              <a:rPr lang="en-US" sz="1400" b="1" dirty="0"/>
              <a:t>State Aid Unit Issues Payments to Districts based on APR’s </a:t>
            </a:r>
          </a:p>
          <a:p>
            <a:r>
              <a:rPr lang="en-US" sz="1400" b="1" dirty="0"/>
              <a:t>or State Aid Unit Updates the GEN, PUB, and PRI Reports</a:t>
            </a:r>
            <a:endParaRPr lang="en-US" sz="1200" dirty="0"/>
          </a:p>
        </p:txBody>
      </p:sp>
    </p:spTree>
    <p:extLst>
      <p:ext uri="{BB962C8B-B14F-4D97-AF65-F5344CB8AC3E}">
        <p14:creationId xmlns:p14="http://schemas.microsoft.com/office/powerpoint/2010/main" val="12508392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16B39387-7C28-48AC-99E2-4709A83AA215}"/>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042417" y="822960"/>
            <a:ext cx="7040877" cy="1707068"/>
          </a:xfrm>
        </p:spPr>
      </p:pic>
      <p:sp>
        <p:nvSpPr>
          <p:cNvPr id="2" name="Title 1"/>
          <p:cNvSpPr>
            <a:spLocks noGrp="1"/>
          </p:cNvSpPr>
          <p:nvPr>
            <p:ph type="title"/>
          </p:nvPr>
        </p:nvSpPr>
        <p:spPr>
          <a:xfrm>
            <a:off x="228600" y="338328"/>
            <a:ext cx="8686800" cy="480822"/>
          </a:xfrm>
        </p:spPr>
        <p:txBody>
          <a:bodyPr>
            <a:noAutofit/>
          </a:bodyPr>
          <a:lstStyle/>
          <a:p>
            <a:r>
              <a:rPr lang="en-US" sz="2200" dirty="0"/>
              <a:t>The top section of the DCPOD Screen</a:t>
            </a:r>
          </a:p>
        </p:txBody>
      </p:sp>
      <p:sp>
        <p:nvSpPr>
          <p:cNvPr id="3" name="Content Placeholder 2"/>
          <p:cNvSpPr>
            <a:spLocks noGrp="1"/>
          </p:cNvSpPr>
          <p:nvPr>
            <p:ph sz="half" idx="2"/>
          </p:nvPr>
        </p:nvSpPr>
        <p:spPr>
          <a:xfrm>
            <a:off x="1042416" y="2743200"/>
            <a:ext cx="7040877" cy="1707079"/>
          </a:xfrm>
        </p:spPr>
        <p:txBody>
          <a:bodyPr>
            <a:noAutofit/>
          </a:bodyPr>
          <a:lstStyle/>
          <a:p>
            <a:r>
              <a:rPr lang="en-US" sz="1600" dirty="0"/>
              <a:t>This section of the DCPOD screen auto-fills the information originally entered on the DSPUB screen when the original approval was added to the system.</a:t>
            </a:r>
          </a:p>
          <a:p>
            <a:r>
              <a:rPr lang="en-US" sz="1600" dirty="0"/>
              <a:t>The District Threshold will help you determine whether the student will qualify for High Cost Aid or not.</a:t>
            </a:r>
          </a:p>
        </p:txBody>
      </p:sp>
    </p:spTree>
    <p:extLst>
      <p:ext uri="{BB962C8B-B14F-4D97-AF65-F5344CB8AC3E}">
        <p14:creationId xmlns:p14="http://schemas.microsoft.com/office/powerpoint/2010/main" val="2746900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A6EDB53-4DFF-4EFB-AB82-FBD5FBDCAEC9}"/>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042418" y="1297004"/>
            <a:ext cx="7040876" cy="512746"/>
          </a:xfrm>
        </p:spPr>
      </p:pic>
      <p:sp>
        <p:nvSpPr>
          <p:cNvPr id="2" name="Title 1"/>
          <p:cNvSpPr>
            <a:spLocks noGrp="1"/>
          </p:cNvSpPr>
          <p:nvPr>
            <p:ph type="title"/>
          </p:nvPr>
        </p:nvSpPr>
        <p:spPr>
          <a:xfrm>
            <a:off x="228600" y="338328"/>
            <a:ext cx="8686800" cy="480822"/>
          </a:xfrm>
        </p:spPr>
        <p:txBody>
          <a:bodyPr>
            <a:noAutofit/>
          </a:bodyPr>
          <a:lstStyle/>
          <a:p>
            <a:pPr algn="ctr"/>
            <a:r>
              <a:rPr lang="en-US" sz="2200" dirty="0"/>
              <a:t>I. The NRT Section</a:t>
            </a:r>
          </a:p>
        </p:txBody>
      </p:sp>
      <p:sp>
        <p:nvSpPr>
          <p:cNvPr id="3" name="Content Placeholder 2"/>
          <p:cNvSpPr>
            <a:spLocks noGrp="1"/>
          </p:cNvSpPr>
          <p:nvPr>
            <p:ph sz="half" idx="2"/>
          </p:nvPr>
        </p:nvSpPr>
        <p:spPr>
          <a:xfrm>
            <a:off x="1042418" y="2075957"/>
            <a:ext cx="7040876" cy="2386315"/>
          </a:xfrm>
        </p:spPr>
        <p:txBody>
          <a:bodyPr>
            <a:normAutofit/>
          </a:bodyPr>
          <a:lstStyle/>
          <a:p>
            <a:r>
              <a:rPr lang="en-US" sz="1600" dirty="0"/>
              <a:t>If the educating district billed using a Non Resident Tuition (NRT) rate, select either the first option or the second option based the student’s age.</a:t>
            </a:r>
          </a:p>
          <a:p>
            <a:r>
              <a:rPr lang="en-US" sz="1600" dirty="0"/>
              <a:t>If the educating district billed using actual costs, select the third option.</a:t>
            </a:r>
          </a:p>
        </p:txBody>
      </p:sp>
    </p:spTree>
    <p:extLst>
      <p:ext uri="{BB962C8B-B14F-4D97-AF65-F5344CB8AC3E}">
        <p14:creationId xmlns:p14="http://schemas.microsoft.com/office/powerpoint/2010/main" val="20803527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962CD7AB-8FE5-4EC7-9F07-C53002FBC098}"/>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990600" y="838592"/>
            <a:ext cx="7040880" cy="1669551"/>
          </a:xfrm>
        </p:spPr>
      </p:pic>
      <p:sp>
        <p:nvSpPr>
          <p:cNvPr id="2" name="Title 1"/>
          <p:cNvSpPr>
            <a:spLocks noGrp="1"/>
          </p:cNvSpPr>
          <p:nvPr>
            <p:ph type="title"/>
          </p:nvPr>
        </p:nvSpPr>
        <p:spPr>
          <a:xfrm>
            <a:off x="228600" y="338328"/>
            <a:ext cx="8686800" cy="480822"/>
          </a:xfrm>
        </p:spPr>
        <p:txBody>
          <a:bodyPr>
            <a:noAutofit/>
          </a:bodyPr>
          <a:lstStyle/>
          <a:p>
            <a:pPr algn="ctr"/>
            <a:r>
              <a:rPr lang="en-US" sz="2200" dirty="0"/>
              <a:t>II. The Special Education Classrooms Section</a:t>
            </a:r>
            <a:endParaRPr lang="en-US" sz="1400" dirty="0">
              <a:solidFill>
                <a:srgbClr val="A00000"/>
              </a:solidFill>
            </a:endParaRPr>
          </a:p>
        </p:txBody>
      </p:sp>
      <p:sp>
        <p:nvSpPr>
          <p:cNvPr id="3" name="Content Placeholder 2"/>
          <p:cNvSpPr>
            <a:spLocks noGrp="1"/>
          </p:cNvSpPr>
          <p:nvPr>
            <p:ph sz="half" idx="2"/>
          </p:nvPr>
        </p:nvSpPr>
        <p:spPr>
          <a:xfrm>
            <a:off x="990600" y="2508142"/>
            <a:ext cx="7040880" cy="2635357"/>
          </a:xfrm>
        </p:spPr>
        <p:txBody>
          <a:bodyPr>
            <a:normAutofit lnSpcReduction="10000"/>
          </a:bodyPr>
          <a:lstStyle/>
          <a:p>
            <a:r>
              <a:rPr lang="en-US" sz="1600" dirty="0"/>
              <a:t>This section will generally only be used if the third option was selected above.</a:t>
            </a:r>
          </a:p>
          <a:p>
            <a:r>
              <a:rPr lang="en-US" sz="1600" dirty="0"/>
              <a:t>Only special education expenses are eligible to be claimed. The educating district may have billed for additional expenses in accordance with the cross-contract agreement, but those additional expenses are not eligible for excess cost aid.</a:t>
            </a:r>
          </a:p>
          <a:p>
            <a:r>
              <a:rPr lang="en-US" sz="1600" dirty="0"/>
              <a:t>The services must match up against the student’s IEP.</a:t>
            </a:r>
          </a:p>
          <a:p>
            <a:r>
              <a:rPr lang="en-US" sz="1600" dirty="0"/>
              <a:t>If the educating district didn’t provide the full cost of the classroom, enter the student’s cost as the Total Placement Cost and use “1” as the Actual Number of Students in Class. Explain the Comments section.</a:t>
            </a:r>
          </a:p>
        </p:txBody>
      </p:sp>
    </p:spTree>
    <p:extLst>
      <p:ext uri="{BB962C8B-B14F-4D97-AF65-F5344CB8AC3E}">
        <p14:creationId xmlns:p14="http://schemas.microsoft.com/office/powerpoint/2010/main" val="23822164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76611BDF-F47B-4E83-890A-62464418E1E9}"/>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042416" y="1078261"/>
            <a:ext cx="7040880" cy="789983"/>
          </a:xfrm>
        </p:spPr>
      </p:pic>
      <p:sp>
        <p:nvSpPr>
          <p:cNvPr id="2" name="Title 1"/>
          <p:cNvSpPr>
            <a:spLocks noGrp="1"/>
          </p:cNvSpPr>
          <p:nvPr>
            <p:ph type="title"/>
          </p:nvPr>
        </p:nvSpPr>
        <p:spPr>
          <a:xfrm>
            <a:off x="228600" y="338328"/>
            <a:ext cx="8686800" cy="480822"/>
          </a:xfrm>
        </p:spPr>
        <p:txBody>
          <a:bodyPr>
            <a:noAutofit/>
          </a:bodyPr>
          <a:lstStyle/>
          <a:p>
            <a:pPr algn="ctr"/>
            <a:r>
              <a:rPr lang="en-US" sz="2200" spc="-10" dirty="0"/>
              <a:t>III. Child-Specific 1:1 Aide/Shared Aide/Nurse/Interpreter Section</a:t>
            </a:r>
          </a:p>
        </p:txBody>
      </p:sp>
      <p:sp>
        <p:nvSpPr>
          <p:cNvPr id="3" name="Content Placeholder 2"/>
          <p:cNvSpPr>
            <a:spLocks noGrp="1"/>
          </p:cNvSpPr>
          <p:nvPr>
            <p:ph sz="half" idx="2"/>
          </p:nvPr>
        </p:nvSpPr>
        <p:spPr>
          <a:xfrm>
            <a:off x="1042416" y="2038097"/>
            <a:ext cx="7040880" cy="3105403"/>
          </a:xfrm>
        </p:spPr>
        <p:txBody>
          <a:bodyPr>
            <a:normAutofit/>
          </a:bodyPr>
          <a:lstStyle/>
          <a:p>
            <a:r>
              <a:rPr lang="en-US" sz="1600" dirty="0"/>
              <a:t>Use this section for aides, LPNs, RNs and interpreters assigned to specific students. Do </a:t>
            </a:r>
            <a:r>
              <a:rPr lang="en-US" sz="1600" b="1" u="sng" dirty="0"/>
              <a:t>NOT</a:t>
            </a:r>
            <a:r>
              <a:rPr lang="en-US" sz="1600" dirty="0"/>
              <a:t> include classroom paraprofessionals included in one of the prior sections.</a:t>
            </a:r>
          </a:p>
          <a:p>
            <a:r>
              <a:rPr lang="en-US" sz="1600" dirty="0"/>
              <a:t>If the educating district billed using an NRT rate, aides provided by the “Non-Resident District” cannot be claimed in this section.</a:t>
            </a:r>
          </a:p>
          <a:p>
            <a:r>
              <a:rPr lang="en-US" sz="1600" dirty="0"/>
              <a:t>In order to be eligible for aid, the IEP must specify:</a:t>
            </a:r>
          </a:p>
          <a:p>
            <a:pPr lvl="1"/>
            <a:r>
              <a:rPr lang="en-US" sz="1600" dirty="0"/>
              <a:t>Type of aide, nurse, or interpreter</a:t>
            </a:r>
          </a:p>
          <a:p>
            <a:pPr lvl="1"/>
            <a:r>
              <a:rPr lang="en-US" sz="1600" dirty="0"/>
              <a:t>Frequency and duration that aide, nurse, or interpreter is assigned to the student</a:t>
            </a:r>
          </a:p>
        </p:txBody>
      </p:sp>
    </p:spTree>
    <p:extLst>
      <p:ext uri="{BB962C8B-B14F-4D97-AF65-F5344CB8AC3E}">
        <p14:creationId xmlns:p14="http://schemas.microsoft.com/office/powerpoint/2010/main" val="35037534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D50234D-1D17-48DB-A074-C4ED8DCDAEDC}"/>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1042416" y="822961"/>
            <a:ext cx="7040880" cy="2609952"/>
          </a:xfrm>
        </p:spPr>
      </p:pic>
      <p:sp>
        <p:nvSpPr>
          <p:cNvPr id="5" name="Title 4">
            <a:extLst>
              <a:ext uri="{FF2B5EF4-FFF2-40B4-BE49-F238E27FC236}">
                <a16:creationId xmlns:a16="http://schemas.microsoft.com/office/drawing/2014/main" id="{460DC6B2-4785-467C-ABD0-4A405C9FD7B4}"/>
              </a:ext>
            </a:extLst>
          </p:cNvPr>
          <p:cNvSpPr>
            <a:spLocks noGrp="1"/>
          </p:cNvSpPr>
          <p:nvPr>
            <p:ph type="title"/>
          </p:nvPr>
        </p:nvSpPr>
        <p:spPr>
          <a:xfrm>
            <a:off x="228600" y="338328"/>
            <a:ext cx="8686800" cy="484632"/>
          </a:xfrm>
        </p:spPr>
        <p:txBody>
          <a:bodyPr>
            <a:normAutofit/>
          </a:bodyPr>
          <a:lstStyle/>
          <a:p>
            <a:pPr algn="ctr"/>
            <a:r>
              <a:rPr lang="en-US" sz="2200" dirty="0"/>
              <a:t>IV. The Related/Other Services Section</a:t>
            </a:r>
          </a:p>
        </p:txBody>
      </p:sp>
      <p:sp>
        <p:nvSpPr>
          <p:cNvPr id="36" name="Content Placeholder 8">
            <a:extLst>
              <a:ext uri="{FF2B5EF4-FFF2-40B4-BE49-F238E27FC236}">
                <a16:creationId xmlns:a16="http://schemas.microsoft.com/office/drawing/2014/main" id="{21A464C5-5969-472F-8041-C9B36DF22E6F}"/>
              </a:ext>
            </a:extLst>
          </p:cNvPr>
          <p:cNvSpPr txBox="1">
            <a:spLocks/>
          </p:cNvSpPr>
          <p:nvPr/>
        </p:nvSpPr>
        <p:spPr>
          <a:xfrm>
            <a:off x="908304" y="3432912"/>
            <a:ext cx="7473696" cy="175630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pPr>
            <a:r>
              <a:rPr lang="en-US" sz="1500" dirty="0"/>
              <a:t>Use this section to report related services not included in any of the prior sections.</a:t>
            </a:r>
          </a:p>
          <a:p>
            <a:r>
              <a:rPr lang="en-US" sz="1500" dirty="0"/>
              <a:t>In order to be eligible for aid, the IEP must specify:</a:t>
            </a:r>
            <a:br>
              <a:rPr lang="en-US" sz="1500" dirty="0"/>
            </a:br>
            <a:r>
              <a:rPr lang="en-US" sz="1300" dirty="0"/>
              <a:t>Type of service, frequency and duration of service, group size</a:t>
            </a:r>
          </a:p>
          <a:p>
            <a:r>
              <a:rPr lang="en-US" sz="1500" dirty="0"/>
              <a:t>Actual # of Billed Sessions cannot exceed recommended services in IEP</a:t>
            </a:r>
          </a:p>
          <a:p>
            <a:r>
              <a:rPr lang="en-US" sz="1500" dirty="0"/>
              <a:t>Only use lump sum boxes if all six service rows are filled.</a:t>
            </a:r>
          </a:p>
          <a:p>
            <a:pPr lvl="1"/>
            <a:r>
              <a:rPr lang="en-US" sz="1300" dirty="0"/>
              <a:t>Costs in lump sum boxes </a:t>
            </a:r>
            <a:r>
              <a:rPr lang="en-US" sz="1300" b="1" u="sng" dirty="0"/>
              <a:t>MUST</a:t>
            </a:r>
            <a:r>
              <a:rPr lang="en-US" sz="1300" dirty="0"/>
              <a:t> be explained in Comments section.</a:t>
            </a:r>
          </a:p>
        </p:txBody>
      </p:sp>
    </p:spTree>
    <p:extLst>
      <p:ext uri="{BB962C8B-B14F-4D97-AF65-F5344CB8AC3E}">
        <p14:creationId xmlns:p14="http://schemas.microsoft.com/office/powerpoint/2010/main" val="7957405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041F9-2356-4BCF-A2E2-53FE35642177}"/>
              </a:ext>
            </a:extLst>
          </p:cNvPr>
          <p:cNvSpPr>
            <a:spLocks noGrp="1"/>
          </p:cNvSpPr>
          <p:nvPr>
            <p:ph type="title"/>
          </p:nvPr>
        </p:nvSpPr>
        <p:spPr>
          <a:xfrm>
            <a:off x="228600" y="338328"/>
            <a:ext cx="8686800" cy="484632"/>
          </a:xfrm>
        </p:spPr>
        <p:txBody>
          <a:bodyPr>
            <a:normAutofit/>
          </a:bodyPr>
          <a:lstStyle/>
          <a:p>
            <a:pPr algn="ctr"/>
            <a:r>
              <a:rPr lang="en-US" sz="2200" dirty="0"/>
              <a:t>V. The Other Child Specific Costs Section</a:t>
            </a:r>
          </a:p>
        </p:txBody>
      </p:sp>
      <p:sp>
        <p:nvSpPr>
          <p:cNvPr id="6" name="Content Placeholder 5">
            <a:extLst>
              <a:ext uri="{FF2B5EF4-FFF2-40B4-BE49-F238E27FC236}">
                <a16:creationId xmlns:a16="http://schemas.microsoft.com/office/drawing/2014/main" id="{25FE8562-E586-49EE-946C-370C3583983C}"/>
              </a:ext>
            </a:extLst>
          </p:cNvPr>
          <p:cNvSpPr>
            <a:spLocks noGrp="1"/>
          </p:cNvSpPr>
          <p:nvPr>
            <p:ph sz="half" idx="2"/>
          </p:nvPr>
        </p:nvSpPr>
        <p:spPr>
          <a:xfrm>
            <a:off x="1042416" y="1581150"/>
            <a:ext cx="7040880" cy="3009138"/>
          </a:xfrm>
        </p:spPr>
        <p:txBody>
          <a:bodyPr>
            <a:normAutofit/>
          </a:bodyPr>
          <a:lstStyle/>
          <a:p>
            <a:r>
              <a:rPr lang="en-US" sz="1600" dirty="0"/>
              <a:t>Use this section for reporting one-time/non-recurring costs, and only costs </a:t>
            </a:r>
            <a:r>
              <a:rPr lang="en-US" sz="1600" b="1" i="1" dirty="0"/>
              <a:t>not</a:t>
            </a:r>
            <a:r>
              <a:rPr lang="en-US" sz="1600" dirty="0"/>
              <a:t> claimed in sections I through IV.</a:t>
            </a:r>
          </a:p>
          <a:p>
            <a:r>
              <a:rPr lang="en-US" sz="1600" dirty="0"/>
              <a:t>Use the Additional Information line to provide additional detail.</a:t>
            </a:r>
            <a:endParaRPr lang="en-US" sz="1600" b="1" dirty="0"/>
          </a:p>
          <a:p>
            <a:r>
              <a:rPr lang="en-US" sz="1600" dirty="0"/>
              <a:t>Enter total amount of all non-recurring costs. Since this section is for non-recurring costs, this amount should </a:t>
            </a:r>
            <a:r>
              <a:rPr lang="en-US" sz="1600" b="1" i="1" dirty="0"/>
              <a:t>not</a:t>
            </a:r>
            <a:r>
              <a:rPr lang="en-US" sz="1600" dirty="0"/>
              <a:t> be annualized.</a:t>
            </a:r>
          </a:p>
        </p:txBody>
      </p:sp>
      <p:pic>
        <p:nvPicPr>
          <p:cNvPr id="8" name="Content Placeholder 7">
            <a:extLst>
              <a:ext uri="{FF2B5EF4-FFF2-40B4-BE49-F238E27FC236}">
                <a16:creationId xmlns:a16="http://schemas.microsoft.com/office/drawing/2014/main" id="{798C3228-3D98-4537-8481-5A3DC7039DAE}"/>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042416" y="959643"/>
            <a:ext cx="7040880" cy="437710"/>
          </a:xfrm>
          <a:prstGeom prst="rect">
            <a:avLst/>
          </a:prstGeom>
        </p:spPr>
      </p:pic>
    </p:spTree>
    <p:extLst>
      <p:ext uri="{BB962C8B-B14F-4D97-AF65-F5344CB8AC3E}">
        <p14:creationId xmlns:p14="http://schemas.microsoft.com/office/powerpoint/2010/main" val="37925965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Content Placeholder 21">
            <a:extLst>
              <a:ext uri="{FF2B5EF4-FFF2-40B4-BE49-F238E27FC236}">
                <a16:creationId xmlns:a16="http://schemas.microsoft.com/office/drawing/2014/main" id="{4FC66A26-5B76-4DA1-8897-AE1E021E8689}"/>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042416" y="822960"/>
            <a:ext cx="7040880" cy="1012986"/>
          </a:xfrm>
          <a:prstGeom prst="rect">
            <a:avLst/>
          </a:prstGeom>
        </p:spPr>
      </p:pic>
      <p:sp>
        <p:nvSpPr>
          <p:cNvPr id="2" name="Title 1">
            <a:extLst>
              <a:ext uri="{FF2B5EF4-FFF2-40B4-BE49-F238E27FC236}">
                <a16:creationId xmlns:a16="http://schemas.microsoft.com/office/drawing/2014/main" id="{C1F041F9-2356-4BCF-A2E2-53FE35642177}"/>
              </a:ext>
            </a:extLst>
          </p:cNvPr>
          <p:cNvSpPr>
            <a:spLocks noGrp="1"/>
          </p:cNvSpPr>
          <p:nvPr>
            <p:ph type="title"/>
          </p:nvPr>
        </p:nvSpPr>
        <p:spPr>
          <a:xfrm>
            <a:off x="228600" y="338328"/>
            <a:ext cx="8686800" cy="484632"/>
          </a:xfrm>
        </p:spPr>
        <p:txBody>
          <a:bodyPr>
            <a:normAutofit/>
          </a:bodyPr>
          <a:lstStyle/>
          <a:p>
            <a:pPr algn="ctr"/>
            <a:r>
              <a:rPr lang="en-US" sz="2200" dirty="0"/>
              <a:t>The Comments Section</a:t>
            </a:r>
          </a:p>
        </p:txBody>
      </p:sp>
      <p:sp>
        <p:nvSpPr>
          <p:cNvPr id="6" name="Content Placeholder 5">
            <a:extLst>
              <a:ext uri="{FF2B5EF4-FFF2-40B4-BE49-F238E27FC236}">
                <a16:creationId xmlns:a16="http://schemas.microsoft.com/office/drawing/2014/main" id="{25FE8562-E586-49EE-946C-370C3583983C}"/>
              </a:ext>
            </a:extLst>
          </p:cNvPr>
          <p:cNvSpPr>
            <a:spLocks noGrp="1"/>
          </p:cNvSpPr>
          <p:nvPr>
            <p:ph sz="half" idx="2"/>
          </p:nvPr>
        </p:nvSpPr>
        <p:spPr>
          <a:xfrm>
            <a:off x="228600" y="2001012"/>
            <a:ext cx="8686800" cy="3009138"/>
          </a:xfrm>
        </p:spPr>
        <p:txBody>
          <a:bodyPr>
            <a:normAutofit/>
          </a:bodyPr>
          <a:lstStyle/>
          <a:p>
            <a:pPr>
              <a:spcAft>
                <a:spcPts val="300"/>
              </a:spcAft>
            </a:pPr>
            <a:r>
              <a:rPr lang="en-US" sz="1600" dirty="0"/>
              <a:t>Use this section to provide additional clarification and explanation for anything that is unclear from the sections above.</a:t>
            </a:r>
          </a:p>
          <a:p>
            <a:pPr>
              <a:spcAft>
                <a:spcPts val="600"/>
              </a:spcAft>
            </a:pPr>
            <a:r>
              <a:rPr lang="en-US" sz="1600" dirty="0"/>
              <a:t>The District Contact Information is required.</a:t>
            </a:r>
          </a:p>
          <a:p>
            <a:pPr>
              <a:spcAft>
                <a:spcPts val="600"/>
              </a:spcAft>
            </a:pPr>
            <a:r>
              <a:rPr lang="en-US" sz="1600" dirty="0"/>
              <a:t>It will be blank for the first worksheet of each school year.</a:t>
            </a:r>
          </a:p>
          <a:p>
            <a:pPr>
              <a:spcAft>
                <a:spcPts val="600"/>
              </a:spcAft>
            </a:pPr>
            <a:r>
              <a:rPr lang="en-US" sz="1600" dirty="0"/>
              <a:t>All subsequent worksheets will pre-fill with the information from the most recently completed worksheet.</a:t>
            </a:r>
          </a:p>
          <a:p>
            <a:pPr lvl="1">
              <a:spcAft>
                <a:spcPts val="600"/>
              </a:spcAft>
            </a:pPr>
            <a:r>
              <a:rPr lang="en-US" sz="1600" dirty="0"/>
              <a:t>If a new person is assigned to completing the worksheets, he or she should update the district contact information with their own contact information on their first submission.</a:t>
            </a:r>
          </a:p>
        </p:txBody>
      </p:sp>
    </p:spTree>
    <p:extLst>
      <p:ext uri="{BB962C8B-B14F-4D97-AF65-F5344CB8AC3E}">
        <p14:creationId xmlns:p14="http://schemas.microsoft.com/office/powerpoint/2010/main" val="11840104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042416" y="1807845"/>
            <a:ext cx="7040878" cy="3126105"/>
          </a:xfrm>
        </p:spPr>
        <p:txBody>
          <a:bodyPr>
            <a:normAutofit/>
          </a:bodyPr>
          <a:lstStyle/>
          <a:p>
            <a:r>
              <a:rPr lang="en-US" sz="1600" dirty="0"/>
              <a:t>This section tabulates all of the component costs to calculate the new 10-Month Annualized Cost.</a:t>
            </a:r>
          </a:p>
          <a:p>
            <a:r>
              <a:rPr lang="en-US" sz="1600" dirty="0"/>
              <a:t>It also provides an estimate of the High Cost Aid that will be generated for this record.</a:t>
            </a:r>
          </a:p>
          <a:p>
            <a:r>
              <a:rPr lang="en-US" sz="1600" dirty="0"/>
              <a:t>An example of the formula used to calculate this aid is as follows:</a:t>
            </a:r>
          </a:p>
          <a:p>
            <a:endParaRPr lang="en-US" sz="1600" dirty="0"/>
          </a:p>
          <a:p>
            <a:endParaRPr lang="en-US" sz="1600" dirty="0"/>
          </a:p>
          <a:p>
            <a:endParaRPr lang="en-US" sz="1600" dirty="0"/>
          </a:p>
          <a:p>
            <a:endParaRPr lang="en-US" sz="1600" dirty="0"/>
          </a:p>
          <a:p>
            <a:r>
              <a:rPr lang="en-US" sz="1600" dirty="0"/>
              <a:t>The SED use only section will be utilized by the State Education Department to note any adjustments resulting from review.</a:t>
            </a:r>
          </a:p>
        </p:txBody>
      </p:sp>
      <p:pic>
        <p:nvPicPr>
          <p:cNvPr id="8" name="Content Placeholder 7">
            <a:extLst>
              <a:ext uri="{FF2B5EF4-FFF2-40B4-BE49-F238E27FC236}">
                <a16:creationId xmlns:a16="http://schemas.microsoft.com/office/drawing/2014/main" id="{1337D71F-5B53-42E9-A3EB-46A4F7ADC190}"/>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tretch>
            <a:fillRect/>
          </a:stretch>
        </p:blipFill>
        <p:spPr>
          <a:xfrm>
            <a:off x="1042417" y="832340"/>
            <a:ext cx="7040877" cy="956708"/>
          </a:xfrm>
        </p:spPr>
      </p:pic>
      <p:sp>
        <p:nvSpPr>
          <p:cNvPr id="2" name="Title 1"/>
          <p:cNvSpPr>
            <a:spLocks noGrp="1"/>
          </p:cNvSpPr>
          <p:nvPr>
            <p:ph type="title"/>
          </p:nvPr>
        </p:nvSpPr>
        <p:spPr>
          <a:xfrm>
            <a:off x="228600" y="338328"/>
            <a:ext cx="8686800" cy="480822"/>
          </a:xfrm>
        </p:spPr>
        <p:txBody>
          <a:bodyPr>
            <a:noAutofit/>
          </a:bodyPr>
          <a:lstStyle/>
          <a:p>
            <a:pPr algn="ctr"/>
            <a:r>
              <a:rPr lang="en-US" sz="2200" dirty="0"/>
              <a:t>The Summary Section</a:t>
            </a:r>
          </a:p>
        </p:txBody>
      </p:sp>
      <p:sp>
        <p:nvSpPr>
          <p:cNvPr id="4" name="Rectangle 3">
            <a:extLst>
              <a:ext uri="{FF2B5EF4-FFF2-40B4-BE49-F238E27FC236}">
                <a16:creationId xmlns:a16="http://schemas.microsoft.com/office/drawing/2014/main" id="{83209FB2-1320-49C0-8694-80DCB84901D8}"/>
              </a:ext>
            </a:extLst>
          </p:cNvPr>
          <p:cNvSpPr/>
          <p:nvPr/>
        </p:nvSpPr>
        <p:spPr>
          <a:xfrm>
            <a:off x="3048000" y="3230999"/>
            <a:ext cx="3124200" cy="1169551"/>
          </a:xfrm>
          <a:prstGeom prst="rect">
            <a:avLst/>
          </a:prstGeom>
        </p:spPr>
        <p:txBody>
          <a:bodyPr wrap="square">
            <a:spAutoFit/>
          </a:bodyPr>
          <a:lstStyle/>
          <a:p>
            <a:pPr>
              <a:tabLst>
                <a:tab pos="1828800" algn="l"/>
                <a:tab pos="2171700" algn="l"/>
              </a:tabLst>
            </a:pPr>
            <a:r>
              <a:rPr lang="en-US" sz="1000" dirty="0">
                <a:latin typeface="Arial" panose="020B0604020202020204" pitchFamily="34" charset="0"/>
                <a:ea typeface="Times New Roman" panose="02020603050405020304" pitchFamily="18" charset="0"/>
                <a:cs typeface="Arial" panose="020B0604020202020204" pitchFamily="34" charset="0"/>
              </a:rPr>
              <a:t>Total 10-Month Annualized Cost	 </a:t>
            </a:r>
            <a:r>
              <a:rPr lang="en-US" sz="1000" b="1"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$144,954.15</a:t>
            </a:r>
            <a:br>
              <a:rPr lang="en-US" sz="1000" dirty="0">
                <a:latin typeface="Arial" panose="020B0604020202020204" pitchFamily="34" charset="0"/>
                <a:ea typeface="Times New Roman" panose="02020603050405020304" pitchFamily="18" charset="0"/>
                <a:cs typeface="Arial" panose="020B0604020202020204" pitchFamily="34" charset="0"/>
              </a:rPr>
            </a:br>
            <a:r>
              <a:rPr lang="en-US" sz="1000" u="sng" dirty="0">
                <a:latin typeface="Arial" panose="020B0604020202020204" pitchFamily="34" charset="0"/>
                <a:ea typeface="Times New Roman" panose="02020603050405020304" pitchFamily="18" charset="0"/>
                <a:cs typeface="Arial" panose="020B0604020202020204" pitchFamily="34" charset="0"/>
              </a:rPr>
              <a:t>-                      District Threshold	</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 </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u="sng" dirty="0">
                <a:latin typeface="Arial" panose="020B0604020202020204" pitchFamily="34" charset="0"/>
                <a:ea typeface="Times New Roman" panose="02020603050405020304" pitchFamily="18" charset="0"/>
                <a:cs typeface="Arial" panose="020B0604020202020204" pitchFamily="34" charset="0"/>
              </a:rPr>
              <a:t>  $41,667.00</a:t>
            </a:r>
            <a:b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br>
            <a:r>
              <a:rPr lang="en-US" sz="1000" b="1"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Annualized Excess Cost		$103,287.15</a:t>
            </a:r>
            <a:br>
              <a:rPr lang="en-US" sz="1000" dirty="0">
                <a:latin typeface="Arial" panose="020B0604020202020204" pitchFamily="34" charset="0"/>
                <a:ea typeface="Times New Roman" panose="02020603050405020304" pitchFamily="18" charset="0"/>
                <a:cs typeface="Arial" panose="020B0604020202020204" pitchFamily="34" charset="0"/>
              </a:rPr>
            </a:br>
            <a:r>
              <a:rPr lang="en-US" sz="1000" u="sng" dirty="0">
                <a:latin typeface="Arial" panose="020B0604020202020204" pitchFamily="34" charset="0"/>
                <a:ea typeface="Times New Roman" panose="02020603050405020304" pitchFamily="18" charset="0"/>
                <a:cs typeface="Arial" panose="020B0604020202020204" pitchFamily="34" charset="0"/>
              </a:rPr>
              <a:t>x                                          FTE	</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u="sng" dirty="0">
                <a:latin typeface="Arial" panose="020B0604020202020204" pitchFamily="34" charset="0"/>
                <a:ea typeface="Times New Roman" panose="02020603050405020304" pitchFamily="18" charset="0"/>
                <a:cs typeface="Arial" panose="020B0604020202020204" pitchFamily="34" charset="0"/>
              </a:rPr>
              <a:t>           1.000</a:t>
            </a:r>
            <a:br>
              <a:rPr lang="en-US" sz="1000" u="sng" dirty="0">
                <a:latin typeface="Arial" panose="020B0604020202020204" pitchFamily="34" charset="0"/>
                <a:ea typeface="Times New Roman" panose="02020603050405020304" pitchFamily="18" charset="0"/>
                <a:cs typeface="Arial" panose="020B0604020202020204" pitchFamily="34" charset="0"/>
              </a:rPr>
            </a:br>
            <a:r>
              <a:rPr lang="en-US" sz="1000" dirty="0">
                <a:latin typeface="Arial" panose="020B0604020202020204" pitchFamily="34" charset="0"/>
                <a:ea typeface="Times New Roman" panose="02020603050405020304" pitchFamily="18" charset="0"/>
                <a:cs typeface="Arial" panose="020B0604020202020204" pitchFamily="34" charset="0"/>
              </a:rPr>
              <a:t>                  </a:t>
            </a:r>
            <a:r>
              <a:rPr lang="en-US" sz="1000" dirty="0" err="1">
                <a:latin typeface="Arial" panose="020B0604020202020204" pitchFamily="34" charset="0"/>
                <a:ea typeface="Times New Roman" panose="02020603050405020304" pitchFamily="18" charset="0"/>
                <a:cs typeface="Arial" panose="020B0604020202020204" pitchFamily="34" charset="0"/>
              </a:rPr>
              <a:t>Aidable</a:t>
            </a:r>
            <a:r>
              <a:rPr lang="en-US" sz="1000" dirty="0">
                <a:latin typeface="Arial" panose="020B0604020202020204" pitchFamily="34" charset="0"/>
                <a:ea typeface="Times New Roman" panose="02020603050405020304" pitchFamily="18" charset="0"/>
                <a:cs typeface="Arial" panose="020B0604020202020204" pitchFamily="34" charset="0"/>
              </a:rPr>
              <a:t> Excess Cost</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$103,287.15</a:t>
            </a:r>
            <a:br>
              <a:rPr lang="en-US" sz="1000" dirty="0">
                <a:latin typeface="Arial" panose="020B0604020202020204" pitchFamily="34" charset="0"/>
                <a:ea typeface="Times New Roman" panose="02020603050405020304" pitchFamily="18" charset="0"/>
                <a:cs typeface="Arial" panose="020B0604020202020204" pitchFamily="34" charset="0"/>
              </a:rPr>
            </a:br>
            <a:r>
              <a:rPr lang="en-US" sz="1000" u="sng" dirty="0">
                <a:latin typeface="Arial" panose="020B0604020202020204" pitchFamily="34" charset="0"/>
                <a:ea typeface="Times New Roman" panose="02020603050405020304" pitchFamily="18" charset="0"/>
                <a:cs typeface="Arial" panose="020B0604020202020204" pitchFamily="34" charset="0"/>
              </a:rPr>
              <a:t>x   Public Excess Cost Aid Ratio	</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u="sng" dirty="0">
                <a:latin typeface="Arial" panose="020B0604020202020204" pitchFamily="34" charset="0"/>
                <a:ea typeface="Times New Roman" panose="02020603050405020304" pitchFamily="18" charset="0"/>
                <a:cs typeface="Arial" panose="020B0604020202020204" pitchFamily="34" charset="0"/>
              </a:rPr>
              <a:t>           0.700</a:t>
            </a:r>
            <a:br>
              <a:rPr lang="en-US" sz="1000" dirty="0">
                <a:latin typeface="Arial" panose="020B0604020202020204" pitchFamily="34" charset="0"/>
                <a:ea typeface="Times New Roman" panose="02020603050405020304" pitchFamily="18" charset="0"/>
                <a:cs typeface="Arial" panose="020B0604020202020204" pitchFamily="34" charset="0"/>
              </a:rPr>
            </a:br>
            <a:r>
              <a:rPr lang="en-US" sz="1000" dirty="0">
                <a:latin typeface="Arial" panose="020B0604020202020204" pitchFamily="34" charset="0"/>
                <a:ea typeface="Times New Roman" panose="02020603050405020304" pitchFamily="18" charset="0"/>
                <a:cs typeface="Arial" panose="020B0604020202020204" pitchFamily="34" charset="0"/>
              </a:rPr>
              <a:t>              High Cost Aid Available</a:t>
            </a:r>
            <a:r>
              <a:rPr lang="en-US" sz="1000" b="1" u="sng" dirty="0">
                <a:solidFill>
                  <a:srgbClr val="FFFFFF"/>
                </a:solidFill>
                <a:latin typeface="Arial" panose="020B0604020202020204" pitchFamily="34" charset="0"/>
                <a:ea typeface="Times New Roman" panose="02020603050405020304" pitchFamily="18" charset="0"/>
                <a:cs typeface="Arial" panose="020B0604020202020204" pitchFamily="34" charset="0"/>
              </a:rPr>
              <a:t>		  </a:t>
            </a:r>
            <a:r>
              <a:rPr lang="en-US" sz="1000" dirty="0">
                <a:latin typeface="Arial" panose="020B0604020202020204" pitchFamily="34" charset="0"/>
                <a:ea typeface="Times New Roman" panose="02020603050405020304" pitchFamily="18" charset="0"/>
                <a:cs typeface="Arial" panose="020B0604020202020204" pitchFamily="34" charset="0"/>
              </a:rPr>
              <a:t>$72,301.00</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03350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SECTION G</a:t>
            </a:r>
            <a:br>
              <a:rPr lang="en-US" dirty="0"/>
            </a:br>
            <a:r>
              <a:rPr lang="en-US" sz="2700" dirty="0"/>
              <a:t>VERIFYING SERVICE APPROVALS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8328"/>
            <a:ext cx="8686800" cy="457200"/>
          </a:xfrm>
        </p:spPr>
        <p:txBody>
          <a:bodyPr>
            <a:normAutofit/>
          </a:bodyPr>
          <a:lstStyle/>
          <a:p>
            <a:r>
              <a:rPr lang="en-US" sz="1800" dirty="0">
                <a:ea typeface="ＭＳ Ｐゴシック" charset="0"/>
                <a:cs typeface="Arial" charset="0"/>
              </a:rPr>
              <a:t>Online STAC Verification Status</a:t>
            </a:r>
            <a:endParaRPr lang="en-US" sz="1800" dirty="0"/>
          </a:p>
        </p:txBody>
      </p:sp>
      <p:sp>
        <p:nvSpPr>
          <p:cNvPr id="3" name="Content Placeholder 2"/>
          <p:cNvSpPr>
            <a:spLocks noGrp="1"/>
          </p:cNvSpPr>
          <p:nvPr>
            <p:ph idx="1"/>
          </p:nvPr>
        </p:nvSpPr>
        <p:spPr>
          <a:xfrm>
            <a:off x="228600" y="971550"/>
            <a:ext cx="8686800" cy="4171950"/>
          </a:xfrm>
        </p:spPr>
        <p:txBody>
          <a:bodyPr>
            <a:noAutofit/>
          </a:bodyPr>
          <a:lstStyle/>
          <a:p>
            <a:pPr marL="2743200" indent="-2743200">
              <a:buNone/>
              <a:defRPr/>
            </a:pPr>
            <a:r>
              <a:rPr lang="en-US" sz="1000" b="1" dirty="0">
                <a:ea typeface="ＭＳ Ｐゴシック" charset="0"/>
                <a:cs typeface="Arial" charset="0"/>
              </a:rPr>
              <a:t>2017-18 and 2018-19	10-Mo. School Year Private Section 4405 Program</a:t>
            </a:r>
            <a:br>
              <a:rPr lang="en-US" sz="1000" dirty="0">
                <a:ea typeface="ＭＳ Ｐゴシック" charset="0"/>
                <a:cs typeface="Arial" charset="0"/>
              </a:rPr>
            </a:br>
            <a:r>
              <a:rPr lang="en-US" sz="1000" b="1" dirty="0">
                <a:ea typeface="ＭＳ Ｐゴシック" charset="0"/>
                <a:cs typeface="Arial" charset="0"/>
              </a:rPr>
              <a:t>(Verify after year ends on 6/30 using DVPRV)</a:t>
            </a:r>
          </a:p>
          <a:p>
            <a:pPr marL="2743200" indent="-2743200">
              <a:buNone/>
              <a:defRPr/>
            </a:pPr>
            <a:r>
              <a:rPr lang="en-US" sz="1000" b="1" dirty="0">
                <a:ea typeface="ＭＳ Ｐゴシック" charset="0"/>
                <a:cs typeface="Arial" charset="0"/>
              </a:rPr>
              <a:t>2017-18	10-Mo.  High Cost Public Verification </a:t>
            </a:r>
          </a:p>
          <a:p>
            <a:pPr marL="2743200" indent="-2743200">
              <a:buNone/>
              <a:defRPr/>
            </a:pPr>
            <a:r>
              <a:rPr lang="en-US" sz="1000" b="1" dirty="0">
                <a:ea typeface="ＭＳ Ｐゴシック" charset="0"/>
                <a:cs typeface="Arial" charset="0"/>
              </a:rPr>
              <a:t>2018-19	10-Mo. High Cost Public Verification</a:t>
            </a:r>
            <a:br>
              <a:rPr lang="en-US" sz="1000" b="1" dirty="0">
                <a:ea typeface="ＭＳ Ｐゴシック" charset="0"/>
                <a:cs typeface="Arial" charset="0"/>
              </a:rPr>
            </a:br>
            <a:r>
              <a:rPr lang="en-US" sz="1000" b="1" dirty="0">
                <a:ea typeface="ＭＳ Ｐゴシック" charset="0"/>
                <a:cs typeface="Arial" charset="0"/>
              </a:rPr>
              <a:t>	- In-District		(opens October)</a:t>
            </a:r>
            <a:br>
              <a:rPr lang="en-US" sz="1000" b="1" dirty="0">
                <a:ea typeface="ＭＳ Ｐゴシック" charset="0"/>
                <a:cs typeface="Arial" charset="0"/>
              </a:rPr>
            </a:br>
            <a:r>
              <a:rPr lang="en-US" sz="1000" b="1" dirty="0">
                <a:ea typeface="ＭＳ Ｐゴシック" charset="0"/>
                <a:cs typeface="Arial" charset="0"/>
              </a:rPr>
              <a:t>	- “Other District” and BOCES	(opens Jan-Feb)</a:t>
            </a:r>
            <a:endParaRPr lang="en-US" sz="1000" dirty="0">
              <a:ea typeface="ＭＳ Ｐゴシック" charset="0"/>
              <a:cs typeface="Arial" charset="0"/>
            </a:endParaRPr>
          </a:p>
          <a:p>
            <a:pPr marL="2743200" indent="-2743200">
              <a:buNone/>
              <a:defRPr/>
            </a:pPr>
            <a:r>
              <a:rPr lang="en-US" sz="1000" b="1" dirty="0">
                <a:ea typeface="ＭＳ Ｐゴシック" charset="0"/>
                <a:cs typeface="Arial" charset="0"/>
              </a:rPr>
              <a:t>2018-19	10-Mo. Nonresident &amp; Runaway Homeless Program</a:t>
            </a:r>
            <a:endParaRPr lang="en-US" sz="1000" dirty="0">
              <a:ea typeface="ＭＳ Ｐゴシック" charset="0"/>
              <a:cs typeface="Arial" charset="0"/>
            </a:endParaRPr>
          </a:p>
          <a:p>
            <a:pPr marL="2743200" indent="-2743200">
              <a:spcAft>
                <a:spcPts val="500"/>
              </a:spcAft>
              <a:buNone/>
              <a:defRPr/>
            </a:pPr>
            <a:r>
              <a:rPr lang="en-US" sz="1000" b="1" dirty="0">
                <a:ea typeface="ＭＳ Ｐゴシック" charset="0"/>
                <a:cs typeface="Arial" charset="0"/>
              </a:rPr>
              <a:t>	(Verify after year ends on 6/30 using DVHOM)</a:t>
            </a:r>
          </a:p>
          <a:p>
            <a:pPr marL="2743200" indent="-2743200">
              <a:spcBef>
                <a:spcPts val="288"/>
              </a:spcBef>
              <a:spcAft>
                <a:spcPts val="500"/>
              </a:spcAft>
              <a:buNone/>
              <a:defRPr/>
            </a:pPr>
            <a:r>
              <a:rPr lang="en-US" sz="1000" b="1" dirty="0">
                <a:ea typeface="ＭＳ Ｐゴシック" charset="0"/>
                <a:cs typeface="Arial" charset="0"/>
              </a:rPr>
              <a:t>2016 to 2019	Summer Sec. 4408 (After 8/31 verify </a:t>
            </a:r>
            <a:r>
              <a:rPr lang="en-US" sz="1000" b="1" dirty="0" err="1">
                <a:ea typeface="ＭＳ Ｐゴシック" charset="0"/>
                <a:cs typeface="Arial" charset="0"/>
              </a:rPr>
              <a:t>Educ</a:t>
            </a:r>
            <a:r>
              <a:rPr lang="en-US" sz="1000" b="1" dirty="0">
                <a:ea typeface="ＭＳ Ｐゴシック" charset="0"/>
                <a:cs typeface="Arial" charset="0"/>
              </a:rPr>
              <a:t> &amp; Main using </a:t>
            </a:r>
            <a:br>
              <a:rPr lang="en-US" sz="1000" b="1" dirty="0">
                <a:ea typeface="ＭＳ Ｐゴシック" charset="0"/>
                <a:cs typeface="Arial" charset="0"/>
              </a:rPr>
            </a:br>
            <a:r>
              <a:rPr lang="en-US" sz="1000" b="1" dirty="0">
                <a:ea typeface="ＭＳ Ｐゴシック" charset="0"/>
                <a:cs typeface="Arial" charset="0"/>
              </a:rPr>
              <a:t>DVSUM and verify Summer Trans. Costs using DVSTR)</a:t>
            </a:r>
          </a:p>
          <a:p>
            <a:pPr marL="2743200" indent="-2743200">
              <a:spcBef>
                <a:spcPts val="288"/>
              </a:spcBef>
              <a:buNone/>
              <a:defRPr/>
            </a:pPr>
            <a:r>
              <a:rPr lang="en-US" sz="1000" b="1" dirty="0">
                <a:ea typeface="ＭＳ Ｐゴシック" charset="0"/>
                <a:cs typeface="Arial" charset="0"/>
              </a:rPr>
              <a:t>2016 to 2019	Summer Section 4408 9015 Programs (1/2 </a:t>
            </a:r>
            <a:r>
              <a:rPr lang="en-US" sz="1000" b="1" dirty="0" err="1">
                <a:ea typeface="ＭＳ Ｐゴシック" charset="0"/>
                <a:cs typeface="Arial" charset="0"/>
              </a:rPr>
              <a:t>Hr</a:t>
            </a:r>
            <a:r>
              <a:rPr lang="en-US" sz="1000" b="1" dirty="0">
                <a:ea typeface="ＭＳ Ｐゴシック" charset="0"/>
                <a:cs typeface="Arial" charset="0"/>
              </a:rPr>
              <a:t> Unit Reporting) DVSRL</a:t>
            </a:r>
          </a:p>
          <a:p>
            <a:pPr marL="2743200" indent="-2743200">
              <a:spcBef>
                <a:spcPts val="0"/>
              </a:spcBef>
              <a:spcAft>
                <a:spcPts val="500"/>
              </a:spcAft>
              <a:buNone/>
              <a:defRPr/>
            </a:pPr>
            <a:r>
              <a:rPr lang="en-US" sz="1000" b="1" dirty="0">
                <a:ea typeface="ＭＳ Ｐゴシック" charset="0"/>
                <a:cs typeface="Arial" charset="0"/>
              </a:rPr>
              <a:t>2016 to 2019	Summer Section 4408 9015 Transportation DVST2</a:t>
            </a:r>
          </a:p>
          <a:p>
            <a:pPr marL="2743200" indent="-2743200">
              <a:spcBef>
                <a:spcPts val="288"/>
              </a:spcBef>
              <a:spcAft>
                <a:spcPts val="500"/>
              </a:spcAft>
              <a:buNone/>
              <a:defRPr/>
            </a:pPr>
            <a:r>
              <a:rPr lang="en-US" sz="1000" b="1" dirty="0">
                <a:ea typeface="ＭＳ Ｐゴシック" charset="0"/>
                <a:cs typeface="Arial" charset="0"/>
              </a:rPr>
              <a:t>2016 to 2019	Summer Sec. 4201 Transportation Cost use DVST3 </a:t>
            </a:r>
            <a:endParaRPr lang="en-US" sz="1000" dirty="0">
              <a:ea typeface="ＭＳ Ｐゴシック" charset="0"/>
              <a:cs typeface="Arial" charset="0"/>
            </a:endParaRPr>
          </a:p>
          <a:p>
            <a:pPr marL="2743200" indent="-2743200">
              <a:spcBef>
                <a:spcPts val="288"/>
              </a:spcBef>
              <a:buNone/>
              <a:defRPr/>
            </a:pPr>
            <a:r>
              <a:rPr lang="en-US" sz="1000" b="1" dirty="0">
                <a:ea typeface="ＭＳ Ｐゴシック" charset="0"/>
                <a:cs typeface="Arial" charset="0"/>
              </a:rPr>
              <a:t>2016 to 2019	Summer Ch. 66, &amp; 721 Education Only use DVCSM</a:t>
            </a:r>
          </a:p>
          <a:p>
            <a:pPr marL="2743200" indent="-2743200">
              <a:spcBef>
                <a:spcPts val="0"/>
              </a:spcBef>
              <a:spcAft>
                <a:spcPts val="500"/>
              </a:spcAft>
              <a:buNone/>
              <a:defRPr/>
            </a:pPr>
            <a:r>
              <a:rPr lang="en-US" sz="1000" b="1" dirty="0">
                <a:ea typeface="ＭＳ Ｐゴシック" charset="0"/>
                <a:cs typeface="Arial" charset="0"/>
              </a:rPr>
              <a:t>2016 to 2019	Summer Ch. 66 &amp;  721 Transportation Costs DVSTC</a:t>
            </a:r>
          </a:p>
          <a:p>
            <a:pPr marL="2743200" indent="-2743200" algn="ctr">
              <a:spcBef>
                <a:spcPts val="0"/>
              </a:spcBef>
              <a:spcAft>
                <a:spcPts val="500"/>
              </a:spcAft>
              <a:buNone/>
              <a:defRPr/>
            </a:pPr>
            <a:r>
              <a:rPr lang="en-US" sz="1400" b="1" dirty="0">
                <a:ea typeface="ＭＳ Ｐゴシック" charset="0"/>
                <a:cs typeface="Arial" charset="0"/>
              </a:rPr>
              <a:t> </a:t>
            </a:r>
            <a:r>
              <a:rPr lang="en-US" sz="1400" b="1" u="sng" dirty="0">
                <a:ea typeface="ＭＳ Ｐゴシック" charset="0"/>
                <a:cs typeface="Arial" charset="0"/>
              </a:rPr>
              <a:t>Programs With Different Online Verification Schedules</a:t>
            </a:r>
          </a:p>
          <a:p>
            <a:pPr marL="2743200" indent="-2743200">
              <a:spcAft>
                <a:spcPts val="500"/>
              </a:spcAft>
              <a:buNone/>
              <a:defRPr/>
            </a:pPr>
            <a:r>
              <a:rPr lang="en-US" sz="1000" b="1" dirty="0">
                <a:ea typeface="ＭＳ Ｐゴシック" charset="0"/>
                <a:cs typeface="Arial" charset="0"/>
              </a:rPr>
              <a:t>2019-20	Incarcerated Youth 12-Mo. Program</a:t>
            </a:r>
            <a:br>
              <a:rPr lang="en-US" sz="1000" b="1" dirty="0">
                <a:ea typeface="ＭＳ Ｐゴシック" charset="0"/>
                <a:cs typeface="Arial" charset="0"/>
              </a:rPr>
            </a:br>
            <a:r>
              <a:rPr lang="en-US" sz="1000" b="1" dirty="0">
                <a:ea typeface="ＭＳ Ｐゴシック" charset="0"/>
                <a:cs typeface="Arial" charset="0"/>
              </a:rPr>
              <a:t>(Verify after 3 Periods: 7/1-11/30, 7/1-3/31, and 7/1-6/30 using DVINC)</a:t>
            </a:r>
          </a:p>
          <a:p>
            <a:pPr marL="2743200" indent="-2743200">
              <a:buNone/>
              <a:tabLst>
                <a:tab pos="4286250" algn="l"/>
                <a:tab pos="5200650" algn="l"/>
              </a:tabLst>
              <a:defRPr/>
            </a:pPr>
            <a:r>
              <a:rPr lang="en-US" sz="1000" b="1" dirty="0">
                <a:ea typeface="ＭＳ Ｐゴシック" charset="0"/>
                <a:cs typeface="Arial" charset="0"/>
              </a:rPr>
              <a:t>2018-19	10-Mo. Sec. 4201	(Sept-June,	verify by 12/1/19)</a:t>
            </a:r>
            <a:endParaRPr lang="en-US" sz="1200" b="1" dirty="0">
              <a:ea typeface="ＭＳ Ｐゴシック" charset="0"/>
              <a:cs typeface="Arial" charset="0"/>
            </a:endParaRPr>
          </a:p>
          <a:p>
            <a:pPr marL="2743200" indent="-2743200">
              <a:buNone/>
              <a:tabLst>
                <a:tab pos="4286250" algn="l"/>
                <a:tab pos="5200650" algn="l"/>
              </a:tabLst>
              <a:defRPr/>
            </a:pPr>
            <a:r>
              <a:rPr lang="en-US" sz="1000" b="1" dirty="0">
                <a:ea typeface="ＭＳ Ｐゴシック" charset="0"/>
                <a:cs typeface="Arial" charset="0"/>
              </a:rPr>
              <a:t>2019-20	10-Mo. Sec. 4201	(Sept-Dec,	opens Jan, verify by 6/1/20)</a:t>
            </a:r>
          </a:p>
          <a:p>
            <a:pPr marL="2743200" indent="-2743200">
              <a:buNone/>
              <a:tabLst>
                <a:tab pos="4286250" algn="l"/>
                <a:tab pos="5200650" algn="l"/>
              </a:tabLst>
              <a:defRPr/>
            </a:pPr>
            <a:r>
              <a:rPr lang="en-US" sz="1000" b="1" dirty="0">
                <a:ea typeface="ＭＳ Ｐゴシック" charset="0"/>
                <a:cs typeface="Arial" charset="0"/>
              </a:rPr>
              <a:t>2018-19                                                                 10-Mo. Ch. 66 &amp; 721           Verification opens 02/01/20 using DVCHP screen</a:t>
            </a:r>
          </a:p>
          <a:p>
            <a:pPr marL="2743200" indent="-2743200">
              <a:spcBef>
                <a:spcPts val="0"/>
              </a:spcBef>
              <a:spcAft>
                <a:spcPts val="500"/>
              </a:spcAft>
              <a:buNone/>
              <a:defRPr/>
            </a:pPr>
            <a:endParaRPr lang="en-US" sz="1200" b="1" dirty="0">
              <a:ea typeface="ＭＳ Ｐゴシック" charset="0"/>
              <a:cs typeface="Arial" charset="0"/>
            </a:endParaRPr>
          </a:p>
          <a:p>
            <a:endParaRPr lang="en-US" sz="1400" dirty="0"/>
          </a:p>
        </p:txBody>
      </p:sp>
      <p:sp>
        <p:nvSpPr>
          <p:cNvPr id="4" name="Rectangle 3"/>
          <p:cNvSpPr/>
          <p:nvPr/>
        </p:nvSpPr>
        <p:spPr>
          <a:xfrm>
            <a:off x="228600" y="666750"/>
            <a:ext cx="8686800" cy="307777"/>
          </a:xfrm>
          <a:prstGeom prst="rect">
            <a:avLst/>
          </a:prstGeom>
        </p:spPr>
        <p:txBody>
          <a:bodyPr wrap="square">
            <a:spAutoFit/>
          </a:bodyPr>
          <a:lstStyle/>
          <a:p>
            <a:pPr>
              <a:defRPr/>
            </a:pPr>
            <a:r>
              <a:rPr lang="en-US" sz="1400" b="1" u="sng" dirty="0">
                <a:ea typeface="ＭＳ Ｐゴシック" charset="0"/>
                <a:cs typeface="Arial" charset="0"/>
              </a:rPr>
              <a:t>Enrollment   Year</a:t>
            </a:r>
            <a:r>
              <a:rPr lang="en-US" sz="1400" b="1" dirty="0">
                <a:ea typeface="ＭＳ Ｐゴシック" charset="0"/>
                <a:cs typeface="Arial" charset="0"/>
              </a:rPr>
              <a:t>		</a:t>
            </a:r>
            <a:r>
              <a:rPr lang="en-US" sz="1400" b="1" u="sng" dirty="0">
                <a:ea typeface="ＭＳ Ｐゴシック" charset="0"/>
                <a:cs typeface="Arial" charset="0"/>
              </a:rPr>
              <a:t>Programs Verifiable Online as of September 2019</a:t>
            </a:r>
          </a:p>
        </p:txBody>
      </p:sp>
    </p:spTree>
    <p:extLst>
      <p:ext uri="{BB962C8B-B14F-4D97-AF65-F5344CB8AC3E}">
        <p14:creationId xmlns:p14="http://schemas.microsoft.com/office/powerpoint/2010/main" val="3579903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STAC Process (continued)</a:t>
            </a:r>
          </a:p>
        </p:txBody>
      </p:sp>
      <p:sp>
        <p:nvSpPr>
          <p:cNvPr id="6148" name="Text Box 3"/>
          <p:cNvSpPr txBox="1">
            <a:spLocks noChangeArrowheads="1"/>
          </p:cNvSpPr>
          <p:nvPr/>
        </p:nvSpPr>
        <p:spPr bwMode="auto">
          <a:xfrm>
            <a:off x="228600" y="649548"/>
            <a:ext cx="25146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lgn="ctr" eaLnBrk="0" hangingPunct="0">
              <a:defRPr/>
            </a:pPr>
            <a:r>
              <a:rPr lang="en-US" sz="1200" b="1" dirty="0">
                <a:latin typeface="Arial" panose="020B0604020202020204" pitchFamily="34" charset="0"/>
                <a:cs typeface="Arial" panose="020B0604020202020204" pitchFamily="34" charset="0"/>
              </a:rPr>
              <a:t>DISTRICT</a:t>
            </a:r>
          </a:p>
        </p:txBody>
      </p:sp>
      <p:sp>
        <p:nvSpPr>
          <p:cNvPr id="6149" name="Text Box 4"/>
          <p:cNvSpPr txBox="1">
            <a:spLocks noChangeArrowheads="1"/>
          </p:cNvSpPr>
          <p:nvPr/>
        </p:nvSpPr>
        <p:spPr bwMode="auto">
          <a:xfrm>
            <a:off x="5111496" y="685800"/>
            <a:ext cx="25146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lgn="ctr" eaLnBrk="0" hangingPunct="0">
              <a:defRPr/>
            </a:pPr>
            <a:r>
              <a:rPr lang="en-US" sz="1200" b="1" dirty="0">
                <a:latin typeface="Arial" panose="020B0604020202020204" pitchFamily="34" charset="0"/>
                <a:cs typeface="Arial" panose="020B0604020202020204" pitchFamily="34" charset="0"/>
              </a:rPr>
              <a:t>STAC UNIT</a:t>
            </a:r>
          </a:p>
        </p:txBody>
      </p:sp>
      <p:sp>
        <p:nvSpPr>
          <p:cNvPr id="6150" name="Text Box 5"/>
          <p:cNvSpPr txBox="1">
            <a:spLocks noChangeArrowheads="1"/>
          </p:cNvSpPr>
          <p:nvPr/>
        </p:nvSpPr>
        <p:spPr bwMode="auto">
          <a:xfrm>
            <a:off x="2944368" y="801529"/>
            <a:ext cx="1965960" cy="24622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lgn="ctr" eaLnBrk="0" hangingPunct="0">
              <a:defRPr/>
            </a:pPr>
            <a:r>
              <a:rPr lang="en-US" sz="1000" b="1" dirty="0">
                <a:latin typeface="Arial" panose="020B0604020202020204" pitchFamily="34" charset="0"/>
                <a:cs typeface="Arial" panose="020B0604020202020204" pitchFamily="34" charset="0"/>
              </a:rPr>
              <a:t>INITIAL APPROVAL</a:t>
            </a:r>
          </a:p>
        </p:txBody>
      </p:sp>
      <p:sp>
        <p:nvSpPr>
          <p:cNvPr id="6151" name="AutoShape 6"/>
          <p:cNvSpPr>
            <a:spLocks noChangeArrowheads="1"/>
          </p:cNvSpPr>
          <p:nvPr/>
        </p:nvSpPr>
        <p:spPr bwMode="auto">
          <a:xfrm>
            <a:off x="217473" y="864156"/>
            <a:ext cx="2514600" cy="551640"/>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tIns="18288" bIns="18288">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STAC Approval Application (STAC-1) completed online—certain approvals require pre-approvals</a:t>
            </a:r>
          </a:p>
        </p:txBody>
      </p:sp>
      <p:sp>
        <p:nvSpPr>
          <p:cNvPr id="6152" name="AutoShape 7"/>
          <p:cNvSpPr>
            <a:spLocks noChangeArrowheads="1"/>
          </p:cNvSpPr>
          <p:nvPr/>
        </p:nvSpPr>
        <p:spPr bwMode="auto">
          <a:xfrm>
            <a:off x="5111496" y="950976"/>
            <a:ext cx="2514600" cy="442674"/>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STAC Approval Listing (STAC-3  listing) sent to SED FTM “</a:t>
            </a:r>
            <a:r>
              <a:rPr lang="en-US" sz="1000" dirty="0" err="1">
                <a:latin typeface="Arial" panose="020B0604020202020204" pitchFamily="34" charset="0"/>
                <a:ea typeface="ＭＳ Ｐゴシック" charset="0"/>
                <a:cs typeface="Arial" panose="020B0604020202020204" pitchFamily="34" charset="0"/>
              </a:rPr>
              <a:t>outbasket</a:t>
            </a:r>
            <a:r>
              <a:rPr lang="en-US" sz="1000" dirty="0">
                <a:latin typeface="Arial" panose="020B0604020202020204" pitchFamily="34" charset="0"/>
                <a:ea typeface="ＭＳ Ｐゴシック" charset="0"/>
                <a:cs typeface="Arial" panose="020B0604020202020204" pitchFamily="34" charset="0"/>
              </a:rPr>
              <a:t>” monthly</a:t>
            </a:r>
          </a:p>
        </p:txBody>
      </p:sp>
      <p:sp>
        <p:nvSpPr>
          <p:cNvPr id="6153" name="AutoShape 8"/>
          <p:cNvSpPr>
            <a:spLocks noChangeArrowheads="1"/>
          </p:cNvSpPr>
          <p:nvPr/>
        </p:nvSpPr>
        <p:spPr bwMode="auto">
          <a:xfrm>
            <a:off x="228600" y="1408176"/>
            <a:ext cx="2514600" cy="381381"/>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18288" bIns="18288">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STAC Approval List (STAC-3) listing received and checked for accuracy</a:t>
            </a:r>
          </a:p>
        </p:txBody>
      </p:sp>
      <p:grpSp>
        <p:nvGrpSpPr>
          <p:cNvPr id="9" name="Group 8">
            <a:extLst>
              <a:ext uri="{FF2B5EF4-FFF2-40B4-BE49-F238E27FC236}">
                <a16:creationId xmlns:a16="http://schemas.microsoft.com/office/drawing/2014/main" id="{197337A7-3950-445C-BCE0-D9C70330769C}"/>
              </a:ext>
              <a:ext uri="{C183D7F6-B498-43B3-948B-1728B52AA6E4}">
                <adec:decorative xmlns:adec="http://schemas.microsoft.com/office/drawing/2017/decorative" val="1"/>
              </a:ext>
            </a:extLst>
          </p:cNvPr>
          <p:cNvGrpSpPr/>
          <p:nvPr/>
        </p:nvGrpSpPr>
        <p:grpSpPr>
          <a:xfrm>
            <a:off x="2895600" y="1123950"/>
            <a:ext cx="2057400" cy="482346"/>
            <a:chOff x="2895600" y="1123950"/>
            <a:chExt cx="2057400" cy="482346"/>
          </a:xfrm>
        </p:grpSpPr>
        <p:sp>
          <p:nvSpPr>
            <p:cNvPr id="6154" name="Line 9"/>
            <p:cNvSpPr>
              <a:spLocks noChangeShapeType="1"/>
            </p:cNvSpPr>
            <p:nvPr/>
          </p:nvSpPr>
          <p:spPr bwMode="auto">
            <a:xfrm flipH="1">
              <a:off x="2895600" y="1225296"/>
              <a:ext cx="205740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ea typeface="ＭＳ Ｐゴシック" charset="0"/>
                <a:cs typeface="ＭＳ Ｐゴシック" charset="0"/>
              </a:endParaRPr>
            </a:p>
          </p:txBody>
        </p:sp>
        <p:sp>
          <p:nvSpPr>
            <p:cNvPr id="6155" name="Line 10"/>
            <p:cNvSpPr>
              <a:spLocks noChangeShapeType="1"/>
            </p:cNvSpPr>
            <p:nvPr/>
          </p:nvSpPr>
          <p:spPr bwMode="auto">
            <a:xfrm>
              <a:off x="2895600" y="1123950"/>
              <a:ext cx="20574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ea typeface="ＭＳ Ｐゴシック" charset="0"/>
                <a:cs typeface="ＭＳ Ｐゴシック" charset="0"/>
              </a:endParaRPr>
            </a:p>
          </p:txBody>
        </p:sp>
      </p:grpSp>
      <p:sp>
        <p:nvSpPr>
          <p:cNvPr id="6156" name="Text Box 11"/>
          <p:cNvSpPr txBox="1">
            <a:spLocks noChangeArrowheads="1"/>
          </p:cNvSpPr>
          <p:nvPr/>
        </p:nvSpPr>
        <p:spPr bwMode="auto">
          <a:xfrm>
            <a:off x="3730752" y="1467796"/>
            <a:ext cx="415498" cy="276999"/>
          </a:xfrm>
          <a:prstGeom prst="rect">
            <a:avLst/>
          </a:prstGeom>
          <a:noFill/>
          <a:ln w="9525">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eaLnBrk="0" hangingPunct="0">
              <a:defRPr/>
            </a:pPr>
            <a:r>
              <a:rPr lang="en-US" sz="1200" b="1" dirty="0">
                <a:latin typeface="Arial" panose="020B0604020202020204" pitchFamily="34" charset="0"/>
                <a:cs typeface="Arial" panose="020B0604020202020204" pitchFamily="34" charset="0"/>
              </a:rPr>
              <a:t>OR</a:t>
            </a:r>
          </a:p>
        </p:txBody>
      </p:sp>
      <p:sp>
        <p:nvSpPr>
          <p:cNvPr id="6157" name="AutoShape 12"/>
          <p:cNvSpPr>
            <a:spLocks noChangeArrowheads="1"/>
          </p:cNvSpPr>
          <p:nvPr/>
        </p:nvSpPr>
        <p:spPr bwMode="auto">
          <a:xfrm>
            <a:off x="228600" y="1938528"/>
            <a:ext cx="2514600" cy="381381"/>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18288" bIns="18288">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Use reapplication screens</a:t>
            </a:r>
          </a:p>
          <a:p>
            <a:pPr eaLnBrk="0" hangingPunct="0">
              <a:defRPr/>
            </a:pPr>
            <a:r>
              <a:rPr lang="en-US" sz="1000" dirty="0">
                <a:latin typeface="Arial" panose="020B0604020202020204" pitchFamily="34" charset="0"/>
                <a:ea typeface="ＭＳ Ｐゴシック" charset="0"/>
                <a:cs typeface="Arial" panose="020B0604020202020204" pitchFamily="34" charset="0"/>
              </a:rPr>
              <a:t>For continuing placements</a:t>
            </a:r>
          </a:p>
        </p:txBody>
      </p:sp>
      <p:sp>
        <p:nvSpPr>
          <p:cNvPr id="6158" name="AutoShape 13"/>
          <p:cNvSpPr>
            <a:spLocks noChangeArrowheads="1"/>
          </p:cNvSpPr>
          <p:nvPr/>
        </p:nvSpPr>
        <p:spPr bwMode="auto">
          <a:xfrm>
            <a:off x="5111496" y="1938528"/>
            <a:ext cx="2514600" cy="442674"/>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STAC Approval Listing (STAC-3  listing) sent to SED FTM “</a:t>
            </a:r>
            <a:r>
              <a:rPr lang="en-US" sz="1000" dirty="0" err="1">
                <a:latin typeface="Arial" panose="020B0604020202020204" pitchFamily="34" charset="0"/>
                <a:ea typeface="ＭＳ Ｐゴシック" charset="0"/>
                <a:cs typeface="Arial" panose="020B0604020202020204" pitchFamily="34" charset="0"/>
              </a:rPr>
              <a:t>outbasket</a:t>
            </a:r>
            <a:r>
              <a:rPr lang="en-US" sz="1000" dirty="0">
                <a:latin typeface="Arial" panose="020B0604020202020204" pitchFamily="34" charset="0"/>
                <a:ea typeface="ＭＳ Ｐゴシック" charset="0"/>
                <a:cs typeface="Arial" panose="020B0604020202020204" pitchFamily="34" charset="0"/>
              </a:rPr>
              <a:t>” monthly</a:t>
            </a:r>
          </a:p>
        </p:txBody>
      </p:sp>
      <p:sp>
        <p:nvSpPr>
          <p:cNvPr id="6159" name="AutoShape 14"/>
          <p:cNvSpPr>
            <a:spLocks noChangeArrowheads="1"/>
          </p:cNvSpPr>
          <p:nvPr/>
        </p:nvSpPr>
        <p:spPr bwMode="auto">
          <a:xfrm>
            <a:off x="228600" y="2395728"/>
            <a:ext cx="2514600" cy="381381"/>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tIns="18288" bIns="18288">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STAC Approval Listing (STAC-3) listing received and checked for accuracy</a:t>
            </a:r>
          </a:p>
        </p:txBody>
      </p:sp>
      <p:grpSp>
        <p:nvGrpSpPr>
          <p:cNvPr id="8" name="Group 7">
            <a:extLst>
              <a:ext uri="{FF2B5EF4-FFF2-40B4-BE49-F238E27FC236}">
                <a16:creationId xmlns:a16="http://schemas.microsoft.com/office/drawing/2014/main" id="{245DBD61-9FC1-44AA-BE5D-208656537DC4}"/>
              </a:ext>
              <a:ext uri="{C183D7F6-B498-43B3-948B-1728B52AA6E4}">
                <adec:decorative xmlns:adec="http://schemas.microsoft.com/office/drawing/2017/decorative" val="1"/>
              </a:ext>
            </a:extLst>
          </p:cNvPr>
          <p:cNvGrpSpPr/>
          <p:nvPr/>
        </p:nvGrpSpPr>
        <p:grpSpPr>
          <a:xfrm>
            <a:off x="2898648" y="2112264"/>
            <a:ext cx="2057400" cy="484632"/>
            <a:chOff x="2898648" y="2112264"/>
            <a:chExt cx="2057400" cy="484632"/>
          </a:xfrm>
        </p:grpSpPr>
        <p:sp>
          <p:nvSpPr>
            <p:cNvPr id="6160" name="Line 15"/>
            <p:cNvSpPr>
              <a:spLocks noChangeShapeType="1"/>
            </p:cNvSpPr>
            <p:nvPr/>
          </p:nvSpPr>
          <p:spPr bwMode="auto">
            <a:xfrm>
              <a:off x="2898648" y="2112264"/>
              <a:ext cx="20574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ea typeface="ＭＳ Ｐゴシック" charset="0"/>
                <a:cs typeface="ＭＳ Ｐゴシック" charset="0"/>
              </a:endParaRPr>
            </a:p>
          </p:txBody>
        </p:sp>
        <p:sp>
          <p:nvSpPr>
            <p:cNvPr id="6161" name="Line 16"/>
            <p:cNvSpPr>
              <a:spLocks noChangeShapeType="1"/>
            </p:cNvSpPr>
            <p:nvPr/>
          </p:nvSpPr>
          <p:spPr bwMode="auto">
            <a:xfrm flipH="1">
              <a:off x="2898648" y="2212848"/>
              <a:ext cx="2057400" cy="3840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ea typeface="ＭＳ Ｐゴシック" charset="0"/>
                <a:cs typeface="ＭＳ Ｐゴシック" charset="0"/>
              </a:endParaRPr>
            </a:p>
          </p:txBody>
        </p:sp>
      </p:grpSp>
      <p:sp>
        <p:nvSpPr>
          <p:cNvPr id="6162" name="Text Box 17"/>
          <p:cNvSpPr txBox="1">
            <a:spLocks noChangeArrowheads="1"/>
          </p:cNvSpPr>
          <p:nvPr/>
        </p:nvSpPr>
        <p:spPr bwMode="auto">
          <a:xfrm>
            <a:off x="2944368" y="2782729"/>
            <a:ext cx="1965960" cy="24622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lgn="ctr" eaLnBrk="0" hangingPunct="0">
              <a:defRPr/>
            </a:pPr>
            <a:r>
              <a:rPr lang="en-US" sz="1000" b="1" dirty="0">
                <a:latin typeface="Arial" panose="020B0604020202020204" pitchFamily="34" charset="0"/>
                <a:cs typeface="Arial" panose="020B0604020202020204" pitchFamily="34" charset="0"/>
              </a:rPr>
              <a:t>AMENDMENT PROCESS</a:t>
            </a:r>
          </a:p>
        </p:txBody>
      </p:sp>
      <p:sp>
        <p:nvSpPr>
          <p:cNvPr id="6163" name="AutoShape 18"/>
          <p:cNvSpPr>
            <a:spLocks noChangeArrowheads="1"/>
          </p:cNvSpPr>
          <p:nvPr/>
        </p:nvSpPr>
        <p:spPr bwMode="auto">
          <a:xfrm>
            <a:off x="228600" y="2926080"/>
            <a:ext cx="2514600" cy="381381"/>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18288" bIns="18288">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STACs amended through the online system adding/changing/ withdrawing</a:t>
            </a:r>
          </a:p>
        </p:txBody>
      </p:sp>
      <p:sp>
        <p:nvSpPr>
          <p:cNvPr id="6164" name="AutoShape 19"/>
          <p:cNvSpPr>
            <a:spLocks noChangeArrowheads="1"/>
          </p:cNvSpPr>
          <p:nvPr/>
        </p:nvSpPr>
        <p:spPr bwMode="auto">
          <a:xfrm>
            <a:off x="5111496" y="2926080"/>
            <a:ext cx="2514600" cy="442674"/>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STAC Approval Listing (STAC-3  listing) sent to SED FTM “</a:t>
            </a:r>
            <a:r>
              <a:rPr lang="en-US" sz="1000" dirty="0" err="1">
                <a:latin typeface="Arial" panose="020B0604020202020204" pitchFamily="34" charset="0"/>
                <a:ea typeface="ＭＳ Ｐゴシック" charset="0"/>
                <a:cs typeface="Arial" panose="020B0604020202020204" pitchFamily="34" charset="0"/>
              </a:rPr>
              <a:t>outbasket</a:t>
            </a:r>
            <a:r>
              <a:rPr lang="en-US" sz="1000" dirty="0">
                <a:latin typeface="Arial" panose="020B0604020202020204" pitchFamily="34" charset="0"/>
                <a:ea typeface="ＭＳ Ｐゴシック" charset="0"/>
                <a:cs typeface="Arial" panose="020B0604020202020204" pitchFamily="34" charset="0"/>
              </a:rPr>
              <a:t>” monthly</a:t>
            </a:r>
          </a:p>
        </p:txBody>
      </p:sp>
      <p:sp>
        <p:nvSpPr>
          <p:cNvPr id="6166" name="AutoShape 21"/>
          <p:cNvSpPr>
            <a:spLocks noChangeArrowheads="1"/>
          </p:cNvSpPr>
          <p:nvPr/>
        </p:nvSpPr>
        <p:spPr bwMode="auto">
          <a:xfrm>
            <a:off x="228600" y="3383280"/>
            <a:ext cx="2514600" cy="381381"/>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18288" bIns="18288">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STAC Approval Listing (STAC-3) listing received and checked for accuracy</a:t>
            </a:r>
          </a:p>
        </p:txBody>
      </p:sp>
      <p:grpSp>
        <p:nvGrpSpPr>
          <p:cNvPr id="7" name="Group 6">
            <a:extLst>
              <a:ext uri="{FF2B5EF4-FFF2-40B4-BE49-F238E27FC236}">
                <a16:creationId xmlns:a16="http://schemas.microsoft.com/office/drawing/2014/main" id="{74EF1F8A-BA3B-482D-A938-06F960A87323}"/>
              </a:ext>
              <a:ext uri="{C183D7F6-B498-43B3-948B-1728B52AA6E4}">
                <adec:decorative xmlns:adec="http://schemas.microsoft.com/office/drawing/2017/decorative" val="1"/>
              </a:ext>
            </a:extLst>
          </p:cNvPr>
          <p:cNvGrpSpPr/>
          <p:nvPr/>
        </p:nvGrpSpPr>
        <p:grpSpPr>
          <a:xfrm>
            <a:off x="2898648" y="3099816"/>
            <a:ext cx="2057400" cy="460962"/>
            <a:chOff x="2898648" y="3099816"/>
            <a:chExt cx="2057400" cy="460962"/>
          </a:xfrm>
        </p:grpSpPr>
        <p:sp>
          <p:nvSpPr>
            <p:cNvPr id="6165" name="Line 20"/>
            <p:cNvSpPr>
              <a:spLocks noChangeShapeType="1"/>
            </p:cNvSpPr>
            <p:nvPr/>
          </p:nvSpPr>
          <p:spPr bwMode="auto">
            <a:xfrm>
              <a:off x="2898648" y="3099816"/>
              <a:ext cx="20574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ea typeface="ＭＳ Ｐゴシック" charset="0"/>
                <a:cs typeface="ＭＳ Ｐゴシック" charset="0"/>
              </a:endParaRPr>
            </a:p>
          </p:txBody>
        </p:sp>
        <p:sp>
          <p:nvSpPr>
            <p:cNvPr id="6167" name="Line 22"/>
            <p:cNvSpPr>
              <a:spLocks noChangeShapeType="1"/>
            </p:cNvSpPr>
            <p:nvPr/>
          </p:nvSpPr>
          <p:spPr bwMode="auto">
            <a:xfrm flipH="1">
              <a:off x="2898648" y="3176730"/>
              <a:ext cx="2057400" cy="3840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ea typeface="ＭＳ Ｐゴシック" charset="0"/>
                <a:cs typeface="ＭＳ Ｐゴシック" charset="0"/>
              </a:endParaRPr>
            </a:p>
          </p:txBody>
        </p:sp>
      </p:grpSp>
      <p:sp>
        <p:nvSpPr>
          <p:cNvPr id="6168" name="Text Box 23"/>
          <p:cNvSpPr txBox="1">
            <a:spLocks noChangeArrowheads="1"/>
          </p:cNvSpPr>
          <p:nvPr/>
        </p:nvSpPr>
        <p:spPr bwMode="auto">
          <a:xfrm>
            <a:off x="2944368" y="3657600"/>
            <a:ext cx="1965960" cy="24622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lgn="ctr" eaLnBrk="0" hangingPunct="0">
              <a:defRPr/>
            </a:pPr>
            <a:r>
              <a:rPr lang="en-US" sz="1000" b="1" dirty="0">
                <a:latin typeface="Arial" panose="020B0604020202020204" pitchFamily="34" charset="0"/>
                <a:cs typeface="Arial" panose="020B0604020202020204" pitchFamily="34" charset="0"/>
              </a:rPr>
              <a:t>CLAIMING AID</a:t>
            </a:r>
          </a:p>
        </p:txBody>
      </p:sp>
      <p:sp>
        <p:nvSpPr>
          <p:cNvPr id="6169" name="AutoShape 24"/>
          <p:cNvSpPr>
            <a:spLocks noChangeArrowheads="1"/>
          </p:cNvSpPr>
          <p:nvPr/>
        </p:nvSpPr>
        <p:spPr bwMode="auto">
          <a:xfrm>
            <a:off x="5111496" y="3747135"/>
            <a:ext cx="2514600" cy="272415"/>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STAC opens online verification screens</a:t>
            </a:r>
          </a:p>
        </p:txBody>
      </p:sp>
      <p:sp>
        <p:nvSpPr>
          <p:cNvPr id="6170" name="AutoShape 25"/>
          <p:cNvSpPr>
            <a:spLocks noChangeArrowheads="1"/>
          </p:cNvSpPr>
          <p:nvPr/>
        </p:nvSpPr>
        <p:spPr bwMode="auto">
          <a:xfrm rot="10800000" flipV="1">
            <a:off x="228600" y="3893105"/>
            <a:ext cx="2514600" cy="347329"/>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18288" bIns="18288">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Verify via online screens</a:t>
            </a:r>
            <a:br>
              <a:rPr lang="en-US" sz="1000" dirty="0">
                <a:latin typeface="Arial" panose="020B0604020202020204" pitchFamily="34" charset="0"/>
                <a:ea typeface="ＭＳ Ｐゴシック" charset="0"/>
                <a:cs typeface="Arial" panose="020B0604020202020204" pitchFamily="34" charset="0"/>
              </a:rPr>
            </a:br>
            <a:r>
              <a:rPr lang="en-US" sz="800" dirty="0">
                <a:latin typeface="Arial" panose="020B0604020202020204" pitchFamily="34" charset="0"/>
                <a:ea typeface="ＭＳ Ｐゴシック" charset="0"/>
                <a:cs typeface="Arial" panose="020B0604020202020204" pitchFamily="34" charset="0"/>
              </a:rPr>
              <a:t> </a:t>
            </a:r>
          </a:p>
        </p:txBody>
      </p:sp>
      <p:sp>
        <p:nvSpPr>
          <p:cNvPr id="6171" name="AutoShape 26"/>
          <p:cNvSpPr>
            <a:spLocks noChangeArrowheads="1"/>
          </p:cNvSpPr>
          <p:nvPr/>
        </p:nvSpPr>
        <p:spPr bwMode="auto">
          <a:xfrm>
            <a:off x="5111496" y="4197096"/>
            <a:ext cx="2514600" cy="892159"/>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18288" bIns="18288">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Approved Payment Reports (APRs) sent to school district SED FTM “</a:t>
            </a:r>
            <a:r>
              <a:rPr lang="en-US" sz="1000" dirty="0" err="1">
                <a:latin typeface="Arial" panose="020B0604020202020204" pitchFamily="34" charset="0"/>
                <a:ea typeface="ＭＳ Ｐゴシック" charset="0"/>
                <a:cs typeface="Arial" panose="020B0604020202020204" pitchFamily="34" charset="0"/>
              </a:rPr>
              <a:t>outbasket</a:t>
            </a:r>
            <a:r>
              <a:rPr lang="en-US" sz="1000" dirty="0">
                <a:latin typeface="Arial" panose="020B0604020202020204" pitchFamily="34" charset="0"/>
                <a:ea typeface="ＭＳ Ｐゴシック" charset="0"/>
                <a:cs typeface="Arial" panose="020B0604020202020204" pitchFamily="34" charset="0"/>
              </a:rPr>
              <a:t>”, except for 10-Month PUB/PRI which are paid as part of excess cost aid.</a:t>
            </a:r>
          </a:p>
        </p:txBody>
      </p:sp>
      <p:sp>
        <p:nvSpPr>
          <p:cNvPr id="6172" name="AutoShape 27"/>
          <p:cNvSpPr>
            <a:spLocks noChangeArrowheads="1"/>
          </p:cNvSpPr>
          <p:nvPr/>
        </p:nvSpPr>
        <p:spPr bwMode="auto">
          <a:xfrm>
            <a:off x="228600" y="4370832"/>
            <a:ext cx="2514600" cy="551640"/>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18288" bIns="18288">
            <a:spAutoFit/>
          </a:bodyPr>
          <a:lstStyle/>
          <a:p>
            <a:pPr eaLnBrk="0" hangingPunct="0">
              <a:defRPr/>
            </a:pPr>
            <a:r>
              <a:rPr lang="en-US" sz="1000" dirty="0">
                <a:latin typeface="Arial" panose="020B0604020202020204" pitchFamily="34" charset="0"/>
                <a:ea typeface="ＭＳ Ｐゴシック" charset="0"/>
                <a:cs typeface="Arial" panose="020B0604020202020204" pitchFamily="34" charset="0"/>
              </a:rPr>
              <a:t>District checks online (DQPAY) and  APRs (or PUB or PRI- For excess cost aid updates)</a:t>
            </a:r>
          </a:p>
        </p:txBody>
      </p:sp>
      <p:grpSp>
        <p:nvGrpSpPr>
          <p:cNvPr id="4" name="Group 3">
            <a:extLst>
              <a:ext uri="{FF2B5EF4-FFF2-40B4-BE49-F238E27FC236}">
                <a16:creationId xmlns:a16="http://schemas.microsoft.com/office/drawing/2014/main" id="{A89D324C-3D2D-4DF2-9058-C86C3559E2A1}"/>
              </a:ext>
              <a:ext uri="{C183D7F6-B498-43B3-948B-1728B52AA6E4}">
                <adec:decorative xmlns:adec="http://schemas.microsoft.com/office/drawing/2017/decorative" val="1"/>
              </a:ext>
            </a:extLst>
          </p:cNvPr>
          <p:cNvGrpSpPr/>
          <p:nvPr/>
        </p:nvGrpSpPr>
        <p:grpSpPr>
          <a:xfrm>
            <a:off x="2895600" y="3968496"/>
            <a:ext cx="2060448" cy="660654"/>
            <a:chOff x="2895600" y="3968496"/>
            <a:chExt cx="2060448" cy="660654"/>
          </a:xfrm>
        </p:grpSpPr>
        <p:sp>
          <p:nvSpPr>
            <p:cNvPr id="34" name="Line 10"/>
            <p:cNvSpPr>
              <a:spLocks noChangeShapeType="1"/>
            </p:cNvSpPr>
            <p:nvPr/>
          </p:nvSpPr>
          <p:spPr bwMode="auto">
            <a:xfrm rot="10800000">
              <a:off x="2898648" y="4629150"/>
              <a:ext cx="20574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ea typeface="ＭＳ Ｐゴシック" charset="0"/>
                <a:cs typeface="ＭＳ Ｐゴシック" charset="0"/>
              </a:endParaRPr>
            </a:p>
          </p:txBody>
        </p:sp>
        <p:sp>
          <p:nvSpPr>
            <p:cNvPr id="35" name="Line 10"/>
            <p:cNvSpPr>
              <a:spLocks noChangeShapeType="1"/>
            </p:cNvSpPr>
            <p:nvPr/>
          </p:nvSpPr>
          <p:spPr bwMode="auto">
            <a:xfrm rot="10800000" flipV="1">
              <a:off x="2898648" y="3968496"/>
              <a:ext cx="2057400" cy="10972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ea typeface="ＭＳ Ｐゴシック" charset="0"/>
                <a:cs typeface="ＭＳ Ｐゴシック" charset="0"/>
              </a:endParaRPr>
            </a:p>
          </p:txBody>
        </p:sp>
        <p:sp>
          <p:nvSpPr>
            <p:cNvPr id="36" name="Line 16"/>
            <p:cNvSpPr>
              <a:spLocks noChangeShapeType="1"/>
            </p:cNvSpPr>
            <p:nvPr/>
          </p:nvSpPr>
          <p:spPr bwMode="auto">
            <a:xfrm flipH="1" flipV="1">
              <a:off x="2895600" y="4171950"/>
              <a:ext cx="2057400" cy="384048"/>
            </a:xfrm>
            <a:prstGeom prst="line">
              <a:avLst/>
            </a:prstGeom>
            <a:noFill/>
            <a:ln w="28575">
              <a:solidFill>
                <a:schemeClr val="tx1"/>
              </a:solidFill>
              <a:round/>
              <a:headEnd type="triangle"/>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ea typeface="ＭＳ Ｐゴシック" charset="0"/>
                <a:cs typeface="ＭＳ Ｐゴシック" charset="0"/>
              </a:endParaRPr>
            </a:p>
          </p:txBody>
        </p:sp>
      </p:grpSp>
      <p:sp>
        <p:nvSpPr>
          <p:cNvPr id="6" name="TextBox 5"/>
          <p:cNvSpPr txBox="1"/>
          <p:nvPr/>
        </p:nvSpPr>
        <p:spPr>
          <a:xfrm>
            <a:off x="2944368" y="1789557"/>
            <a:ext cx="1965960" cy="246221"/>
          </a:xfrm>
          <a:prstGeom prst="rect">
            <a:avLst/>
          </a:prstGeom>
          <a:noFill/>
          <a:ln>
            <a:noFill/>
          </a:ln>
        </p:spPr>
        <p:txBody>
          <a:bodyPr wrap="square" rtlCol="0">
            <a:spAutoFit/>
          </a:bodyPr>
          <a:lstStyle/>
          <a:p>
            <a:pPr algn="ctr"/>
            <a:r>
              <a:rPr lang="en-US" sz="1000" b="1" dirty="0"/>
              <a:t>REAPPLICATION PROCESS</a:t>
            </a:r>
          </a:p>
        </p:txBody>
      </p:sp>
    </p:spTree>
    <p:extLst>
      <p:ext uri="{BB962C8B-B14F-4D97-AF65-F5344CB8AC3E}">
        <p14:creationId xmlns:p14="http://schemas.microsoft.com/office/powerpoint/2010/main" val="36975906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a:xfrm>
            <a:off x="228600" y="338328"/>
            <a:ext cx="8686800" cy="722376"/>
          </a:xfrm>
        </p:spPr>
        <p:txBody>
          <a:bodyPr>
            <a:normAutofit fontScale="90000"/>
          </a:bodyPr>
          <a:lstStyle/>
          <a:p>
            <a:pPr>
              <a:defRPr/>
            </a:pPr>
            <a:r>
              <a:rPr lang="en-US" altLang="en-US" sz="2800" dirty="0">
                <a:ea typeface="ＭＳ Ｐゴシック" pitchFamily="34" charset="-128"/>
              </a:rPr>
              <a:t>DMNVS</a:t>
            </a:r>
            <a:r>
              <a:rPr lang="en-US" altLang="en-US" sz="2400" dirty="0">
                <a:ea typeface="ＭＳ Ｐゴシック" pitchFamily="34" charset="-128"/>
              </a:rPr>
              <a:t> Screen</a:t>
            </a:r>
            <a:br>
              <a:rPr lang="en-US" altLang="en-US" sz="2400" dirty="0">
                <a:ea typeface="ＭＳ Ｐゴシック" pitchFamily="34" charset="-128"/>
              </a:rPr>
            </a:br>
            <a:r>
              <a:rPr lang="en-US" altLang="en-US" sz="1900" cap="all" dirty="0">
                <a:ea typeface="ＭＳ Ｐゴシック" pitchFamily="34" charset="-128"/>
              </a:rPr>
              <a:t>School District Verification Menu</a:t>
            </a:r>
          </a:p>
        </p:txBody>
      </p:sp>
      <p:pic>
        <p:nvPicPr>
          <p:cNvPr id="68613"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b="5319"/>
          <a:stretch/>
        </p:blipFill>
        <p:spPr bwMode="auto">
          <a:xfrm>
            <a:off x="2349344" y="1047750"/>
            <a:ext cx="4440293" cy="3662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
        <p:nvSpPr>
          <p:cNvPr id="2" name="TextBox 1">
            <a:extLst>
              <a:ext uri="{FF2B5EF4-FFF2-40B4-BE49-F238E27FC236}">
                <a16:creationId xmlns:a16="http://schemas.microsoft.com/office/drawing/2014/main" id="{DA27FF70-34F4-48FB-8081-A696275B859E}"/>
              </a:ext>
            </a:extLst>
          </p:cNvPr>
          <p:cNvSpPr txBox="1"/>
          <p:nvPr/>
        </p:nvSpPr>
        <p:spPr>
          <a:xfrm>
            <a:off x="0" y="4762262"/>
            <a:ext cx="9144000" cy="369332"/>
          </a:xfrm>
          <a:prstGeom prst="rect">
            <a:avLst/>
          </a:prstGeom>
          <a:noFill/>
        </p:spPr>
        <p:txBody>
          <a:bodyPr wrap="square" rtlCol="0">
            <a:spAutoFit/>
          </a:bodyPr>
          <a:lstStyle/>
          <a:p>
            <a:pPr algn="ctr"/>
            <a:r>
              <a:rPr lang="en-US" sz="1800" dirty="0"/>
              <a:t>Select Placement Type: DVSUM, DVSRL, DVPUB, DVPRV, etc.</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normAutofit fontScale="90000"/>
          </a:bodyPr>
          <a:lstStyle/>
          <a:p>
            <a:pPr algn="ctr">
              <a:defRPr/>
            </a:pPr>
            <a:r>
              <a:rPr lang="en-US" altLang="en-US" sz="1900" dirty="0">
                <a:ea typeface="ＭＳ Ｐゴシック" pitchFamily="34" charset="-128"/>
              </a:rPr>
              <a:t>STEP ONE: (DVSUM)</a:t>
            </a:r>
            <a:br>
              <a:rPr lang="en-US" altLang="en-US" sz="2400" dirty="0">
                <a:ea typeface="ＭＳ Ｐゴシック" pitchFamily="34" charset="-128"/>
              </a:rPr>
            </a:br>
            <a:r>
              <a:rPr lang="en-US" altLang="en-US" sz="2000" dirty="0">
                <a:ea typeface="ＭＳ Ｐゴシック" pitchFamily="34" charset="-128"/>
              </a:rPr>
              <a:t>INQUIRE ON PLACEMENT TYPE, SCHOOL YR, AND EDUCATION PROVIDER</a:t>
            </a:r>
          </a:p>
        </p:txBody>
      </p:sp>
      <p:pic>
        <p:nvPicPr>
          <p:cNvPr id="6" name="Content Placeholder 5">
            <a:extLst>
              <a:ext uri="{FF2B5EF4-FFF2-40B4-BE49-F238E27FC236}">
                <a16:creationId xmlns:a16="http://schemas.microsoft.com/office/drawing/2014/main" id="{E29C47D2-FC00-4F7C-B685-C59376CB2075}"/>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762000" y="1051560"/>
            <a:ext cx="7040880" cy="2157688"/>
          </a:xfrm>
        </p:spPr>
      </p:pic>
      <p:sp>
        <p:nvSpPr>
          <p:cNvPr id="2" name="Content Placeholder 1">
            <a:extLst>
              <a:ext uri="{FF2B5EF4-FFF2-40B4-BE49-F238E27FC236}">
                <a16:creationId xmlns:a16="http://schemas.microsoft.com/office/drawing/2014/main" id="{22FE1FD7-2FE5-4F63-B553-0D8CEE59FF6B}"/>
              </a:ext>
            </a:extLst>
          </p:cNvPr>
          <p:cNvSpPr>
            <a:spLocks noGrp="1"/>
          </p:cNvSpPr>
          <p:nvPr>
            <p:ph sz="half" idx="2"/>
          </p:nvPr>
        </p:nvSpPr>
        <p:spPr>
          <a:xfrm>
            <a:off x="762000" y="3333750"/>
            <a:ext cx="7040880" cy="1381040"/>
          </a:xfrm>
        </p:spPr>
        <p:txBody>
          <a:bodyPr>
            <a:normAutofit/>
          </a:bodyPr>
          <a:lstStyle/>
          <a:p>
            <a:pPr marL="514350" indent="-514350">
              <a:spcBef>
                <a:spcPts val="1600"/>
              </a:spcBef>
              <a:buAutoNum type="arabicPeriod"/>
            </a:pPr>
            <a:r>
              <a:rPr lang="en-US" sz="1600" dirty="0"/>
              <a:t>Select the school year.</a:t>
            </a:r>
          </a:p>
          <a:p>
            <a:pPr marL="514350" indent="-514350">
              <a:buAutoNum type="arabicPeriod"/>
            </a:pPr>
            <a:r>
              <a:rPr lang="en-US" sz="1600" dirty="0"/>
              <a:t>Click </a:t>
            </a:r>
            <a:r>
              <a:rPr lang="en-US" sz="1600" b="1" dirty="0"/>
              <a:t>Get Providers</a:t>
            </a:r>
            <a:r>
              <a:rPr lang="en-US" sz="1600" dirty="0"/>
              <a:t>.</a:t>
            </a:r>
          </a:p>
          <a:p>
            <a:pPr marL="514350" indent="-514350">
              <a:buAutoNum type="arabicPeriod"/>
            </a:pPr>
            <a:r>
              <a:rPr lang="en-US" sz="1600" dirty="0"/>
              <a:t>Select the desired education provider from the dropdown.</a:t>
            </a:r>
          </a:p>
          <a:p>
            <a:pPr marL="514350" indent="-514350">
              <a:buAutoNum type="arabicPeriod"/>
            </a:pPr>
            <a:r>
              <a:rPr lang="en-US" sz="1600" dirty="0"/>
              <a:t>Select </a:t>
            </a:r>
            <a:r>
              <a:rPr lang="en-US" sz="1600" b="1" dirty="0"/>
              <a:t>Unverified</a:t>
            </a:r>
            <a:r>
              <a:rPr lang="en-US" sz="1600" dirty="0"/>
              <a:t>, </a:t>
            </a:r>
            <a:r>
              <a:rPr lang="en-US" sz="1600" b="1" dirty="0"/>
              <a:t>Verified</a:t>
            </a:r>
            <a:r>
              <a:rPr lang="en-US" sz="1600" dirty="0"/>
              <a:t>, or </a:t>
            </a:r>
            <a:r>
              <a:rPr lang="en-US" sz="1600" b="1" dirty="0"/>
              <a:t>All Records</a:t>
            </a:r>
            <a:r>
              <a:rPr lang="en-US" sz="1600" dirty="0"/>
              <a:t>.</a:t>
            </a:r>
          </a:p>
          <a:p>
            <a:pPr marL="514350" indent="-514350">
              <a:buAutoNum type="arabicPeriod"/>
            </a:pPr>
            <a:endParaRPr lang="en-US" sz="16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normAutofit fontScale="90000"/>
          </a:bodyPr>
          <a:lstStyle/>
          <a:p>
            <a:pPr algn="ctr">
              <a:defRPr/>
            </a:pPr>
            <a:r>
              <a:rPr lang="en-US" altLang="en-US" sz="1900" dirty="0">
                <a:ea typeface="ＭＳ Ｐゴシック" pitchFamily="34" charset="-128"/>
              </a:rPr>
              <a:t>STEP TWO: (DVSUM)</a:t>
            </a:r>
            <a:br>
              <a:rPr lang="en-US" altLang="en-US" sz="2400" dirty="0">
                <a:ea typeface="ＭＳ Ｐゴシック" pitchFamily="34" charset="-128"/>
              </a:rPr>
            </a:br>
            <a:r>
              <a:rPr lang="en-US" altLang="en-US" sz="2400" dirty="0">
                <a:ea typeface="ＭＳ Ｐゴシック" pitchFamily="34" charset="-128"/>
              </a:rPr>
              <a:t>REVIEW PLACEMENT AND VERIFY</a:t>
            </a:r>
          </a:p>
        </p:txBody>
      </p:sp>
      <p:pic>
        <p:nvPicPr>
          <p:cNvPr id="6" name="Content Placeholder 5">
            <a:extLst>
              <a:ext uri="{FF2B5EF4-FFF2-40B4-BE49-F238E27FC236}">
                <a16:creationId xmlns:a16="http://schemas.microsoft.com/office/drawing/2014/main" id="{E29C47D2-FC00-4F7C-B685-C59376CB2075}"/>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228600" y="1123950"/>
            <a:ext cx="5912230" cy="3542937"/>
          </a:xfrm>
        </p:spPr>
      </p:pic>
      <p:sp>
        <p:nvSpPr>
          <p:cNvPr id="2" name="Content Placeholder 1">
            <a:extLst>
              <a:ext uri="{FF2B5EF4-FFF2-40B4-BE49-F238E27FC236}">
                <a16:creationId xmlns:a16="http://schemas.microsoft.com/office/drawing/2014/main" id="{22FE1FD7-2FE5-4F63-B553-0D8CEE59FF6B}"/>
              </a:ext>
            </a:extLst>
          </p:cNvPr>
          <p:cNvSpPr>
            <a:spLocks noGrp="1"/>
          </p:cNvSpPr>
          <p:nvPr>
            <p:ph sz="half" idx="2"/>
          </p:nvPr>
        </p:nvSpPr>
        <p:spPr>
          <a:xfrm>
            <a:off x="6140830" y="1123950"/>
            <a:ext cx="2776855" cy="3542937"/>
          </a:xfrm>
        </p:spPr>
        <p:txBody>
          <a:bodyPr>
            <a:normAutofit lnSpcReduction="10000"/>
          </a:bodyPr>
          <a:lstStyle/>
          <a:p>
            <a:pPr marL="514350" indent="-514350">
              <a:spcBef>
                <a:spcPts val="1600"/>
              </a:spcBef>
              <a:buAutoNum type="arabicPeriod"/>
            </a:pPr>
            <a:r>
              <a:rPr lang="en-US" sz="1600" dirty="0"/>
              <a:t>Confirm that the education program (and, if applicable, maintenance program) is correct.</a:t>
            </a:r>
          </a:p>
          <a:p>
            <a:pPr marL="514350" indent="-514350">
              <a:buAutoNum type="arabicPeriod"/>
            </a:pPr>
            <a:r>
              <a:rPr lang="en-US" sz="1600" dirty="0"/>
              <a:t>Confirm that the service start and end dates are correct.</a:t>
            </a:r>
          </a:p>
          <a:p>
            <a:pPr marL="514350" indent="-514350">
              <a:buAutoNum type="arabicPeriod"/>
            </a:pPr>
            <a:r>
              <a:rPr lang="en-US" sz="1600" dirty="0"/>
              <a:t>Check the Verify box for the student.</a:t>
            </a:r>
          </a:p>
          <a:p>
            <a:pPr marL="514350" indent="-514350">
              <a:buAutoNum type="arabicPeriod"/>
            </a:pPr>
            <a:r>
              <a:rPr lang="en-US" sz="1600" dirty="0"/>
              <a:t>Click the Submit button once all students have been reviewed.</a:t>
            </a:r>
          </a:p>
          <a:p>
            <a:pPr marL="514350" indent="-514350">
              <a:buAutoNum type="arabicPeriod"/>
            </a:pPr>
            <a:endParaRPr lang="en-US" sz="1600" dirty="0"/>
          </a:p>
          <a:p>
            <a:pPr marL="514350" indent="-514350">
              <a:buAutoNum type="arabicPeriod"/>
            </a:pPr>
            <a:endParaRPr lang="en-US" sz="1600" dirty="0"/>
          </a:p>
        </p:txBody>
      </p:sp>
      <p:sp>
        <p:nvSpPr>
          <p:cNvPr id="3" name="TextBox 2">
            <a:extLst>
              <a:ext uri="{FF2B5EF4-FFF2-40B4-BE49-F238E27FC236}">
                <a16:creationId xmlns:a16="http://schemas.microsoft.com/office/drawing/2014/main" id="{6C421361-A1B0-42BB-8977-FCE53D4AF4E7}"/>
              </a:ext>
            </a:extLst>
          </p:cNvPr>
          <p:cNvSpPr txBox="1"/>
          <p:nvPr/>
        </p:nvSpPr>
        <p:spPr>
          <a:xfrm>
            <a:off x="228599" y="4683264"/>
            <a:ext cx="8153401" cy="323165"/>
          </a:xfrm>
          <a:prstGeom prst="rect">
            <a:avLst/>
          </a:prstGeom>
          <a:noFill/>
        </p:spPr>
        <p:txBody>
          <a:bodyPr wrap="square" rtlCol="0">
            <a:spAutoFit/>
          </a:bodyPr>
          <a:lstStyle/>
          <a:p>
            <a:r>
              <a:rPr lang="en-US" sz="1500" dirty="0"/>
              <a:t>If “Unverified” is your selection, STACs will disappear from the “Unverified” list once verified.</a:t>
            </a:r>
          </a:p>
        </p:txBody>
      </p:sp>
    </p:spTree>
    <p:extLst>
      <p:ext uri="{BB962C8B-B14F-4D97-AF65-F5344CB8AC3E}">
        <p14:creationId xmlns:p14="http://schemas.microsoft.com/office/powerpoint/2010/main" val="38938198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a:r>
              <a:rPr lang="en-US" sz="2800" dirty="0"/>
              <a:t>DVSRL</a:t>
            </a:r>
            <a:r>
              <a:rPr lang="en-US" sz="2400" dirty="0"/>
              <a:t> Screen</a:t>
            </a:r>
            <a:br>
              <a:rPr lang="en-US" dirty="0"/>
            </a:br>
            <a:r>
              <a:rPr lang="en-US" sz="1900" dirty="0"/>
              <a:t>ONLINE VERIFICATION OF SUMMER RELATED SERVICES</a:t>
            </a:r>
          </a:p>
        </p:txBody>
      </p:sp>
      <p:sp>
        <p:nvSpPr>
          <p:cNvPr id="3" name="Content Placeholder 2">
            <a:extLst>
              <a:ext uri="{FF2B5EF4-FFF2-40B4-BE49-F238E27FC236}">
                <a16:creationId xmlns:a16="http://schemas.microsoft.com/office/drawing/2014/main" id="{F7944EBA-E89F-4B79-83E5-B31B2256017E}"/>
              </a:ext>
            </a:extLst>
          </p:cNvPr>
          <p:cNvSpPr>
            <a:spLocks noGrp="1"/>
          </p:cNvSpPr>
          <p:nvPr>
            <p:ph sz="half" idx="2"/>
          </p:nvPr>
        </p:nvSpPr>
        <p:spPr>
          <a:xfrm>
            <a:off x="4629150" y="1197864"/>
            <a:ext cx="4288536" cy="3278886"/>
          </a:xfrm>
        </p:spPr>
        <p:txBody>
          <a:bodyPr>
            <a:normAutofit fontScale="92500" lnSpcReduction="20000"/>
          </a:bodyPr>
          <a:lstStyle/>
          <a:p>
            <a:pPr marL="0" indent="0">
              <a:spcAft>
                <a:spcPts val="700"/>
              </a:spcAft>
              <a:buNone/>
            </a:pPr>
            <a:r>
              <a:rPr lang="en-US" sz="2100" dirty="0"/>
              <a:t>What’s different than DVSUM?  </a:t>
            </a:r>
          </a:p>
          <a:p>
            <a:pPr>
              <a:spcAft>
                <a:spcPts val="700"/>
              </a:spcAft>
            </a:pPr>
            <a:r>
              <a:rPr lang="en-US" sz="2100" dirty="0"/>
              <a:t>District-Operated 9015 Program-Education Only </a:t>
            </a:r>
          </a:p>
          <a:p>
            <a:pPr>
              <a:spcAft>
                <a:spcPts val="700"/>
              </a:spcAft>
            </a:pPr>
            <a:r>
              <a:rPr lang="en-US" sz="2100" dirty="0"/>
              <a:t>½ Hour Units and Rates</a:t>
            </a:r>
          </a:p>
          <a:p>
            <a:r>
              <a:rPr lang="en-US" sz="2100" dirty="0"/>
              <a:t>Service Type:</a:t>
            </a:r>
          </a:p>
          <a:p>
            <a:pPr marL="457200" lvl="1" indent="0">
              <a:buNone/>
            </a:pPr>
            <a:r>
              <a:rPr lang="en-US" sz="1900" dirty="0"/>
              <a:t>9015A - Related Services Only</a:t>
            </a:r>
          </a:p>
          <a:p>
            <a:pPr marL="457200" lvl="1" indent="0">
              <a:buNone/>
            </a:pPr>
            <a:r>
              <a:rPr lang="en-US" sz="1900" dirty="0"/>
              <a:t>9015B - Specially Designed  Instruction (SDI)</a:t>
            </a:r>
          </a:p>
          <a:p>
            <a:pPr marL="457200" lvl="1" indent="0">
              <a:spcAft>
                <a:spcPts val="700"/>
              </a:spcAft>
              <a:buNone/>
            </a:pPr>
            <a:r>
              <a:rPr lang="en-US" sz="1900" dirty="0"/>
              <a:t>9015C - SDI w/ Related Services</a:t>
            </a:r>
            <a:br>
              <a:rPr lang="en-US" sz="1900" dirty="0"/>
            </a:br>
            <a:r>
              <a:rPr lang="en-US" sz="1900" dirty="0"/>
              <a:t>9015D – Home/Hospital Instruction</a:t>
            </a:r>
            <a:endParaRPr lang="en-US" dirty="0"/>
          </a:p>
          <a:p>
            <a:pPr>
              <a:spcAft>
                <a:spcPts val="700"/>
              </a:spcAft>
            </a:pPr>
            <a:endParaRPr lang="en-US" dirty="0"/>
          </a:p>
        </p:txBody>
      </p:sp>
      <p:pic>
        <p:nvPicPr>
          <p:cNvPr id="6" name="Content Placeholder 5" descr="Screenshot of the DVSRL Summer Related Services Verification Screen within EFRT">
            <a:extLst>
              <a:ext uri="{FF2B5EF4-FFF2-40B4-BE49-F238E27FC236}">
                <a16:creationId xmlns:a16="http://schemas.microsoft.com/office/drawing/2014/main" id="{21EA21FC-F1DC-40EF-B24D-678CD30AFBB0}"/>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228600" y="1241091"/>
            <a:ext cx="4287838" cy="3159459"/>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FF27F2C7-89D3-4540-9245-6AD95D841FB1}"/>
              </a:ext>
            </a:extLst>
          </p:cNvPr>
          <p:cNvPicPr>
            <a:picLocks noGrp="1" noChangeAspect="1"/>
          </p:cNvPicPr>
          <p:nvPr>
            <p:ph sz="half" idx="13"/>
          </p:nvPr>
        </p:nvPicPr>
        <p:blipFill>
          <a:blip r:embed="rId2" cstate="print">
            <a:extLst>
              <a:ext uri="{28A0092B-C50C-407E-A947-70E740481C1C}">
                <a14:useLocalDpi xmlns:a14="http://schemas.microsoft.com/office/drawing/2010/main" val="0"/>
              </a:ext>
            </a:extLst>
          </a:blip>
          <a:stretch>
            <a:fillRect/>
          </a:stretch>
        </p:blipFill>
        <p:spPr>
          <a:xfrm>
            <a:off x="347472" y="971642"/>
            <a:ext cx="4114800" cy="4053507"/>
          </a:xfrm>
        </p:spPr>
      </p:pic>
      <p:sp>
        <p:nvSpPr>
          <p:cNvPr id="10244" name="Rectangle 3"/>
          <p:cNvSpPr>
            <a:spLocks noGrp="1" noChangeArrowheads="1"/>
          </p:cNvSpPr>
          <p:nvPr>
            <p:ph sz="half" idx="2"/>
          </p:nvPr>
        </p:nvSpPr>
        <p:spPr>
          <a:xfrm>
            <a:off x="4629150" y="971550"/>
            <a:ext cx="4288536" cy="4201134"/>
          </a:xfrm>
        </p:spPr>
        <p:txBody>
          <a:bodyPr tIns="0">
            <a:normAutofit fontScale="85000" lnSpcReduction="20000"/>
          </a:bodyPr>
          <a:lstStyle/>
          <a:p>
            <a:pPr marL="0" indent="0">
              <a:buNone/>
            </a:pPr>
            <a:r>
              <a:rPr lang="en-US" sz="1800" dirty="0"/>
              <a:t>What’s different than the DVSUM Screen?</a:t>
            </a:r>
          </a:p>
          <a:p>
            <a:pPr eaLnBrk="1" hangingPunct="1">
              <a:buFont typeface="+mj-lt"/>
              <a:buAutoNum type="arabicPeriod"/>
              <a:defRPr/>
            </a:pPr>
            <a:r>
              <a:rPr lang="en-US" altLang="en-US" sz="1800" dirty="0">
                <a:ea typeface="ＭＳ Ｐゴシック" pitchFamily="34" charset="-128"/>
              </a:rPr>
              <a:t>Additional selection types:</a:t>
            </a:r>
          </a:p>
          <a:p>
            <a:pPr lvl="1">
              <a:defRPr/>
            </a:pPr>
            <a:r>
              <a:rPr lang="en-US" altLang="en-US" sz="1400" dirty="0">
                <a:ea typeface="ＭＳ Ｐゴシック" pitchFamily="34" charset="-128"/>
              </a:rPr>
              <a:t>Unverified DCPUB Required*</a:t>
            </a:r>
          </a:p>
          <a:p>
            <a:pPr lvl="1">
              <a:defRPr/>
            </a:pPr>
            <a:r>
              <a:rPr lang="en-US" altLang="en-US" sz="1400" dirty="0">
                <a:ea typeface="ＭＳ Ｐゴシック" pitchFamily="34" charset="-128"/>
              </a:rPr>
              <a:t>Verified and Not Reviewed by SED</a:t>
            </a:r>
          </a:p>
          <a:p>
            <a:pPr lvl="1">
              <a:spcAft>
                <a:spcPts val="600"/>
              </a:spcAft>
              <a:defRPr/>
            </a:pPr>
            <a:r>
              <a:rPr lang="en-US" altLang="en-US" sz="1400" dirty="0">
                <a:ea typeface="ＭＳ Ｐゴシック" pitchFamily="34" charset="-128"/>
              </a:rPr>
              <a:t>Reviewed and Locked by SED</a:t>
            </a:r>
          </a:p>
          <a:p>
            <a:pPr eaLnBrk="1" hangingPunct="1">
              <a:spcAft>
                <a:spcPts val="600"/>
              </a:spcAft>
              <a:buFont typeface="+mj-lt"/>
              <a:buAutoNum type="arabicPeriod"/>
              <a:defRPr/>
            </a:pPr>
            <a:r>
              <a:rPr lang="en-US" altLang="en-US" sz="1800" dirty="0">
                <a:ea typeface="ＭＳ Ｐゴシック" pitchFamily="34" charset="-128"/>
              </a:rPr>
              <a:t>The ability to sort the list of records in descending order by approved cost</a:t>
            </a:r>
          </a:p>
          <a:p>
            <a:pPr>
              <a:spcAft>
                <a:spcPts val="600"/>
              </a:spcAft>
              <a:buFont typeface="+mj-lt"/>
              <a:buAutoNum type="arabicPeriod"/>
              <a:defRPr/>
            </a:pPr>
            <a:r>
              <a:rPr lang="en-US" altLang="en-US" sz="1800" dirty="0">
                <a:ea typeface="ＭＳ Ｐゴシック" pitchFamily="34" charset="-128"/>
              </a:rPr>
              <a:t>Contact information box</a:t>
            </a:r>
          </a:p>
          <a:p>
            <a:pPr>
              <a:spcAft>
                <a:spcPts val="600"/>
              </a:spcAft>
              <a:buFont typeface="+mj-lt"/>
              <a:buAutoNum type="arabicPeriod"/>
              <a:defRPr/>
            </a:pPr>
            <a:r>
              <a:rPr lang="en-US" altLang="en-US" sz="1800" dirty="0">
                <a:ea typeface="ＭＳ Ｐゴシック" pitchFamily="34" charset="-128"/>
              </a:rPr>
              <a:t>From and To dates can be updated</a:t>
            </a:r>
          </a:p>
          <a:p>
            <a:pPr>
              <a:spcAft>
                <a:spcPts val="600"/>
              </a:spcAft>
              <a:buFont typeface="+mj-lt"/>
              <a:buAutoNum type="arabicPeriod"/>
              <a:defRPr/>
            </a:pPr>
            <a:r>
              <a:rPr lang="en-US" altLang="en-US" sz="1800" dirty="0">
                <a:ea typeface="ＭＳ Ｐゴシック" pitchFamily="34" charset="-128"/>
              </a:rPr>
              <a:t>10-Month Annualized Cost can be updated*</a:t>
            </a:r>
          </a:p>
          <a:p>
            <a:pPr>
              <a:spcAft>
                <a:spcPts val="600"/>
              </a:spcAft>
              <a:buFont typeface="+mj-lt"/>
              <a:buAutoNum type="arabicPeriod"/>
              <a:defRPr/>
            </a:pPr>
            <a:r>
              <a:rPr lang="en-US" altLang="en-US" sz="1800" dirty="0">
                <a:ea typeface="ＭＳ Ｐゴシック" pitchFamily="34" charset="-128"/>
              </a:rPr>
              <a:t>DCPUB ( in-district/BOCES) and DCPOD (other district) worksheet indicators (</a:t>
            </a:r>
            <a:r>
              <a:rPr lang="en-US" altLang="en-US" sz="1800" dirty="0">
                <a:solidFill>
                  <a:srgbClr val="FF0000"/>
                </a:solidFill>
                <a:ea typeface="ＭＳ Ｐゴシック" pitchFamily="34" charset="-128"/>
              </a:rPr>
              <a:t>red</a:t>
            </a:r>
            <a:r>
              <a:rPr lang="en-US" altLang="en-US" sz="1800" dirty="0">
                <a:ea typeface="ＭＳ Ｐゴシック" pitchFamily="34" charset="-128"/>
              </a:rPr>
              <a:t> or </a:t>
            </a:r>
            <a:r>
              <a:rPr lang="en-US" altLang="en-US" sz="1800" dirty="0">
                <a:solidFill>
                  <a:srgbClr val="00B050"/>
                </a:solidFill>
                <a:ea typeface="ＭＳ Ｐゴシック" pitchFamily="34" charset="-128"/>
              </a:rPr>
              <a:t>green</a:t>
            </a:r>
            <a:r>
              <a:rPr lang="en-US" altLang="en-US" sz="1800" dirty="0">
                <a:ea typeface="ＭＳ Ｐゴシック" pitchFamily="34" charset="-128"/>
              </a:rPr>
              <a:t>)</a:t>
            </a:r>
          </a:p>
          <a:p>
            <a:pPr>
              <a:spcAft>
                <a:spcPts val="600"/>
              </a:spcAft>
              <a:buFont typeface="+mj-lt"/>
              <a:buAutoNum type="arabicPeriod"/>
              <a:defRPr/>
            </a:pPr>
            <a:r>
              <a:rPr lang="en-US" altLang="en-US" sz="1800" dirty="0">
                <a:ea typeface="ＭＳ Ｐゴシック" pitchFamily="34" charset="-128"/>
              </a:rPr>
              <a:t>Date Locked checkbox</a:t>
            </a:r>
            <a:br>
              <a:rPr lang="en-US" altLang="en-US" sz="1800" dirty="0">
                <a:ea typeface="ＭＳ Ｐゴシック" pitchFamily="34" charset="-128"/>
              </a:rPr>
            </a:br>
            <a:r>
              <a:rPr lang="en-US" altLang="en-US" sz="1800" dirty="0">
                <a:ea typeface="ＭＳ Ｐゴシック" pitchFamily="34" charset="-128"/>
              </a:rPr>
              <a:t>(SED Use Only)</a:t>
            </a:r>
          </a:p>
          <a:p>
            <a:pPr marL="341313" indent="-341313">
              <a:buNone/>
              <a:tabLst>
                <a:tab pos="341313" algn="l"/>
              </a:tabLst>
              <a:defRPr/>
            </a:pPr>
            <a:r>
              <a:rPr lang="en-US" altLang="en-US" sz="1600" dirty="0">
                <a:ea typeface="ＭＳ Ｐゴシック" pitchFamily="34" charset="-128"/>
              </a:rPr>
              <a:t>*	Once a DCPUB or DCPOD has been submitted, costs can only be updated</a:t>
            </a:r>
            <a:br>
              <a:rPr lang="en-US" altLang="en-US" sz="1600" dirty="0">
                <a:ea typeface="ＭＳ Ｐゴシック" pitchFamily="34" charset="-128"/>
              </a:rPr>
            </a:br>
            <a:r>
              <a:rPr lang="en-US" altLang="en-US" sz="1600" dirty="0">
                <a:ea typeface="ＭＳ Ｐゴシック" pitchFamily="34" charset="-128"/>
              </a:rPr>
              <a:t>on that worksheet</a:t>
            </a:r>
          </a:p>
        </p:txBody>
      </p:sp>
      <p:sp>
        <p:nvSpPr>
          <p:cNvPr id="25" name="Title 2">
            <a:extLst>
              <a:ext uri="{FF2B5EF4-FFF2-40B4-BE49-F238E27FC236}">
                <a16:creationId xmlns:a16="http://schemas.microsoft.com/office/drawing/2014/main" id="{60FF119F-E6EB-45B9-9D5C-481F9D94C570}"/>
              </a:ext>
            </a:extLst>
          </p:cNvPr>
          <p:cNvSpPr>
            <a:spLocks noGrp="1"/>
          </p:cNvSpPr>
          <p:nvPr>
            <p:ph type="title"/>
          </p:nvPr>
        </p:nvSpPr>
        <p:spPr>
          <a:xfrm>
            <a:off x="0" y="249238"/>
            <a:ext cx="9144000" cy="722312"/>
          </a:xfrm>
        </p:spPr>
        <p:txBody>
          <a:bodyPr>
            <a:normAutofit fontScale="90000"/>
          </a:bodyPr>
          <a:lstStyle/>
          <a:p>
            <a:pPr algn="ctr"/>
            <a:r>
              <a:rPr lang="en-US" sz="2800" dirty="0"/>
              <a:t>DVPUB</a:t>
            </a:r>
            <a:r>
              <a:rPr lang="en-US" dirty="0"/>
              <a:t> </a:t>
            </a:r>
            <a:r>
              <a:rPr lang="en-US" sz="2400" dirty="0"/>
              <a:t>Screen</a:t>
            </a:r>
            <a:r>
              <a:rPr lang="en-US" sz="1900" dirty="0"/>
              <a:t> (High Cost claiming)</a:t>
            </a:r>
            <a:br>
              <a:rPr lang="en-US" sz="1900" dirty="0"/>
            </a:br>
            <a:r>
              <a:rPr lang="en-US" sz="1900" spc="-80" dirty="0"/>
              <a:t>ONLINE VERIFICATION OF IN-DISTRICT, OTHER-DISTRICT &amp; BOCES HIGH COST APPROVALS</a:t>
            </a:r>
          </a:p>
        </p:txBody>
      </p:sp>
    </p:spTree>
    <p:extLst>
      <p:ext uri="{BB962C8B-B14F-4D97-AF65-F5344CB8AC3E}">
        <p14:creationId xmlns:p14="http://schemas.microsoft.com/office/powerpoint/2010/main" val="26730885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p:txBody>
          <a:bodyPr>
            <a:normAutofit fontScale="90000"/>
          </a:bodyPr>
          <a:lstStyle/>
          <a:p>
            <a:pPr algn="ctr">
              <a:defRPr/>
            </a:pPr>
            <a:r>
              <a:rPr lang="en-US" sz="2800" dirty="0"/>
              <a:t>DVPRV</a:t>
            </a:r>
            <a:r>
              <a:rPr lang="en-US" sz="2400" dirty="0"/>
              <a:t> Screen</a:t>
            </a:r>
            <a:br>
              <a:rPr lang="en-US" sz="2800" dirty="0">
                <a:ea typeface="ＭＳ Ｐゴシック" pitchFamily="34" charset="-128"/>
              </a:rPr>
            </a:br>
            <a:r>
              <a:rPr lang="en-US" sz="1900" dirty="0">
                <a:cs typeface="+mj-cs"/>
              </a:rPr>
              <a:t>ONLINE VERIFICATION OF 10-MONTH PRIVATE EXCESS COST STAC APPROVALS</a:t>
            </a:r>
          </a:p>
        </p:txBody>
      </p:sp>
      <p:sp>
        <p:nvSpPr>
          <p:cNvPr id="3" name="Content Placeholder 2">
            <a:extLst>
              <a:ext uri="{FF2B5EF4-FFF2-40B4-BE49-F238E27FC236}">
                <a16:creationId xmlns:a16="http://schemas.microsoft.com/office/drawing/2014/main" id="{B68239A7-4A48-45C5-8933-DFB5B4AFFFFD}"/>
              </a:ext>
            </a:extLst>
          </p:cNvPr>
          <p:cNvSpPr>
            <a:spLocks noGrp="1"/>
          </p:cNvSpPr>
          <p:nvPr>
            <p:ph sz="half" idx="2"/>
          </p:nvPr>
        </p:nvSpPr>
        <p:spPr/>
        <p:txBody>
          <a:bodyPr/>
          <a:lstStyle/>
          <a:p>
            <a:pPr marL="0" indent="0">
              <a:buNone/>
            </a:pPr>
            <a:r>
              <a:rPr lang="en-US" dirty="0"/>
              <a:t>What’s different than the DVSUM Screen?</a:t>
            </a:r>
          </a:p>
          <a:p>
            <a:r>
              <a:rPr lang="en-US" dirty="0"/>
              <a:t>Verification period is September to June</a:t>
            </a:r>
          </a:p>
        </p:txBody>
      </p:sp>
      <p:pic>
        <p:nvPicPr>
          <p:cNvPr id="6" name="Content Placeholder 5" descr="Screenshot of the DVPRV private 10-month verification screen within EFRT">
            <a:extLst>
              <a:ext uri="{FF2B5EF4-FFF2-40B4-BE49-F238E27FC236}">
                <a16:creationId xmlns:a16="http://schemas.microsoft.com/office/drawing/2014/main" id="{6BDFBF32-5E83-49FA-A4C1-6C9B42154450}"/>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284438" y="1198563"/>
            <a:ext cx="4176161" cy="3392487"/>
          </a:xfrm>
          <a:prstGeom prst="rect">
            <a:avLst/>
          </a:prstGeom>
        </p:spPr>
      </p:pic>
    </p:spTree>
    <p:extLst>
      <p:ext uri="{BB962C8B-B14F-4D97-AF65-F5344CB8AC3E}">
        <p14:creationId xmlns:p14="http://schemas.microsoft.com/office/powerpoint/2010/main" val="16172553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normAutofit fontScale="90000"/>
          </a:bodyPr>
          <a:lstStyle/>
          <a:p>
            <a:pPr algn="ctr">
              <a:defRPr/>
            </a:pPr>
            <a:r>
              <a:rPr lang="en-US" altLang="en-US" sz="2800" dirty="0">
                <a:ea typeface="ＭＳ Ｐゴシック" pitchFamily="34" charset="-128"/>
              </a:rPr>
              <a:t>DVHOM</a:t>
            </a:r>
            <a:r>
              <a:rPr lang="en-US" altLang="en-US" sz="2400" dirty="0">
                <a:ea typeface="ＭＳ Ｐゴシック" pitchFamily="34" charset="-128"/>
              </a:rPr>
              <a:t> Screen</a:t>
            </a:r>
            <a:br>
              <a:rPr lang="en-US" altLang="en-US" sz="2800" dirty="0">
                <a:ea typeface="ＭＳ Ｐゴシック" pitchFamily="34" charset="-128"/>
              </a:rPr>
            </a:br>
            <a:r>
              <a:rPr lang="en-US" altLang="en-US" sz="1900" dirty="0">
                <a:ea typeface="ＭＳ Ｐゴシック" pitchFamily="34" charset="-128"/>
              </a:rPr>
              <a:t>ONLINE VERIFICATION OF HOMELESS STAC APPROVALS</a:t>
            </a:r>
          </a:p>
        </p:txBody>
      </p:sp>
      <p:sp>
        <p:nvSpPr>
          <p:cNvPr id="3" name="Content Placeholder 2">
            <a:extLst>
              <a:ext uri="{FF2B5EF4-FFF2-40B4-BE49-F238E27FC236}">
                <a16:creationId xmlns:a16="http://schemas.microsoft.com/office/drawing/2014/main" id="{C6EFB928-799C-480A-8068-42CB4A582A1D}"/>
              </a:ext>
            </a:extLst>
          </p:cNvPr>
          <p:cNvSpPr>
            <a:spLocks noGrp="1"/>
          </p:cNvSpPr>
          <p:nvPr>
            <p:ph sz="half" idx="2"/>
          </p:nvPr>
        </p:nvSpPr>
        <p:spPr/>
        <p:txBody>
          <a:bodyPr/>
          <a:lstStyle/>
          <a:p>
            <a:pPr marL="0" indent="0">
              <a:buNone/>
            </a:pPr>
            <a:r>
              <a:rPr lang="en-US" dirty="0"/>
              <a:t>What’s different than the DVSUM Screen?</a:t>
            </a:r>
          </a:p>
          <a:p>
            <a:r>
              <a:rPr lang="en-US" dirty="0"/>
              <a:t>Verification Period is September to June</a:t>
            </a:r>
          </a:p>
          <a:p>
            <a:r>
              <a:rPr lang="en-US" dirty="0"/>
              <a:t>No Maintenance on STAC</a:t>
            </a:r>
          </a:p>
        </p:txBody>
      </p:sp>
      <p:pic>
        <p:nvPicPr>
          <p:cNvPr id="9" name="Content Placeholder 8" descr="Screenshot of the DVHOM Homeless/Runaway Youth Verification Screen within EFRT">
            <a:extLst>
              <a:ext uri="{FF2B5EF4-FFF2-40B4-BE49-F238E27FC236}">
                <a16:creationId xmlns:a16="http://schemas.microsoft.com/office/drawing/2014/main" id="{5EF14ED7-EB6F-45EA-A25B-C37C01E0893B}"/>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403259" y="1198563"/>
            <a:ext cx="3938520" cy="3392487"/>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2"/>
          <p:cNvSpPr>
            <a:spLocks noGrp="1" noChangeArrowheads="1"/>
          </p:cNvSpPr>
          <p:nvPr>
            <p:ph type="title"/>
          </p:nvPr>
        </p:nvSpPr>
        <p:spPr/>
        <p:txBody>
          <a:bodyPr>
            <a:normAutofit fontScale="90000"/>
          </a:bodyPr>
          <a:lstStyle/>
          <a:p>
            <a:pPr algn="ctr">
              <a:defRPr/>
            </a:pPr>
            <a:r>
              <a:rPr lang="en-US" altLang="en-US" sz="2800" dirty="0">
                <a:ea typeface="ＭＳ Ｐゴシック" pitchFamily="34" charset="-128"/>
              </a:rPr>
              <a:t>DVSSY</a:t>
            </a:r>
            <a:r>
              <a:rPr lang="en-US" altLang="en-US" sz="2400" dirty="0">
                <a:ea typeface="ＭＳ Ｐゴシック" pitchFamily="34" charset="-128"/>
              </a:rPr>
              <a:t> Screen</a:t>
            </a:r>
            <a:br>
              <a:rPr lang="en-US" altLang="en-US" sz="2400" dirty="0">
                <a:ea typeface="ＭＳ Ｐゴシック" pitchFamily="34" charset="-128"/>
              </a:rPr>
            </a:br>
            <a:r>
              <a:rPr lang="en-US" altLang="en-US" sz="1900" cap="all" spc="-40" dirty="0">
                <a:ea typeface="ＭＳ Ｐゴシック" pitchFamily="34" charset="-128"/>
              </a:rPr>
              <a:t>Online Verification of §4201 10-Month State-supported STAC Approvals</a:t>
            </a:r>
          </a:p>
        </p:txBody>
      </p:sp>
      <p:sp>
        <p:nvSpPr>
          <p:cNvPr id="3" name="Content Placeholder 2">
            <a:extLst>
              <a:ext uri="{FF2B5EF4-FFF2-40B4-BE49-F238E27FC236}">
                <a16:creationId xmlns:a16="http://schemas.microsoft.com/office/drawing/2014/main" id="{816ED321-E87F-4D14-A39E-28C4DAF0A5FE}"/>
              </a:ext>
            </a:extLst>
          </p:cNvPr>
          <p:cNvSpPr>
            <a:spLocks noGrp="1"/>
          </p:cNvSpPr>
          <p:nvPr>
            <p:ph sz="half" idx="2"/>
          </p:nvPr>
        </p:nvSpPr>
        <p:spPr/>
        <p:txBody>
          <a:bodyPr>
            <a:normAutofit/>
          </a:bodyPr>
          <a:lstStyle/>
          <a:p>
            <a:pPr marL="0" indent="0">
              <a:buNone/>
            </a:pPr>
            <a:r>
              <a:rPr lang="en-US" sz="1800" dirty="0"/>
              <a:t>What’s different than the DVSUM Screen?</a:t>
            </a:r>
          </a:p>
          <a:p>
            <a:pPr>
              <a:buFont typeface="+mj-lt"/>
              <a:buAutoNum type="arabicPeriod"/>
              <a:defRPr/>
            </a:pPr>
            <a:r>
              <a:rPr lang="en-US" altLang="en-US" sz="1800" dirty="0">
                <a:ea typeface="ＭＳ Ｐゴシック" pitchFamily="34" charset="-128"/>
              </a:rPr>
              <a:t>Verification Period</a:t>
            </a:r>
          </a:p>
          <a:p>
            <a:pPr lvl="1">
              <a:spcAft>
                <a:spcPts val="1000"/>
              </a:spcAft>
              <a:defRPr/>
            </a:pPr>
            <a:r>
              <a:rPr lang="en-US" altLang="en-US" sz="1200" dirty="0">
                <a:ea typeface="ＭＳ Ｐゴシック" pitchFamily="34" charset="-128"/>
              </a:rPr>
              <a:t>Indicates whether you’re verifying 09/01 - 12/31 or 09/01 - 06/30</a:t>
            </a:r>
          </a:p>
          <a:p>
            <a:pPr>
              <a:spcAft>
                <a:spcPts val="600"/>
              </a:spcAft>
              <a:buFont typeface="+mj-lt"/>
              <a:buAutoNum type="arabicPeriod"/>
              <a:defRPr/>
            </a:pPr>
            <a:r>
              <a:rPr lang="en-US" altLang="en-US" sz="1800" dirty="0">
                <a:ea typeface="ＭＳ Ｐゴシック" pitchFamily="34" charset="-128"/>
              </a:rPr>
              <a:t>4-Mo and 10-Mo Verification Columns</a:t>
            </a:r>
          </a:p>
          <a:p>
            <a:pPr lvl="1">
              <a:spcAft>
                <a:spcPts val="600"/>
              </a:spcAft>
              <a:defRPr/>
            </a:pPr>
            <a:r>
              <a:rPr lang="en-US" sz="1200" dirty="0">
                <a:ea typeface="ＭＳ Ｐゴシック" pitchFamily="34" charset="-128"/>
              </a:rPr>
              <a:t>Active column identified by blue FTE label</a:t>
            </a:r>
          </a:p>
        </p:txBody>
      </p:sp>
      <p:pic>
        <p:nvPicPr>
          <p:cNvPr id="6" name="Content Placeholder 5" descr="Screenshot of DVSSY 4201 4 Month and 10 Month Verification Screen">
            <a:extLst>
              <a:ext uri="{FF2B5EF4-FFF2-40B4-BE49-F238E27FC236}">
                <a16:creationId xmlns:a16="http://schemas.microsoft.com/office/drawing/2014/main" id="{2D7C8796-6B86-4319-A879-993B39F8154F}"/>
              </a:ext>
            </a:extLst>
          </p:cNvPr>
          <p:cNvPicPr>
            <a:picLocks noGrp="1" noChangeAspect="1"/>
          </p:cNvPicPr>
          <p:nvPr>
            <p:ph sz="half" idx="13"/>
          </p:nvPr>
        </p:nvPicPr>
        <p:blipFill>
          <a:blip r:embed="rId2" cstate="print">
            <a:extLst>
              <a:ext uri="{28A0092B-C50C-407E-A947-70E740481C1C}">
                <a14:useLocalDpi xmlns:a14="http://schemas.microsoft.com/office/drawing/2010/main" val="0"/>
              </a:ext>
            </a:extLst>
          </a:blip>
          <a:stretch>
            <a:fillRect/>
          </a:stretch>
        </p:blipFill>
        <p:spPr>
          <a:xfrm>
            <a:off x="533400" y="1198563"/>
            <a:ext cx="3580185" cy="3752231"/>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a:t>DVMNC</a:t>
            </a:r>
            <a:r>
              <a:rPr lang="en-US" sz="2400" dirty="0"/>
              <a:t> Menu (To Access DVCHP, DVCSM, &amp; DVSTC)</a:t>
            </a:r>
            <a:br>
              <a:rPr lang="en-US" sz="2400" dirty="0"/>
            </a:br>
            <a:r>
              <a:rPr lang="en-US" sz="1900" cap="all" dirty="0"/>
              <a:t>Online Verification of Chapter STAC Approvals</a:t>
            </a:r>
          </a:p>
        </p:txBody>
      </p:sp>
      <p:sp>
        <p:nvSpPr>
          <p:cNvPr id="4" name="Content Placeholder 3">
            <a:extLst>
              <a:ext uri="{FF2B5EF4-FFF2-40B4-BE49-F238E27FC236}">
                <a16:creationId xmlns:a16="http://schemas.microsoft.com/office/drawing/2014/main" id="{D8F2E085-0124-4599-98AA-0D05641262B1}"/>
              </a:ext>
            </a:extLst>
          </p:cNvPr>
          <p:cNvSpPr>
            <a:spLocks noGrp="1"/>
          </p:cNvSpPr>
          <p:nvPr>
            <p:ph sz="half" idx="2"/>
          </p:nvPr>
        </p:nvSpPr>
        <p:spPr/>
        <p:txBody>
          <a:bodyPr>
            <a:normAutofit/>
          </a:bodyPr>
          <a:lstStyle/>
          <a:p>
            <a:pPr marL="0" indent="0">
              <a:buNone/>
            </a:pPr>
            <a:r>
              <a:rPr lang="en-US" sz="2000" dirty="0"/>
              <a:t>What’s different about DVCHP?</a:t>
            </a:r>
          </a:p>
          <a:p>
            <a:r>
              <a:rPr lang="en-US" sz="1400" dirty="0"/>
              <a:t>No Maintenance on STAC.</a:t>
            </a:r>
          </a:p>
          <a:p>
            <a:r>
              <a:rPr lang="en-US" sz="1400" dirty="0"/>
              <a:t>Admin. Cost.: Cannot exceed 5% of education cost</a:t>
            </a:r>
          </a:p>
          <a:p>
            <a:r>
              <a:rPr lang="en-US" sz="1400" dirty="0"/>
              <a:t>CSE Cost: Cannot exceed $100</a:t>
            </a:r>
          </a:p>
          <a:p>
            <a:r>
              <a:rPr lang="en-US" sz="1400" dirty="0"/>
              <a:t>Only 10-Month Program with STAC Aid for Transportation</a:t>
            </a:r>
          </a:p>
          <a:p>
            <a:pPr marL="0" indent="0">
              <a:buNone/>
            </a:pPr>
            <a:r>
              <a:rPr lang="en-US" sz="2000" dirty="0"/>
              <a:t>What’s different about DVCSM?</a:t>
            </a:r>
          </a:p>
          <a:p>
            <a:r>
              <a:rPr lang="en-US" sz="1400" dirty="0"/>
              <a:t>No Maintenance on STAC</a:t>
            </a:r>
            <a:endParaRPr lang="en-US" sz="1050" dirty="0"/>
          </a:p>
          <a:p>
            <a:pPr marL="0" indent="0">
              <a:buNone/>
            </a:pPr>
            <a:r>
              <a:rPr lang="en-US" sz="2000" dirty="0"/>
              <a:t>What’s different about DVSTC?</a:t>
            </a:r>
          </a:p>
          <a:p>
            <a:r>
              <a:rPr lang="en-US" sz="1400" dirty="0"/>
              <a:t>Transportation Stop Above $6,500 for all open school years (2016-17 to 2019-20)</a:t>
            </a:r>
          </a:p>
          <a:p>
            <a:pPr marL="0" indent="0">
              <a:buNone/>
            </a:pPr>
            <a:endParaRPr lang="en-US" sz="2000" dirty="0"/>
          </a:p>
          <a:p>
            <a:endParaRPr lang="en-US" sz="2000" dirty="0"/>
          </a:p>
          <a:p>
            <a:pPr marL="0" indent="0">
              <a:buNone/>
            </a:pPr>
            <a:endParaRPr lang="en-US" sz="2000" dirty="0"/>
          </a:p>
          <a:p>
            <a:endParaRPr lang="en-US" dirty="0"/>
          </a:p>
        </p:txBody>
      </p:sp>
      <p:pic>
        <p:nvPicPr>
          <p:cNvPr id="6" name="Content Placeholder 5">
            <a:extLst>
              <a:ext uri="{FF2B5EF4-FFF2-40B4-BE49-F238E27FC236}">
                <a16:creationId xmlns:a16="http://schemas.microsoft.com/office/drawing/2014/main" id="{BE09912D-F42F-4F9F-891F-7C8E916CBDEF}"/>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433232" y="1198563"/>
            <a:ext cx="3878574" cy="3392487"/>
          </a:xfrm>
          <a:prstGeom prst="rect">
            <a:avLst/>
          </a:prstGeom>
        </p:spPr>
      </p:pic>
      <p:sp>
        <p:nvSpPr>
          <p:cNvPr id="5" name="TextBox 4">
            <a:extLst>
              <a:ext uri="{FF2B5EF4-FFF2-40B4-BE49-F238E27FC236}">
                <a16:creationId xmlns:a16="http://schemas.microsoft.com/office/drawing/2014/main" id="{652FC603-1244-4C47-B76C-09AC127CD264}"/>
              </a:ext>
            </a:extLst>
          </p:cNvPr>
          <p:cNvSpPr txBox="1"/>
          <p:nvPr/>
        </p:nvSpPr>
        <p:spPr>
          <a:xfrm>
            <a:off x="433232" y="4605117"/>
            <a:ext cx="7720168" cy="400110"/>
          </a:xfrm>
          <a:prstGeom prst="rect">
            <a:avLst/>
          </a:prstGeom>
          <a:noFill/>
        </p:spPr>
        <p:txBody>
          <a:bodyPr wrap="square" rtlCol="0">
            <a:spAutoFit/>
          </a:bodyPr>
          <a:lstStyle/>
          <a:p>
            <a:r>
              <a:rPr lang="en-US" sz="2000" dirty="0"/>
              <a:t>100 Percent Aid Available for Both 10-Month &amp; 2-Month Chapters </a:t>
            </a:r>
          </a:p>
        </p:txBody>
      </p:sp>
    </p:spTree>
    <p:extLst>
      <p:ext uri="{BB962C8B-B14F-4D97-AF65-F5344CB8AC3E}">
        <p14:creationId xmlns:p14="http://schemas.microsoft.com/office/powerpoint/2010/main" val="35535339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normAutofit fontScale="90000"/>
          </a:bodyPr>
          <a:lstStyle/>
          <a:p>
            <a:pPr algn="ctr">
              <a:defRPr/>
            </a:pPr>
            <a:r>
              <a:rPr lang="en-US" altLang="en-US" sz="2800" dirty="0">
                <a:ea typeface="ＭＳ Ｐゴシック" pitchFamily="34" charset="-128"/>
              </a:rPr>
              <a:t>DVSTR</a:t>
            </a:r>
            <a:r>
              <a:rPr lang="en-US" altLang="en-US" sz="2400" dirty="0">
                <a:ea typeface="ＭＳ Ｐゴシック" pitchFamily="34" charset="-128"/>
              </a:rPr>
              <a:t> Screen</a:t>
            </a:r>
            <a:br>
              <a:rPr lang="en-US" altLang="en-US" sz="2400" dirty="0">
                <a:ea typeface="ＭＳ Ｐゴシック" pitchFamily="34" charset="-128"/>
              </a:rPr>
            </a:br>
            <a:r>
              <a:rPr lang="en-US" altLang="en-US" sz="1900" dirty="0">
                <a:ea typeface="ＭＳ Ｐゴシック" pitchFamily="34" charset="-128"/>
              </a:rPr>
              <a:t>ONLINE PROCESSING OF 4408 TRANSPORTATION COSTS</a:t>
            </a:r>
          </a:p>
        </p:txBody>
      </p:sp>
      <p:pic>
        <p:nvPicPr>
          <p:cNvPr id="4" name="Content Placeholder 3" descr="Screenshot of the DVSTR Summer Transportation Verification for DSUMR screen within EFRT"/>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353509" y="1097280"/>
            <a:ext cx="4294691" cy="3886200"/>
          </a:xfrm>
        </p:spPr>
      </p:pic>
      <p:graphicFrame>
        <p:nvGraphicFramePr>
          <p:cNvPr id="5" name="Content Placeholder 4"/>
          <p:cNvGraphicFramePr>
            <a:graphicFrameLocks noGrp="1"/>
          </p:cNvGraphicFramePr>
          <p:nvPr>
            <p:ph sz="half" idx="2"/>
            <p:extLst>
              <p:ext uri="{D42A27DB-BD31-4B8C-83A1-F6EECF244321}">
                <p14:modId xmlns:p14="http://schemas.microsoft.com/office/powerpoint/2010/main" val="2135698800"/>
              </p:ext>
            </p:extLst>
          </p:nvPr>
        </p:nvGraphicFramePr>
        <p:xfrm>
          <a:off x="6583680" y="1143000"/>
          <a:ext cx="1981200" cy="2123440"/>
        </p:xfrm>
        <a:graphic>
          <a:graphicData uri="http://schemas.openxmlformats.org/drawingml/2006/table">
            <a:tbl>
              <a:tblPr firstRow="1" bandRow="1">
                <a:tableStyleId>{B301B821-A1FF-4177-AEE7-76D212191A09}</a:tableStyleId>
              </a:tblPr>
              <a:tblGrid>
                <a:gridCol w="9906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tblGrid>
              <a:tr h="370840">
                <a:tc gridSpan="2">
                  <a:txBody>
                    <a:bodyPr/>
                    <a:lstStyle/>
                    <a:p>
                      <a:pPr algn="ctr"/>
                      <a:r>
                        <a:rPr lang="en-US" sz="1200" dirty="0">
                          <a:latin typeface="Arial" panose="020B0604020202020204" pitchFamily="34" charset="0"/>
                          <a:cs typeface="Arial" panose="020B0604020202020204" pitchFamily="34" charset="0"/>
                        </a:rPr>
                        <a:t>Transportation Stop Amount by Year</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(Stop Indicated by “</a:t>
                      </a:r>
                      <a:r>
                        <a:rPr lang="en-US" sz="1200" dirty="0">
                          <a:solidFill>
                            <a:srgbClr val="FF7070"/>
                          </a:solidFill>
                          <a:latin typeface="Arial" panose="020B0604020202020204" pitchFamily="34" charset="0"/>
                          <a:cs typeface="Arial" panose="020B0604020202020204" pitchFamily="34" charset="0"/>
                        </a:rPr>
                        <a:t>S</a:t>
                      </a:r>
                      <a:r>
                        <a:rPr lang="en-US" sz="1200" dirty="0">
                          <a:latin typeface="Arial" panose="020B0604020202020204" pitchFamily="34" charset="0"/>
                          <a:cs typeface="Arial" panose="020B0604020202020204" pitchFamily="34" charset="0"/>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E3063"/>
                    </a:solidFill>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1200" dirty="0">
                          <a:latin typeface="Arial" panose="020B0604020202020204" pitchFamily="34" charset="0"/>
                          <a:cs typeface="Arial" panose="020B0604020202020204" pitchFamily="34" charset="0"/>
                        </a:rPr>
                        <a:t>2016-17</a:t>
                      </a:r>
                    </a:p>
                  </a:txBody>
                  <a:tcPr>
                    <a:lnL w="12700" cmpd="sng">
                      <a:noFill/>
                    </a:lnL>
                    <a:lnR w="12700" cap="flat" cmpd="sng" algn="ctr">
                      <a:solidFill>
                        <a:srgbClr val="D1D3D4"/>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0840">
                <a:tc>
                  <a:txBody>
                    <a:bodyPr/>
                    <a:lstStyle/>
                    <a:p>
                      <a:r>
                        <a:rPr lang="en-US" sz="1200" dirty="0">
                          <a:latin typeface="Arial" panose="020B0604020202020204" pitchFamily="34" charset="0"/>
                          <a:cs typeface="Arial" panose="020B0604020202020204" pitchFamily="34" charset="0"/>
                        </a:rPr>
                        <a:t>2017-18</a:t>
                      </a:r>
                    </a:p>
                  </a:txBody>
                  <a:tcPr>
                    <a:lnL w="12700" cmpd="sng">
                      <a:noFill/>
                    </a:lnL>
                    <a:lnR w="12700" cap="flat" cmpd="sng" algn="ctr">
                      <a:solidFill>
                        <a:srgbClr val="D1D3D4"/>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10002"/>
                  </a:ext>
                </a:extLst>
              </a:tr>
              <a:tr h="370840">
                <a:tc>
                  <a:txBody>
                    <a:bodyPr/>
                    <a:lstStyle/>
                    <a:p>
                      <a:r>
                        <a:rPr lang="en-US" sz="1200" dirty="0">
                          <a:latin typeface="Arial" panose="020B0604020202020204" pitchFamily="34" charset="0"/>
                          <a:cs typeface="Arial" panose="020B0604020202020204" pitchFamily="34" charset="0"/>
                        </a:rPr>
                        <a:t>2018-19</a:t>
                      </a:r>
                    </a:p>
                  </a:txBody>
                  <a:tcPr>
                    <a:lnL w="12700" cmpd="sng">
                      <a:noFill/>
                    </a:lnL>
                    <a:lnR w="12700" cap="flat" cmpd="sng" algn="ctr">
                      <a:solidFill>
                        <a:srgbClr val="D1D3D4"/>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0840">
                <a:tc>
                  <a:txBody>
                    <a:bodyPr/>
                    <a:lstStyle/>
                    <a:p>
                      <a:r>
                        <a:rPr lang="en-US" sz="1200" dirty="0">
                          <a:latin typeface="Arial" panose="020B0604020202020204" pitchFamily="34" charset="0"/>
                          <a:cs typeface="Arial" panose="020B0604020202020204" pitchFamily="34" charset="0"/>
                        </a:rPr>
                        <a:t>2019-20</a:t>
                      </a:r>
                    </a:p>
                  </a:txBody>
                  <a:tcPr>
                    <a:lnL w="12700" cmpd="sng">
                      <a:noFill/>
                    </a:lnL>
                    <a:lnR w="12700" cap="flat" cmpd="sng" algn="ctr">
                      <a:solidFill>
                        <a:srgbClr val="D1D3D4"/>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6E7E8"/>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FAE992EF-0D00-4880-8DD7-EEED10E9106D}"/>
              </a:ext>
            </a:extLst>
          </p:cNvPr>
          <p:cNvSpPr txBox="1"/>
          <p:nvPr/>
        </p:nvSpPr>
        <p:spPr>
          <a:xfrm>
            <a:off x="6705600" y="3486150"/>
            <a:ext cx="1859280" cy="400110"/>
          </a:xfrm>
          <a:prstGeom prst="rect">
            <a:avLst/>
          </a:prstGeom>
          <a:noFill/>
        </p:spPr>
        <p:txBody>
          <a:bodyPr wrap="square" rtlCol="0">
            <a:spAutoFit/>
          </a:bodyPr>
          <a:lstStyle/>
          <a:p>
            <a:r>
              <a:rPr lang="en-US" sz="2000" dirty="0"/>
              <a:t>80% Aid Ratio</a:t>
            </a:r>
          </a:p>
        </p:txBody>
      </p:sp>
    </p:spTree>
    <p:extLst>
      <p:ext uri="{BB962C8B-B14F-4D97-AF65-F5344CB8AC3E}">
        <p14:creationId xmlns:p14="http://schemas.microsoft.com/office/powerpoint/2010/main" val="2964209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lstStyle/>
          <a:p>
            <a:pPr eaLnBrk="1" hangingPunct="1">
              <a:defRPr/>
            </a:pPr>
            <a:r>
              <a:rPr lang="en-US" dirty="0">
                <a:cs typeface="+mj-cs"/>
              </a:rPr>
              <a:t>Electronic Record Access</a:t>
            </a:r>
          </a:p>
        </p:txBody>
      </p:sp>
      <p:sp>
        <p:nvSpPr>
          <p:cNvPr id="47108" name="Rectangle 3"/>
          <p:cNvSpPr>
            <a:spLocks noGrp="1" noChangeArrowheads="1"/>
          </p:cNvSpPr>
          <p:nvPr>
            <p:ph idx="1"/>
          </p:nvPr>
        </p:nvSpPr>
        <p:spPr>
          <a:xfrm>
            <a:off x="228600" y="1051560"/>
            <a:ext cx="8686800" cy="3809999"/>
          </a:xfrm>
        </p:spPr>
        <p:txBody>
          <a:bodyPr>
            <a:noAutofit/>
          </a:bodyPr>
          <a:lstStyle/>
          <a:p>
            <a:pPr eaLnBrk="1" hangingPunct="1">
              <a:lnSpc>
                <a:spcPct val="90000"/>
              </a:lnSpc>
              <a:spcBef>
                <a:spcPts val="0"/>
              </a:spcBef>
              <a:buFontTx/>
              <a:buNone/>
              <a:defRPr/>
            </a:pPr>
            <a:r>
              <a:rPr lang="en-US" altLang="en-US" sz="2000" u="sng" dirty="0">
                <a:ea typeface="ＭＳ Ｐゴシック" pitchFamily="34" charset="-128"/>
              </a:rPr>
              <a:t>STAC Online (EFRT) System</a:t>
            </a:r>
            <a:r>
              <a:rPr lang="en-US" altLang="en-US" sz="2000" dirty="0">
                <a:ea typeface="ＭＳ Ｐゴシック" pitchFamily="34" charset="-128"/>
              </a:rPr>
              <a:t> </a:t>
            </a:r>
          </a:p>
          <a:p>
            <a:pPr eaLnBrk="1" hangingPunct="1">
              <a:lnSpc>
                <a:spcPct val="90000"/>
              </a:lnSpc>
              <a:spcBef>
                <a:spcPts val="0"/>
              </a:spcBef>
              <a:defRPr/>
            </a:pPr>
            <a:r>
              <a:rPr lang="en-US" altLang="en-US" sz="1400" dirty="0">
                <a:ea typeface="ＭＳ Ｐゴシック" pitchFamily="34" charset="-128"/>
              </a:rPr>
              <a:t>Review, add, amend or verify approvals (providers review only)</a:t>
            </a:r>
          </a:p>
          <a:p>
            <a:pPr eaLnBrk="1" hangingPunct="1">
              <a:lnSpc>
                <a:spcPct val="90000"/>
              </a:lnSpc>
              <a:spcBef>
                <a:spcPts val="0"/>
              </a:spcBef>
              <a:defRPr/>
            </a:pPr>
            <a:r>
              <a:rPr lang="en-US" altLang="en-US" sz="1400" dirty="0">
                <a:ea typeface="ＭＳ Ｐゴシック" pitchFamily="34" charset="-128"/>
              </a:rPr>
              <a:t>User IDs must be authorized by District Superintendent (agency directors for providers)</a:t>
            </a:r>
          </a:p>
          <a:p>
            <a:pPr eaLnBrk="1" hangingPunct="1">
              <a:lnSpc>
                <a:spcPct val="90000"/>
              </a:lnSpc>
              <a:spcBef>
                <a:spcPts val="0"/>
              </a:spcBef>
              <a:defRPr/>
            </a:pPr>
            <a:r>
              <a:rPr lang="en-US" altLang="en-US" sz="1400" dirty="0">
                <a:ea typeface="ＭＳ Ｐゴシック" pitchFamily="34" charset="-128"/>
              </a:rPr>
              <a:t>User IDs and passwords must not be shared</a:t>
            </a:r>
          </a:p>
          <a:p>
            <a:pPr eaLnBrk="1" hangingPunct="1">
              <a:lnSpc>
                <a:spcPct val="90000"/>
              </a:lnSpc>
              <a:spcBef>
                <a:spcPts val="0"/>
              </a:spcBef>
              <a:defRPr/>
            </a:pPr>
            <a:r>
              <a:rPr lang="en-US" altLang="en-US" sz="1400" dirty="0">
                <a:ea typeface="ＭＳ Ｐゴシック" pitchFamily="34" charset="-128"/>
              </a:rPr>
              <a:t>STAC Unit can suspend rights when aware of violations</a:t>
            </a:r>
          </a:p>
          <a:p>
            <a:pPr eaLnBrk="1" hangingPunct="1">
              <a:lnSpc>
                <a:spcPct val="90000"/>
              </a:lnSpc>
              <a:spcBef>
                <a:spcPts val="0"/>
              </a:spcBef>
              <a:defRPr/>
            </a:pPr>
            <a:r>
              <a:rPr lang="en-US" altLang="en-US" sz="1400" dirty="0">
                <a:ea typeface="ＭＳ Ｐゴシック" pitchFamily="34" charset="-128"/>
              </a:rPr>
              <a:t>Use request form on website to add new users or delete users</a:t>
            </a:r>
          </a:p>
          <a:p>
            <a:pPr lvl="1">
              <a:lnSpc>
                <a:spcPct val="90000"/>
              </a:lnSpc>
              <a:spcBef>
                <a:spcPts val="0"/>
              </a:spcBef>
              <a:defRPr/>
            </a:pPr>
            <a:r>
              <a:rPr lang="en-US" altLang="en-US" sz="1200" dirty="0">
                <a:ea typeface="ＭＳ Ｐゴシック" pitchFamily="34" charset="-128"/>
              </a:rPr>
              <a:t>Separate forms for employees and third-party consultants</a:t>
            </a:r>
          </a:p>
          <a:p>
            <a:pPr lvl="1">
              <a:lnSpc>
                <a:spcPct val="90000"/>
              </a:lnSpc>
              <a:spcBef>
                <a:spcPts val="0"/>
              </a:spcBef>
              <a:defRPr/>
            </a:pPr>
            <a:r>
              <a:rPr lang="en-US" altLang="en-US" sz="1200" dirty="0">
                <a:ea typeface="ＭＳ Ｐゴシック" pitchFamily="34" charset="-128"/>
              </a:rPr>
              <a:t>Consultant form should be used to give BOCES users district rights</a:t>
            </a:r>
          </a:p>
          <a:p>
            <a:pPr eaLnBrk="1" hangingPunct="1">
              <a:lnSpc>
                <a:spcPct val="90000"/>
              </a:lnSpc>
              <a:spcBef>
                <a:spcPts val="0"/>
              </a:spcBef>
              <a:defRPr/>
            </a:pPr>
            <a:r>
              <a:rPr lang="en-US" altLang="en-US" sz="1400" dirty="0">
                <a:ea typeface="ＭＳ Ｐゴシック" pitchFamily="34" charset="-128"/>
              </a:rPr>
              <a:t>New online functionality allows District Superintendents to renew or suspend users directly</a:t>
            </a:r>
            <a:endParaRPr lang="en-US" altLang="en-US" sz="1200" dirty="0">
              <a:ea typeface="ＭＳ Ｐゴシック" pitchFamily="34" charset="-128"/>
            </a:endParaRPr>
          </a:p>
          <a:p>
            <a:pPr eaLnBrk="1" hangingPunct="1">
              <a:lnSpc>
                <a:spcPct val="90000"/>
              </a:lnSpc>
              <a:spcBef>
                <a:spcPts val="0"/>
              </a:spcBef>
              <a:defRPr/>
            </a:pPr>
            <a:endParaRPr lang="en-US" altLang="en-US" sz="1200" dirty="0">
              <a:ea typeface="ＭＳ Ｐゴシック" pitchFamily="34" charset="-128"/>
            </a:endParaRPr>
          </a:p>
          <a:p>
            <a:pPr eaLnBrk="1" hangingPunct="1">
              <a:lnSpc>
                <a:spcPct val="90000"/>
              </a:lnSpc>
              <a:spcBef>
                <a:spcPts val="0"/>
              </a:spcBef>
              <a:buFontTx/>
              <a:buNone/>
              <a:defRPr/>
            </a:pPr>
            <a:r>
              <a:rPr lang="en-US" altLang="en-US" sz="2000" u="sng" dirty="0">
                <a:ea typeface="ＭＳ Ｐゴシック" pitchFamily="34" charset="-128"/>
              </a:rPr>
              <a:t>SED Secure File Transfer Manager (FTM) </a:t>
            </a:r>
            <a:endParaRPr lang="en-US" altLang="en-US" sz="2000" dirty="0">
              <a:ea typeface="ＭＳ Ｐゴシック" pitchFamily="34" charset="-128"/>
            </a:endParaRPr>
          </a:p>
          <a:p>
            <a:pPr eaLnBrk="1" hangingPunct="1">
              <a:lnSpc>
                <a:spcPct val="90000"/>
              </a:lnSpc>
              <a:spcBef>
                <a:spcPts val="0"/>
              </a:spcBef>
              <a:defRPr/>
            </a:pPr>
            <a:r>
              <a:rPr lang="en-US" altLang="en-US" sz="1400" dirty="0">
                <a:ea typeface="ＭＳ Ｐゴシック" pitchFamily="34" charset="-128"/>
              </a:rPr>
              <a:t>Submit bulk files – format available on STAC website</a:t>
            </a:r>
          </a:p>
          <a:p>
            <a:pPr eaLnBrk="1" hangingPunct="1">
              <a:lnSpc>
                <a:spcPct val="90000"/>
              </a:lnSpc>
              <a:spcBef>
                <a:spcPts val="0"/>
              </a:spcBef>
              <a:defRPr/>
            </a:pPr>
            <a:r>
              <a:rPr lang="en-US" altLang="en-US" sz="1400" dirty="0">
                <a:ea typeface="ＭＳ Ｐゴシック" pitchFamily="34" charset="-128"/>
              </a:rPr>
              <a:t>Download STAC-3 amendment reports and summary files – and other reports soon</a:t>
            </a:r>
          </a:p>
          <a:p>
            <a:pPr>
              <a:lnSpc>
                <a:spcPct val="90000"/>
              </a:lnSpc>
              <a:spcBef>
                <a:spcPts val="0"/>
              </a:spcBef>
              <a:defRPr/>
            </a:pPr>
            <a:r>
              <a:rPr lang="en-US" altLang="en-US" sz="1400" dirty="0">
                <a:ea typeface="ＭＳ Ｐゴシック" pitchFamily="34" charset="-128"/>
              </a:rPr>
              <a:t>Two accounts required to create file:</a:t>
            </a:r>
          </a:p>
          <a:p>
            <a:pPr lvl="1">
              <a:lnSpc>
                <a:spcPct val="90000"/>
              </a:lnSpc>
              <a:spcBef>
                <a:spcPts val="0"/>
              </a:spcBef>
              <a:defRPr/>
            </a:pPr>
            <a:r>
              <a:rPr lang="en-US" altLang="en-US" sz="1200" dirty="0">
                <a:ea typeface="ＭＳ Ｐゴシック" pitchFamily="34" charset="-128"/>
              </a:rPr>
              <a:t>FTP username and password</a:t>
            </a:r>
          </a:p>
          <a:p>
            <a:pPr lvl="1">
              <a:lnSpc>
                <a:spcPct val="90000"/>
              </a:lnSpc>
              <a:spcBef>
                <a:spcPts val="0"/>
              </a:spcBef>
              <a:defRPr/>
            </a:pPr>
            <a:r>
              <a:rPr lang="en-US" altLang="en-US" sz="1200" dirty="0">
                <a:ea typeface="ＭＳ Ｐゴシック" pitchFamily="34" charset="-128"/>
              </a:rPr>
              <a:t>EFRT </a:t>
            </a:r>
            <a:r>
              <a:rPr lang="en-US" altLang="en-US" sz="1200" dirty="0" err="1">
                <a:ea typeface="ＭＳ Ｐゴシック" pitchFamily="34" charset="-128"/>
              </a:rPr>
              <a:t>Usercode</a:t>
            </a:r>
            <a:r>
              <a:rPr lang="en-US" altLang="en-US" sz="1200" dirty="0">
                <a:ea typeface="ＭＳ Ｐゴシック" pitchFamily="34" charset="-128"/>
              </a:rPr>
              <a:t> and password</a:t>
            </a:r>
          </a:p>
          <a:p>
            <a:pPr marL="342900" lvl="1" indent="-342900">
              <a:lnSpc>
                <a:spcPct val="90000"/>
              </a:lnSpc>
              <a:spcBef>
                <a:spcPts val="0"/>
              </a:spcBef>
              <a:buFont typeface="Arial" panose="020B0604020202020204" pitchFamily="34" charset="0"/>
              <a:buChar char="•"/>
              <a:defRPr/>
            </a:pPr>
            <a:r>
              <a:rPr lang="en-US" altLang="en-US" sz="1400" dirty="0">
                <a:ea typeface="ＭＳ Ｐゴシック" pitchFamily="34" charset="-128"/>
              </a:rPr>
              <a:t>FTP Authorization Form required:</a:t>
            </a:r>
            <a:br>
              <a:rPr lang="en-US" altLang="en-US" sz="1400" dirty="0">
                <a:ea typeface="ＭＳ Ｐゴシック" pitchFamily="34" charset="-128"/>
              </a:rPr>
            </a:br>
            <a:r>
              <a:rPr lang="en-US" altLang="en-US" sz="1400" dirty="0">
                <a:ea typeface="ＭＳ Ｐゴシック" pitchFamily="34" charset="-128"/>
                <a:hlinkClick r:id="rId2">
                  <a:extLst>
                    <a:ext uri="{A12FA001-AC4F-418D-AE19-62706E023703}">
                      <ahyp:hlinkClr xmlns:ahyp="http://schemas.microsoft.com/office/drawing/2018/hyperlinkcolor" val="tx"/>
                    </a:ext>
                  </a:extLst>
                </a:hlinkClick>
              </a:rPr>
              <a:t>http://www.oms.nysed.gov/stac/forms/stac-603_form_authorization_ftp.pdf</a:t>
            </a:r>
            <a:endParaRPr lang="en-US" altLang="en-US" sz="1400" dirty="0">
              <a:ea typeface="ＭＳ Ｐゴシック" pitchFamily="34" charset="-128"/>
            </a:endParaRPr>
          </a:p>
          <a:p>
            <a:pPr lvl="1">
              <a:lnSpc>
                <a:spcPct val="90000"/>
              </a:lnSpc>
              <a:spcBef>
                <a:spcPts val="0"/>
              </a:spcBef>
              <a:defRPr/>
            </a:pPr>
            <a:r>
              <a:rPr lang="en-US" altLang="en-US" sz="1200" dirty="0">
                <a:ea typeface="ＭＳ Ｐゴシック" pitchFamily="34" charset="-128"/>
              </a:rPr>
              <a:t>Register and access through SED FTM web client</a:t>
            </a:r>
          </a:p>
          <a:p>
            <a:pPr lvl="1">
              <a:lnSpc>
                <a:spcPct val="90000"/>
              </a:lnSpc>
              <a:spcBef>
                <a:spcPts val="0"/>
              </a:spcBef>
              <a:defRPr/>
            </a:pPr>
            <a:r>
              <a:rPr lang="en-US" altLang="en-US" sz="1200" dirty="0">
                <a:ea typeface="ＭＳ Ｐゴシック" pitchFamily="34" charset="-128"/>
              </a:rPr>
              <a:t>Or access through FTP client using SFTP protocol.</a:t>
            </a:r>
          </a:p>
          <a:p>
            <a:pPr eaLnBrk="1" hangingPunct="1">
              <a:lnSpc>
                <a:spcPct val="90000"/>
              </a:lnSpc>
              <a:spcBef>
                <a:spcPts val="0"/>
              </a:spcBef>
              <a:defRPr/>
            </a:pPr>
            <a:endParaRPr lang="en-US" altLang="en-US" sz="1400" dirty="0">
              <a:ea typeface="ＭＳ Ｐゴシック" pitchFamily="34" charset="-128"/>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normAutofit fontScale="90000"/>
          </a:bodyPr>
          <a:lstStyle/>
          <a:p>
            <a:pPr algn="ctr">
              <a:defRPr/>
            </a:pPr>
            <a:r>
              <a:rPr lang="en-US" altLang="en-US" sz="2800" dirty="0">
                <a:ea typeface="ＭＳ Ｐゴシック" pitchFamily="34" charset="-128"/>
              </a:rPr>
              <a:t>DVST2</a:t>
            </a:r>
            <a:r>
              <a:rPr lang="en-US" altLang="en-US" sz="2400" dirty="0">
                <a:ea typeface="ＭＳ Ｐゴシック" pitchFamily="34" charset="-128"/>
              </a:rPr>
              <a:t> Screen</a:t>
            </a:r>
            <a:br>
              <a:rPr lang="en-US" altLang="en-US" sz="2400" dirty="0">
                <a:ea typeface="ＭＳ Ｐゴシック" pitchFamily="34" charset="-128"/>
              </a:rPr>
            </a:br>
            <a:r>
              <a:rPr lang="en-US" altLang="en-US" sz="1900" dirty="0">
                <a:ea typeface="ＭＳ Ｐゴシック" pitchFamily="34" charset="-128"/>
              </a:rPr>
              <a:t>ONLINE VERIFICATION OF SUMMER RELATED SERVICES TRANSPORTATION</a:t>
            </a:r>
          </a:p>
        </p:txBody>
      </p:sp>
      <p:pic>
        <p:nvPicPr>
          <p:cNvPr id="4" name="Content Placeholder 3" descr="Screenshot of Summer Related Services Transportation Verification screen within EFRT"/>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359664" y="1120070"/>
            <a:ext cx="4517136" cy="3890080"/>
          </a:xfrm>
        </p:spPr>
      </p:pic>
      <p:graphicFrame>
        <p:nvGraphicFramePr>
          <p:cNvPr id="9" name="Content Placeholder 4">
            <a:extLst>
              <a:ext uri="{FF2B5EF4-FFF2-40B4-BE49-F238E27FC236}">
                <a16:creationId xmlns:a16="http://schemas.microsoft.com/office/drawing/2014/main" id="{FF914AE1-FE46-4455-8ECF-E056AFE0B373}"/>
              </a:ext>
            </a:extLst>
          </p:cNvPr>
          <p:cNvGraphicFramePr>
            <a:graphicFrameLocks noGrp="1"/>
          </p:cNvGraphicFramePr>
          <p:nvPr>
            <p:ph sz="half" idx="2"/>
            <p:extLst>
              <p:ext uri="{D42A27DB-BD31-4B8C-83A1-F6EECF244321}">
                <p14:modId xmlns:p14="http://schemas.microsoft.com/office/powerpoint/2010/main" val="2235199220"/>
              </p:ext>
            </p:extLst>
          </p:nvPr>
        </p:nvGraphicFramePr>
        <p:xfrm>
          <a:off x="6583680" y="1143000"/>
          <a:ext cx="1981200" cy="2123440"/>
        </p:xfrm>
        <a:graphic>
          <a:graphicData uri="http://schemas.openxmlformats.org/drawingml/2006/table">
            <a:tbl>
              <a:tblPr firstRow="1" bandRow="1">
                <a:tableStyleId>{B301B821-A1FF-4177-AEE7-76D212191A09}</a:tableStyleId>
              </a:tblPr>
              <a:tblGrid>
                <a:gridCol w="9906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tblGrid>
              <a:tr h="370840">
                <a:tc gridSpan="2">
                  <a:txBody>
                    <a:bodyPr/>
                    <a:lstStyle/>
                    <a:p>
                      <a:pPr algn="ctr"/>
                      <a:r>
                        <a:rPr lang="en-US" sz="1200" dirty="0">
                          <a:latin typeface="Arial" panose="020B0604020202020204" pitchFamily="34" charset="0"/>
                          <a:cs typeface="Arial" panose="020B0604020202020204" pitchFamily="34" charset="0"/>
                        </a:rPr>
                        <a:t>Transportation Stop Amount by Year</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(Stop Indicated by “</a:t>
                      </a:r>
                      <a:r>
                        <a:rPr lang="en-US" sz="1200" dirty="0">
                          <a:solidFill>
                            <a:srgbClr val="FF7070"/>
                          </a:solidFill>
                          <a:latin typeface="Arial" panose="020B0604020202020204" pitchFamily="34" charset="0"/>
                          <a:cs typeface="Arial" panose="020B0604020202020204" pitchFamily="34" charset="0"/>
                        </a:rPr>
                        <a:t>S</a:t>
                      </a:r>
                      <a:r>
                        <a:rPr lang="en-US" sz="1200" dirty="0">
                          <a:latin typeface="Arial" panose="020B0604020202020204" pitchFamily="34" charset="0"/>
                          <a:cs typeface="Arial" panose="020B0604020202020204" pitchFamily="34" charset="0"/>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E3063"/>
                    </a:solidFill>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1200" dirty="0">
                          <a:latin typeface="Arial" panose="020B0604020202020204" pitchFamily="34" charset="0"/>
                          <a:cs typeface="Arial" panose="020B0604020202020204" pitchFamily="34" charset="0"/>
                        </a:rPr>
                        <a:t>2016-17</a:t>
                      </a:r>
                    </a:p>
                  </a:txBody>
                  <a:tcPr>
                    <a:lnL w="12700" cmpd="sng">
                      <a:noFill/>
                    </a:lnL>
                    <a:lnR w="12700" cap="flat" cmpd="sng" algn="ctr">
                      <a:solidFill>
                        <a:srgbClr val="D1D3D4"/>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0840">
                <a:tc>
                  <a:txBody>
                    <a:bodyPr/>
                    <a:lstStyle/>
                    <a:p>
                      <a:r>
                        <a:rPr lang="en-US" sz="1200" dirty="0">
                          <a:latin typeface="Arial" panose="020B0604020202020204" pitchFamily="34" charset="0"/>
                          <a:cs typeface="Arial" panose="020B0604020202020204" pitchFamily="34" charset="0"/>
                        </a:rPr>
                        <a:t>2017-18</a:t>
                      </a:r>
                    </a:p>
                  </a:txBody>
                  <a:tcPr>
                    <a:lnL w="12700" cmpd="sng">
                      <a:noFill/>
                    </a:lnL>
                    <a:lnR w="12700" cap="flat" cmpd="sng" algn="ctr">
                      <a:solidFill>
                        <a:srgbClr val="D1D3D4"/>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10002"/>
                  </a:ext>
                </a:extLst>
              </a:tr>
              <a:tr h="370840">
                <a:tc>
                  <a:txBody>
                    <a:bodyPr/>
                    <a:lstStyle/>
                    <a:p>
                      <a:r>
                        <a:rPr lang="en-US" sz="1200" dirty="0">
                          <a:latin typeface="Arial" panose="020B0604020202020204" pitchFamily="34" charset="0"/>
                          <a:cs typeface="Arial" panose="020B0604020202020204" pitchFamily="34" charset="0"/>
                        </a:rPr>
                        <a:t>2018-19</a:t>
                      </a:r>
                    </a:p>
                  </a:txBody>
                  <a:tcPr>
                    <a:lnL w="12700" cmpd="sng">
                      <a:noFill/>
                    </a:lnL>
                    <a:lnR w="12700" cap="flat" cmpd="sng" algn="ctr">
                      <a:solidFill>
                        <a:srgbClr val="D1D3D4"/>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0840">
                <a:tc>
                  <a:txBody>
                    <a:bodyPr/>
                    <a:lstStyle/>
                    <a:p>
                      <a:r>
                        <a:rPr lang="en-US" sz="1200" dirty="0">
                          <a:latin typeface="Arial" panose="020B0604020202020204" pitchFamily="34" charset="0"/>
                          <a:cs typeface="Arial" panose="020B0604020202020204" pitchFamily="34" charset="0"/>
                        </a:rPr>
                        <a:t>2019-20</a:t>
                      </a:r>
                    </a:p>
                  </a:txBody>
                  <a:tcPr>
                    <a:lnL w="12700" cmpd="sng">
                      <a:noFill/>
                    </a:lnL>
                    <a:lnR w="12700" cap="flat" cmpd="sng" algn="ctr">
                      <a:solidFill>
                        <a:srgbClr val="D1D3D4"/>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6E7E8"/>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FD3306EE-DCC7-44D8-AE3D-452D0B7AE079}"/>
              </a:ext>
            </a:extLst>
          </p:cNvPr>
          <p:cNvSpPr txBox="1"/>
          <p:nvPr/>
        </p:nvSpPr>
        <p:spPr>
          <a:xfrm>
            <a:off x="6768939" y="3409950"/>
            <a:ext cx="1795941" cy="400110"/>
          </a:xfrm>
          <a:prstGeom prst="rect">
            <a:avLst/>
          </a:prstGeom>
          <a:noFill/>
        </p:spPr>
        <p:txBody>
          <a:bodyPr wrap="none" rtlCol="0">
            <a:spAutoFit/>
          </a:bodyPr>
          <a:lstStyle/>
          <a:p>
            <a:r>
              <a:rPr lang="en-US" sz="2000" dirty="0"/>
              <a:t>80% Aid Ratio</a:t>
            </a:r>
          </a:p>
        </p:txBody>
      </p:sp>
    </p:spTree>
    <p:extLst>
      <p:ext uri="{BB962C8B-B14F-4D97-AF65-F5344CB8AC3E}">
        <p14:creationId xmlns:p14="http://schemas.microsoft.com/office/powerpoint/2010/main" val="24244995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normAutofit fontScale="90000"/>
          </a:bodyPr>
          <a:lstStyle/>
          <a:p>
            <a:pPr algn="ctr">
              <a:defRPr/>
            </a:pPr>
            <a:r>
              <a:rPr lang="en-US" altLang="en-US" sz="2800" dirty="0">
                <a:ea typeface="ＭＳ Ｐゴシック" pitchFamily="34" charset="-128"/>
              </a:rPr>
              <a:t>DVST3</a:t>
            </a:r>
            <a:r>
              <a:rPr lang="en-US" altLang="en-US" sz="2400" dirty="0">
                <a:ea typeface="ＭＳ Ｐゴシック" pitchFamily="34" charset="-128"/>
              </a:rPr>
              <a:t> Screen</a:t>
            </a:r>
            <a:br>
              <a:rPr lang="en-US" altLang="en-US" sz="2400" dirty="0">
                <a:ea typeface="ＭＳ Ｐゴシック" pitchFamily="34" charset="-128"/>
              </a:rPr>
            </a:br>
            <a:r>
              <a:rPr lang="en-US" altLang="en-US" sz="1900" dirty="0">
                <a:ea typeface="ＭＳ Ｐゴシック" pitchFamily="34" charset="-128"/>
              </a:rPr>
              <a:t>ONLINE VERIFICATION OF SUMMER </a:t>
            </a:r>
            <a:r>
              <a:rPr lang="en-US" altLang="en-US" sz="1900" cap="all" spc="-50" dirty="0">
                <a:ea typeface="ＭＳ Ｐゴシック" pitchFamily="34" charset="-128"/>
              </a:rPr>
              <a:t>§4201</a:t>
            </a:r>
            <a:r>
              <a:rPr lang="en-US" altLang="en-US" sz="1900" dirty="0">
                <a:ea typeface="ＭＳ Ｐゴシック" pitchFamily="34" charset="-128"/>
              </a:rPr>
              <a:t> TRANSPORTATION</a:t>
            </a:r>
          </a:p>
        </p:txBody>
      </p:sp>
      <p:pic>
        <p:nvPicPr>
          <p:cNvPr id="4" name="Content Placeholder 3" descr="Screenshot of DVST3 Summer Section 4201 Transportation Cost Verification screen within EFRT"/>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1143000" y="1143000"/>
            <a:ext cx="4512631" cy="3886200"/>
          </a:xfrm>
        </p:spPr>
      </p:pic>
      <p:graphicFrame>
        <p:nvGraphicFramePr>
          <p:cNvPr id="7" name="Content Placeholder 4">
            <a:extLst>
              <a:ext uri="{FF2B5EF4-FFF2-40B4-BE49-F238E27FC236}">
                <a16:creationId xmlns:a16="http://schemas.microsoft.com/office/drawing/2014/main" id="{1A07A7E3-5FD1-4050-A99B-ACF6190004AA}"/>
              </a:ext>
            </a:extLst>
          </p:cNvPr>
          <p:cNvGraphicFramePr>
            <a:graphicFrameLocks noGrp="1"/>
          </p:cNvGraphicFramePr>
          <p:nvPr>
            <p:ph sz="half" idx="2"/>
            <p:extLst>
              <p:ext uri="{D42A27DB-BD31-4B8C-83A1-F6EECF244321}">
                <p14:modId xmlns:p14="http://schemas.microsoft.com/office/powerpoint/2010/main" val="1844893923"/>
              </p:ext>
            </p:extLst>
          </p:nvPr>
        </p:nvGraphicFramePr>
        <p:xfrm>
          <a:off x="6583680" y="1143000"/>
          <a:ext cx="1981200" cy="2123440"/>
        </p:xfrm>
        <a:graphic>
          <a:graphicData uri="http://schemas.openxmlformats.org/drawingml/2006/table">
            <a:tbl>
              <a:tblPr firstRow="1" bandRow="1">
                <a:tableStyleId>{B301B821-A1FF-4177-AEE7-76D212191A09}</a:tableStyleId>
              </a:tblPr>
              <a:tblGrid>
                <a:gridCol w="9906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tblGrid>
              <a:tr h="370840">
                <a:tc gridSpan="2">
                  <a:txBody>
                    <a:bodyPr/>
                    <a:lstStyle/>
                    <a:p>
                      <a:pPr algn="ctr"/>
                      <a:r>
                        <a:rPr lang="en-US" sz="1200" dirty="0">
                          <a:latin typeface="Arial" panose="020B0604020202020204" pitchFamily="34" charset="0"/>
                          <a:cs typeface="Arial" panose="020B0604020202020204" pitchFamily="34" charset="0"/>
                        </a:rPr>
                        <a:t>Transportation Stop Amount by Year</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(Stop Indicated by “</a:t>
                      </a:r>
                      <a:r>
                        <a:rPr lang="en-US" sz="1200" dirty="0">
                          <a:solidFill>
                            <a:srgbClr val="FF7070"/>
                          </a:solidFill>
                          <a:latin typeface="Arial" panose="020B0604020202020204" pitchFamily="34" charset="0"/>
                          <a:cs typeface="Arial" panose="020B0604020202020204" pitchFamily="34" charset="0"/>
                        </a:rPr>
                        <a:t>S</a:t>
                      </a:r>
                      <a:r>
                        <a:rPr lang="en-US" sz="1200" dirty="0">
                          <a:latin typeface="Arial" panose="020B0604020202020204" pitchFamily="34" charset="0"/>
                          <a:cs typeface="Arial" panose="020B0604020202020204" pitchFamily="34" charset="0"/>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1E3063"/>
                    </a:solidFill>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1200" dirty="0">
                          <a:latin typeface="Arial" panose="020B0604020202020204" pitchFamily="34" charset="0"/>
                          <a:cs typeface="Arial" panose="020B0604020202020204" pitchFamily="34" charset="0"/>
                        </a:rPr>
                        <a:t>2016-17</a:t>
                      </a:r>
                    </a:p>
                  </a:txBody>
                  <a:tcPr>
                    <a:lnL w="12700" cmpd="sng">
                      <a:noFill/>
                    </a:lnL>
                    <a:lnR w="12700" cap="flat" cmpd="sng" algn="ctr">
                      <a:solidFill>
                        <a:srgbClr val="D1D3D4"/>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0840">
                <a:tc>
                  <a:txBody>
                    <a:bodyPr/>
                    <a:lstStyle/>
                    <a:p>
                      <a:r>
                        <a:rPr lang="en-US" sz="1200" dirty="0">
                          <a:latin typeface="Arial" panose="020B0604020202020204" pitchFamily="34" charset="0"/>
                          <a:cs typeface="Arial" panose="020B0604020202020204" pitchFamily="34" charset="0"/>
                        </a:rPr>
                        <a:t>2017-18</a:t>
                      </a:r>
                    </a:p>
                  </a:txBody>
                  <a:tcPr>
                    <a:lnL w="12700" cmpd="sng">
                      <a:noFill/>
                    </a:lnL>
                    <a:lnR w="12700" cap="flat" cmpd="sng" algn="ctr">
                      <a:solidFill>
                        <a:srgbClr val="D1D3D4"/>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10002"/>
                  </a:ext>
                </a:extLst>
              </a:tr>
              <a:tr h="370840">
                <a:tc>
                  <a:txBody>
                    <a:bodyPr/>
                    <a:lstStyle/>
                    <a:p>
                      <a:r>
                        <a:rPr lang="en-US" sz="1200" dirty="0">
                          <a:latin typeface="Arial" panose="020B0604020202020204" pitchFamily="34" charset="0"/>
                          <a:cs typeface="Arial" panose="020B0604020202020204" pitchFamily="34" charset="0"/>
                        </a:rPr>
                        <a:t>2018-19</a:t>
                      </a:r>
                    </a:p>
                  </a:txBody>
                  <a:tcPr>
                    <a:lnL w="12700" cmpd="sng">
                      <a:noFill/>
                    </a:lnL>
                    <a:lnR w="12700" cap="flat" cmpd="sng" algn="ctr">
                      <a:solidFill>
                        <a:srgbClr val="D1D3D4"/>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0840">
                <a:tc>
                  <a:txBody>
                    <a:bodyPr/>
                    <a:lstStyle/>
                    <a:p>
                      <a:r>
                        <a:rPr lang="en-US" sz="1200" dirty="0">
                          <a:latin typeface="Arial" panose="020B0604020202020204" pitchFamily="34" charset="0"/>
                          <a:cs typeface="Arial" panose="020B0604020202020204" pitchFamily="34" charset="0"/>
                        </a:rPr>
                        <a:t>2019-20</a:t>
                      </a:r>
                    </a:p>
                  </a:txBody>
                  <a:tcPr>
                    <a:lnL w="12700" cmpd="sng">
                      <a:noFill/>
                    </a:lnL>
                    <a:lnR w="12700" cap="flat" cmpd="sng" algn="ctr">
                      <a:solidFill>
                        <a:srgbClr val="D1D3D4"/>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6E7E8"/>
                    </a:solidFill>
                  </a:tcPr>
                </a:tc>
                <a:tc>
                  <a:txBody>
                    <a:bodyPr/>
                    <a:lstStyle/>
                    <a:p>
                      <a:pPr algn="r"/>
                      <a:r>
                        <a:rPr lang="en-US" sz="1200" dirty="0">
                          <a:latin typeface="Arial" panose="020B0604020202020204" pitchFamily="34" charset="0"/>
                          <a:cs typeface="Arial" panose="020B0604020202020204" pitchFamily="34" charset="0"/>
                        </a:rPr>
                        <a:t>$6,500</a:t>
                      </a:r>
                    </a:p>
                  </a:txBody>
                  <a:tcPr>
                    <a:lnL w="12700" cap="flat" cmpd="sng" algn="ctr">
                      <a:solidFill>
                        <a:srgbClr val="D1D3D4"/>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10004"/>
                  </a:ext>
                </a:extLst>
              </a:tr>
            </a:tbl>
          </a:graphicData>
        </a:graphic>
      </p:graphicFrame>
      <p:sp>
        <p:nvSpPr>
          <p:cNvPr id="3" name="Rectangle 2">
            <a:extLst>
              <a:ext uri="{FF2B5EF4-FFF2-40B4-BE49-F238E27FC236}">
                <a16:creationId xmlns:a16="http://schemas.microsoft.com/office/drawing/2014/main" id="{53ACF52C-E773-4651-BFAE-C6D3A0BAA5D1}"/>
              </a:ext>
            </a:extLst>
          </p:cNvPr>
          <p:cNvSpPr/>
          <p:nvPr/>
        </p:nvSpPr>
        <p:spPr>
          <a:xfrm>
            <a:off x="6676309" y="3409950"/>
            <a:ext cx="1795941" cy="400110"/>
          </a:xfrm>
          <a:prstGeom prst="rect">
            <a:avLst/>
          </a:prstGeom>
        </p:spPr>
        <p:txBody>
          <a:bodyPr wrap="none">
            <a:spAutoFit/>
          </a:bodyPr>
          <a:lstStyle/>
          <a:p>
            <a:r>
              <a:rPr lang="en-US" sz="2000" dirty="0"/>
              <a:t>80% Aid Ratio</a:t>
            </a:r>
          </a:p>
        </p:txBody>
      </p:sp>
    </p:spTree>
    <p:extLst>
      <p:ext uri="{BB962C8B-B14F-4D97-AF65-F5344CB8AC3E}">
        <p14:creationId xmlns:p14="http://schemas.microsoft.com/office/powerpoint/2010/main" val="2196546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8328"/>
            <a:ext cx="8686800" cy="722376"/>
          </a:xfrm>
        </p:spPr>
        <p:txBody>
          <a:bodyPr>
            <a:normAutofit/>
          </a:bodyPr>
          <a:lstStyle/>
          <a:p>
            <a:r>
              <a:rPr lang="en-US" sz="2200" dirty="0"/>
              <a:t>Form for Summer Transportation Costs $6,500+</a:t>
            </a:r>
            <a:br>
              <a:rPr lang="en-US" dirty="0"/>
            </a:br>
            <a:r>
              <a:rPr lang="en-US" sz="1700" dirty="0"/>
              <a:t>(cover sheet for required supporting transportation documentation)</a:t>
            </a:r>
          </a:p>
        </p:txBody>
      </p:sp>
      <p:sp>
        <p:nvSpPr>
          <p:cNvPr id="123909" name="TextBox 1"/>
          <p:cNvSpPr txBox="1">
            <a:spLocks noChangeArrowheads="1"/>
          </p:cNvSpPr>
          <p:nvPr/>
        </p:nvSpPr>
        <p:spPr bwMode="auto">
          <a:xfrm>
            <a:off x="7306056" y="1809750"/>
            <a:ext cx="1609344" cy="181588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ea typeface="ＭＳ Ｐゴシック" pitchFamily="34" charset="-128"/>
              </a:defRPr>
            </a:lvl1pPr>
            <a:lvl2pPr marL="742950" indent="-285750" eaLnBrk="0" hangingPunct="0">
              <a:spcBef>
                <a:spcPct val="20000"/>
              </a:spcBef>
              <a:buChar char="–"/>
              <a:defRPr sz="2800">
                <a:solidFill>
                  <a:schemeClr val="tx1"/>
                </a:solidFill>
                <a:latin typeface="Arial" charset="0"/>
                <a:ea typeface="ＭＳ Ｐゴシック" pitchFamily="34" charset="-128"/>
              </a:defRPr>
            </a:lvl2pPr>
            <a:lvl3pPr marL="1143000" indent="-228600" eaLnBrk="0" hangingPunct="0">
              <a:spcBef>
                <a:spcPct val="20000"/>
              </a:spcBef>
              <a:buChar char="•"/>
              <a:defRPr sz="2400">
                <a:solidFill>
                  <a:schemeClr val="tx1"/>
                </a:solidFill>
                <a:latin typeface="Arial" charset="0"/>
                <a:ea typeface="ＭＳ Ｐゴシック" pitchFamily="34" charset="-128"/>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ct val="0"/>
              </a:spcBef>
              <a:buFontTx/>
              <a:buNone/>
            </a:pPr>
            <a:r>
              <a:rPr lang="en-US" altLang="en-US" sz="800" b="1" dirty="0"/>
              <a:t>Return </a:t>
            </a:r>
            <a:r>
              <a:rPr lang="en-US" altLang="en-US" sz="800" b="1" u="sng" dirty="0"/>
              <a:t>by mail</a:t>
            </a:r>
            <a:r>
              <a:rPr lang="en-US" altLang="en-US" sz="800" b="1" dirty="0"/>
              <a:t> to:</a:t>
            </a:r>
          </a:p>
          <a:p>
            <a:pPr algn="ctr" eaLnBrk="1" hangingPunct="1">
              <a:spcBef>
                <a:spcPct val="0"/>
              </a:spcBef>
              <a:buFontTx/>
              <a:buNone/>
            </a:pPr>
            <a:r>
              <a:rPr lang="en-US" altLang="en-US" sz="800" dirty="0"/>
              <a:t>Kelly Mason</a:t>
            </a:r>
          </a:p>
          <a:p>
            <a:pPr algn="ctr" eaLnBrk="1" hangingPunct="1">
              <a:spcBef>
                <a:spcPct val="0"/>
              </a:spcBef>
              <a:buFontTx/>
              <a:buNone/>
            </a:pPr>
            <a:r>
              <a:rPr lang="en-US" altLang="en-US" sz="800" dirty="0"/>
              <a:t>STAC and Medicaid Unit</a:t>
            </a:r>
          </a:p>
          <a:p>
            <a:pPr algn="ctr" eaLnBrk="1" hangingPunct="1">
              <a:spcBef>
                <a:spcPct val="0"/>
              </a:spcBef>
              <a:buFontTx/>
              <a:buNone/>
            </a:pPr>
            <a:r>
              <a:rPr lang="en-US" altLang="en-US" sz="800" dirty="0"/>
              <a:t>89 Washington Ave</a:t>
            </a:r>
          </a:p>
          <a:p>
            <a:pPr algn="ctr" eaLnBrk="1" hangingPunct="1">
              <a:spcBef>
                <a:spcPct val="0"/>
              </a:spcBef>
              <a:buFontTx/>
              <a:buNone/>
            </a:pPr>
            <a:r>
              <a:rPr lang="en-US" altLang="en-US" sz="800" dirty="0"/>
              <a:t>Room 514 EB</a:t>
            </a:r>
          </a:p>
          <a:p>
            <a:pPr algn="ctr" eaLnBrk="1" hangingPunct="1">
              <a:spcBef>
                <a:spcPct val="0"/>
              </a:spcBef>
              <a:buFontTx/>
              <a:buNone/>
            </a:pPr>
            <a:r>
              <a:rPr lang="en-US" altLang="en-US" sz="800" dirty="0"/>
              <a:t>Albany, New York  12234</a:t>
            </a:r>
          </a:p>
          <a:p>
            <a:pPr algn="ctr" eaLnBrk="1" hangingPunct="1">
              <a:spcBef>
                <a:spcPct val="0"/>
              </a:spcBef>
              <a:buFontTx/>
              <a:buNone/>
            </a:pPr>
            <a:r>
              <a:rPr lang="en-US" altLang="en-US" sz="800" spc="-50" dirty="0"/>
              <a:t>For questions call </a:t>
            </a:r>
            <a:r>
              <a:rPr lang="en-US" altLang="en-US" sz="800" dirty="0"/>
              <a:t>(518) 474-7116</a:t>
            </a:r>
          </a:p>
          <a:p>
            <a:pPr algn="ctr" eaLnBrk="1" hangingPunct="1">
              <a:spcBef>
                <a:spcPct val="0"/>
              </a:spcBef>
              <a:buFontTx/>
              <a:buNone/>
            </a:pPr>
            <a:endParaRPr lang="en-US" altLang="en-US" sz="800" dirty="0"/>
          </a:p>
          <a:p>
            <a:pPr algn="ctr" eaLnBrk="1" hangingPunct="1">
              <a:spcBef>
                <a:spcPct val="0"/>
              </a:spcBef>
              <a:buFontTx/>
              <a:buNone/>
            </a:pPr>
            <a:r>
              <a:rPr lang="en-US" altLang="en-US" sz="800" b="1" i="1" u="sng" dirty="0"/>
              <a:t>or</a:t>
            </a:r>
            <a:br>
              <a:rPr lang="en-US" altLang="en-US" sz="800" b="1" u="sng" dirty="0"/>
            </a:br>
            <a:br>
              <a:rPr lang="en-US" altLang="en-US" sz="800" b="1" u="sng" dirty="0"/>
            </a:br>
            <a:r>
              <a:rPr lang="en-US" altLang="en-US" sz="800" b="1" dirty="0"/>
              <a:t>Return via SED File Transfer Manager:</a:t>
            </a:r>
            <a:br>
              <a:rPr lang="en-US" altLang="en-US" sz="800" b="1" dirty="0"/>
            </a:br>
            <a:r>
              <a:rPr lang="en-US" altLang="en-US" sz="800" dirty="0"/>
              <a:t>Upload to district “</a:t>
            </a:r>
            <a:r>
              <a:rPr lang="en-US" altLang="en-US" sz="800" dirty="0" err="1"/>
              <a:t>inbasket</a:t>
            </a:r>
            <a:r>
              <a:rPr lang="en-US" altLang="en-US" sz="800" dirty="0"/>
              <a:t>”</a:t>
            </a:r>
          </a:p>
          <a:p>
            <a:pPr algn="ctr" eaLnBrk="1" hangingPunct="1">
              <a:spcBef>
                <a:spcPct val="0"/>
              </a:spcBef>
              <a:buFontTx/>
              <a:buNone/>
            </a:pPr>
            <a:r>
              <a:rPr lang="en-US" altLang="en-US" sz="800" dirty="0"/>
              <a:t>Notify </a:t>
            </a:r>
            <a:r>
              <a:rPr lang="en-US" altLang="en-US" sz="800" dirty="0">
                <a:hlinkClick r:id="rId2"/>
              </a:rPr>
              <a:t>Kelly.Mason@nysed.gov</a:t>
            </a:r>
            <a:endParaRPr lang="en-US" altLang="en-US" sz="800" dirty="0"/>
          </a:p>
        </p:txBody>
      </p:sp>
      <p:pic>
        <p:nvPicPr>
          <p:cNvPr id="6" name="Picture 5" descr="Image of the form to be submitted for students whose summer transportation costs exceed $6,500."/>
          <p:cNvPicPr/>
          <p:nvPr/>
        </p:nvPicPr>
        <p:blipFill>
          <a:blip r:embed="rId3" cstate="print">
            <a:extLst>
              <a:ext uri="{28A0092B-C50C-407E-A947-70E740481C1C}">
                <a14:useLocalDpi xmlns:a14="http://schemas.microsoft.com/office/drawing/2010/main" val="0"/>
              </a:ext>
            </a:extLst>
          </a:blip>
          <a:stretch>
            <a:fillRect/>
          </a:stretch>
        </p:blipFill>
        <p:spPr bwMode="auto">
          <a:xfrm>
            <a:off x="1143000" y="1047750"/>
            <a:ext cx="5943600" cy="3917632"/>
          </a:xfrm>
          <a:prstGeom prst="rect">
            <a:avLst/>
          </a:prstGeom>
          <a:ln>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494358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nchor="t">
            <a:normAutofit fontScale="90000"/>
          </a:bodyPr>
          <a:lstStyle/>
          <a:p>
            <a:pPr>
              <a:defRPr/>
            </a:pPr>
            <a:r>
              <a:rPr lang="en-US" sz="4400" dirty="0">
                <a:cs typeface="+mj-cs"/>
              </a:rPr>
              <a:t>SECTION H</a:t>
            </a:r>
            <a:br>
              <a:rPr lang="en-US" sz="3600" dirty="0">
                <a:cs typeface="+mj-cs"/>
              </a:rPr>
            </a:br>
            <a:r>
              <a:rPr lang="en-US" altLang="en-US" sz="2800" dirty="0">
                <a:ea typeface="ＭＳ Ｐゴシック" pitchFamily="34" charset="-128"/>
              </a:rPr>
              <a:t>Reapplying Continuing Placements for the Next School Year</a:t>
            </a:r>
            <a:br>
              <a:rPr lang="en-US" altLang="en-US" sz="2800" dirty="0">
                <a:ea typeface="ＭＳ Ｐゴシック" pitchFamily="34" charset="-128"/>
              </a:rPr>
            </a:br>
            <a:endParaRPr lang="en-US" sz="2700" dirty="0">
              <a:cs typeface="+mj-cs"/>
            </a:endParaRPr>
          </a:p>
        </p:txBody>
      </p:sp>
    </p:spTree>
    <p:extLst>
      <p:ext uri="{BB962C8B-B14F-4D97-AF65-F5344CB8AC3E}">
        <p14:creationId xmlns:p14="http://schemas.microsoft.com/office/powerpoint/2010/main" val="28920011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560" y="1123950"/>
            <a:ext cx="7040880" cy="2144843"/>
          </a:xfrm>
          <a:prstGeom prst="rect">
            <a:avLst/>
          </a:prstGeom>
        </p:spPr>
      </p:pic>
      <p:sp>
        <p:nvSpPr>
          <p:cNvPr id="4" name="Title 3"/>
          <p:cNvSpPr>
            <a:spLocks noGrp="1"/>
          </p:cNvSpPr>
          <p:nvPr>
            <p:ph type="title"/>
          </p:nvPr>
        </p:nvSpPr>
        <p:spPr>
          <a:xfrm>
            <a:off x="228600" y="338328"/>
            <a:ext cx="8686800" cy="722376"/>
          </a:xfrm>
        </p:spPr>
        <p:txBody>
          <a:bodyPr>
            <a:normAutofit fontScale="90000"/>
          </a:bodyPr>
          <a:lstStyle/>
          <a:p>
            <a:r>
              <a:rPr lang="en-US" altLang="en-US" dirty="0">
                <a:ea typeface="ＭＳ Ｐゴシック" pitchFamily="34" charset="-128"/>
              </a:rPr>
              <a:t>STEP ONE: (DRSUM)</a:t>
            </a:r>
            <a:br>
              <a:rPr lang="en-US" altLang="en-US" sz="2000" dirty="0">
                <a:ea typeface="ＭＳ Ｐゴシック" pitchFamily="34" charset="-128"/>
              </a:rPr>
            </a:br>
            <a:r>
              <a:rPr lang="en-US" altLang="en-US" sz="2800" dirty="0">
                <a:ea typeface="ＭＳ Ｐゴシック" pitchFamily="34" charset="-128"/>
              </a:rPr>
              <a:t>INQUIRE ON SCHOOL YEAR AND PROVIDER</a:t>
            </a:r>
            <a:endParaRPr lang="en-US" sz="1900" dirty="0"/>
          </a:p>
        </p:txBody>
      </p:sp>
      <p:sp>
        <p:nvSpPr>
          <p:cNvPr id="3" name="TextBox 2">
            <a:extLst>
              <a:ext uri="{FF2B5EF4-FFF2-40B4-BE49-F238E27FC236}">
                <a16:creationId xmlns:a16="http://schemas.microsoft.com/office/drawing/2014/main" id="{C6D9C677-5313-4C86-BE58-1C1432D6108B}"/>
              </a:ext>
            </a:extLst>
          </p:cNvPr>
          <p:cNvSpPr txBox="1"/>
          <p:nvPr/>
        </p:nvSpPr>
        <p:spPr>
          <a:xfrm>
            <a:off x="1051560" y="3333750"/>
            <a:ext cx="7040880" cy="1754326"/>
          </a:xfrm>
          <a:prstGeom prst="rect">
            <a:avLst/>
          </a:prstGeom>
          <a:noFill/>
        </p:spPr>
        <p:txBody>
          <a:bodyPr wrap="square" rtlCol="0">
            <a:spAutoFit/>
          </a:bodyPr>
          <a:lstStyle/>
          <a:p>
            <a:pPr marL="742950" indent="-742950">
              <a:buFont typeface="+mj-lt"/>
              <a:buAutoNum type="arabicPeriod"/>
            </a:pPr>
            <a:r>
              <a:rPr lang="en-US" sz="1800" dirty="0"/>
              <a:t>Select the school year from the dropdown menu.</a:t>
            </a:r>
          </a:p>
          <a:p>
            <a:pPr marL="742950" indent="-742950">
              <a:buFont typeface="+mj-lt"/>
              <a:buAutoNum type="arabicPeriod"/>
            </a:pPr>
            <a:r>
              <a:rPr lang="en-US" sz="1800" dirty="0"/>
              <a:t>Click </a:t>
            </a:r>
            <a:r>
              <a:rPr lang="en-US" sz="1800" b="1" dirty="0"/>
              <a:t>Get Providers</a:t>
            </a:r>
            <a:r>
              <a:rPr lang="en-US" sz="1800" dirty="0"/>
              <a:t>.</a:t>
            </a:r>
          </a:p>
          <a:p>
            <a:pPr marL="742950" indent="-742950">
              <a:buFont typeface="+mj-lt"/>
              <a:buAutoNum type="arabicPeriod"/>
            </a:pPr>
            <a:r>
              <a:rPr lang="en-US" sz="1800" dirty="0"/>
              <a:t>Select the provider from the dropdown menu.</a:t>
            </a:r>
          </a:p>
          <a:p>
            <a:pPr marL="742950" indent="-742950">
              <a:buFont typeface="+mj-lt"/>
              <a:buAutoNum type="arabicPeriod"/>
            </a:pPr>
            <a:r>
              <a:rPr lang="en-US" sz="1800" dirty="0"/>
              <a:t>Click </a:t>
            </a:r>
            <a:r>
              <a:rPr lang="en-US" sz="1800" b="1" dirty="0"/>
              <a:t>Get </a:t>
            </a:r>
            <a:r>
              <a:rPr lang="en-US" sz="1800" b="1" dirty="0" err="1"/>
              <a:t>Reapps</a:t>
            </a:r>
            <a:r>
              <a:rPr lang="en-US" sz="1800" dirty="0"/>
              <a:t>.</a:t>
            </a:r>
          </a:p>
          <a:p>
            <a:pPr marL="742950" indent="-742950">
              <a:buFont typeface="+mj-lt"/>
              <a:buAutoNum type="arabicPeriod"/>
            </a:pPr>
            <a:r>
              <a:rPr lang="en-US" sz="1800" dirty="0"/>
              <a:t>To find a specific student, enter the first four letters of the student’s last name.</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560" y="1132844"/>
            <a:ext cx="7040880" cy="1312245"/>
          </a:xfrm>
          <a:prstGeom prst="rect">
            <a:avLst/>
          </a:prstGeom>
        </p:spPr>
      </p:pic>
      <p:sp>
        <p:nvSpPr>
          <p:cNvPr id="4" name="Title 3"/>
          <p:cNvSpPr>
            <a:spLocks noGrp="1"/>
          </p:cNvSpPr>
          <p:nvPr>
            <p:ph type="title"/>
          </p:nvPr>
        </p:nvSpPr>
        <p:spPr>
          <a:xfrm>
            <a:off x="228600" y="338328"/>
            <a:ext cx="8686800" cy="722376"/>
          </a:xfrm>
        </p:spPr>
        <p:txBody>
          <a:bodyPr>
            <a:normAutofit fontScale="90000"/>
          </a:bodyPr>
          <a:lstStyle/>
          <a:p>
            <a:r>
              <a:rPr lang="en-US" altLang="en-US" dirty="0">
                <a:ea typeface="ＭＳ Ｐゴシック" pitchFamily="34" charset="-128"/>
              </a:rPr>
              <a:t>STEP TWO: (DRSUM)</a:t>
            </a:r>
            <a:br>
              <a:rPr lang="en-US" altLang="en-US" sz="2000" dirty="0">
                <a:ea typeface="ＭＳ Ｐゴシック" pitchFamily="34" charset="-128"/>
              </a:rPr>
            </a:br>
            <a:r>
              <a:rPr lang="en-US" altLang="en-US" sz="2800" dirty="0">
                <a:ea typeface="ＭＳ Ｐゴシック" pitchFamily="34" charset="-128"/>
              </a:rPr>
              <a:t>COMPLETE THE REAPPLICATION PROCESS</a:t>
            </a:r>
            <a:endParaRPr lang="en-US" sz="1900" dirty="0"/>
          </a:p>
        </p:txBody>
      </p:sp>
      <p:sp>
        <p:nvSpPr>
          <p:cNvPr id="3" name="TextBox 2">
            <a:extLst>
              <a:ext uri="{FF2B5EF4-FFF2-40B4-BE49-F238E27FC236}">
                <a16:creationId xmlns:a16="http://schemas.microsoft.com/office/drawing/2014/main" id="{C6D9C677-5313-4C86-BE58-1C1432D6108B}"/>
              </a:ext>
            </a:extLst>
          </p:cNvPr>
          <p:cNvSpPr txBox="1"/>
          <p:nvPr/>
        </p:nvSpPr>
        <p:spPr>
          <a:xfrm>
            <a:off x="1051560" y="2419350"/>
            <a:ext cx="7040880" cy="2308324"/>
          </a:xfrm>
          <a:prstGeom prst="rect">
            <a:avLst/>
          </a:prstGeom>
          <a:noFill/>
        </p:spPr>
        <p:txBody>
          <a:bodyPr wrap="square" rtlCol="0">
            <a:spAutoFit/>
          </a:bodyPr>
          <a:lstStyle/>
          <a:p>
            <a:pPr marL="742950" indent="-742950">
              <a:buFont typeface="+mj-lt"/>
              <a:buAutoNum type="arabicPeriod"/>
            </a:pPr>
            <a:r>
              <a:rPr lang="en-US" sz="1800" dirty="0"/>
              <a:t>Check the </a:t>
            </a:r>
            <a:r>
              <a:rPr lang="en-US" sz="1800" b="1" dirty="0"/>
              <a:t>Reapply</a:t>
            </a:r>
            <a:r>
              <a:rPr lang="en-US" sz="1800" dirty="0"/>
              <a:t> box.</a:t>
            </a:r>
          </a:p>
          <a:p>
            <a:pPr marL="742950" indent="-742950">
              <a:buFont typeface="+mj-lt"/>
              <a:buAutoNum type="arabicPeriod"/>
            </a:pPr>
            <a:r>
              <a:rPr lang="en-US" sz="1800" dirty="0"/>
              <a:t>Confirm that the program information is correct.</a:t>
            </a:r>
          </a:p>
          <a:p>
            <a:pPr marL="742950" indent="-742950">
              <a:buFont typeface="+mj-lt"/>
              <a:buAutoNum type="arabicPeriod"/>
            </a:pPr>
            <a:r>
              <a:rPr lang="en-US" sz="1800" dirty="0"/>
              <a:t>Enter the student’s transportation cost, if known.</a:t>
            </a:r>
            <a:br>
              <a:rPr lang="en-US" sz="1800" dirty="0"/>
            </a:br>
            <a:br>
              <a:rPr lang="en-US" sz="1800" dirty="0"/>
            </a:br>
            <a:br>
              <a:rPr lang="en-US" sz="1800" dirty="0"/>
            </a:br>
            <a:br>
              <a:rPr lang="en-US" sz="1800" dirty="0"/>
            </a:br>
            <a:endParaRPr lang="en-US" sz="1800" dirty="0"/>
          </a:p>
          <a:p>
            <a:pPr marL="742950" indent="-742950">
              <a:buFont typeface="+mj-lt"/>
              <a:buAutoNum type="arabicPeriod"/>
            </a:pPr>
            <a:r>
              <a:rPr lang="en-US" sz="1800" dirty="0"/>
              <a:t>Click </a:t>
            </a:r>
            <a:r>
              <a:rPr lang="en-US" sz="1800" b="1" dirty="0"/>
              <a:t>Submit</a:t>
            </a:r>
            <a:r>
              <a:rPr lang="en-US" sz="1800" dirty="0"/>
              <a:t>.</a:t>
            </a:r>
          </a:p>
        </p:txBody>
      </p:sp>
      <p:pic>
        <p:nvPicPr>
          <p:cNvPr id="21" name="Picture 20">
            <a:extLst>
              <a:ext uri="{FF2B5EF4-FFF2-40B4-BE49-F238E27FC236}">
                <a16:creationId xmlns:a16="http://schemas.microsoft.com/office/drawing/2014/main" id="{36BAEF04-97CD-4704-8B4C-46DF86A3EF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560" y="3474720"/>
            <a:ext cx="7040880" cy="714948"/>
          </a:xfrm>
          <a:prstGeom prst="rect">
            <a:avLst/>
          </a:prstGeom>
        </p:spPr>
      </p:pic>
    </p:spTree>
    <p:extLst>
      <p:ext uri="{BB962C8B-B14F-4D97-AF65-F5344CB8AC3E}">
        <p14:creationId xmlns:p14="http://schemas.microsoft.com/office/powerpoint/2010/main" val="24219436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Screenshot of DRPUB Public Excess Cost Reapplications (10-Month) screen with District Threshold Amount circled in red">
            <a:extLst>
              <a:ext uri="{FF2B5EF4-FFF2-40B4-BE49-F238E27FC236}">
                <a16:creationId xmlns:a16="http://schemas.microsoft.com/office/drawing/2014/main" id="{07609BE4-EEC9-4417-B282-AA07B7F8FAD8}"/>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451918" y="1198563"/>
            <a:ext cx="3841202" cy="3392487"/>
          </a:xfrm>
          <a:prstGeom prst="rect">
            <a:avLst/>
          </a:prstGeom>
        </p:spPr>
      </p:pic>
      <p:sp>
        <p:nvSpPr>
          <p:cNvPr id="54275" name="Rectangle 2"/>
          <p:cNvSpPr>
            <a:spLocks noGrp="1" noChangeArrowheads="1"/>
          </p:cNvSpPr>
          <p:nvPr>
            <p:ph type="title"/>
          </p:nvPr>
        </p:nvSpPr>
        <p:spPr/>
        <p:txBody>
          <a:bodyPr>
            <a:normAutofit fontScale="90000"/>
          </a:bodyPr>
          <a:lstStyle/>
          <a:p>
            <a:pPr algn="ctr">
              <a:defRPr/>
            </a:pPr>
            <a:r>
              <a:rPr lang="en-US" altLang="en-US" sz="2800" dirty="0">
                <a:ea typeface="ＭＳ Ｐゴシック" pitchFamily="34" charset="-128"/>
              </a:rPr>
              <a:t>DRPUB </a:t>
            </a:r>
            <a:r>
              <a:rPr lang="en-US" altLang="en-US" sz="2400" dirty="0">
                <a:ea typeface="ＭＳ Ｐゴシック" pitchFamily="34" charset="-128"/>
              </a:rPr>
              <a:t>Screen</a:t>
            </a:r>
            <a:br>
              <a:rPr lang="en-US" altLang="en-US" sz="2800" dirty="0">
                <a:ea typeface="ＭＳ Ｐゴシック" pitchFamily="34" charset="-128"/>
              </a:rPr>
            </a:br>
            <a:r>
              <a:rPr lang="en-US" altLang="en-US" sz="1900" spc="-50" dirty="0">
                <a:ea typeface="ＭＳ Ｐゴシック" pitchFamily="34" charset="-128"/>
              </a:rPr>
              <a:t>ONLINE PROCESSING OF 10-MONTH HIGH COST STAC REAPPLICATION APPROVALS</a:t>
            </a:r>
          </a:p>
        </p:txBody>
      </p:sp>
      <p:sp>
        <p:nvSpPr>
          <p:cNvPr id="4" name="Content Placeholder 3">
            <a:extLst>
              <a:ext uri="{FF2B5EF4-FFF2-40B4-BE49-F238E27FC236}">
                <a16:creationId xmlns:a16="http://schemas.microsoft.com/office/drawing/2014/main" id="{5D4FC3DB-A79D-4AB0-85DF-BACDC72C9FC7}"/>
              </a:ext>
            </a:extLst>
          </p:cNvPr>
          <p:cNvSpPr>
            <a:spLocks noGrp="1"/>
          </p:cNvSpPr>
          <p:nvPr>
            <p:ph sz="half" idx="2"/>
          </p:nvPr>
        </p:nvSpPr>
        <p:spPr/>
        <p:txBody>
          <a:bodyPr>
            <a:normAutofit fontScale="62500" lnSpcReduction="20000"/>
          </a:bodyPr>
          <a:lstStyle/>
          <a:p>
            <a:pPr marL="0" indent="0">
              <a:buNone/>
            </a:pPr>
            <a:r>
              <a:rPr lang="en-US" b="1" dirty="0"/>
              <a:t>What’s different from DRSUM?</a:t>
            </a:r>
          </a:p>
          <a:p>
            <a:r>
              <a:rPr lang="en-US" dirty="0"/>
              <a:t>Your District Threshold Amount</a:t>
            </a:r>
          </a:p>
          <a:p>
            <a:pPr lvl="1"/>
            <a:r>
              <a:rPr lang="en-US" dirty="0"/>
              <a:t>Only students whose 10-month annualized costs are anticipated to be equal to or above the District Threshold should be reapplied for in the new school year.</a:t>
            </a:r>
          </a:p>
          <a:p>
            <a:r>
              <a:rPr lang="en-US" dirty="0"/>
              <a:t>Annualized Cost</a:t>
            </a:r>
          </a:p>
          <a:p>
            <a:pPr lvl="1"/>
            <a:r>
              <a:rPr lang="en-US" dirty="0"/>
              <a:t>If amount is substantially</a:t>
            </a:r>
            <a:br>
              <a:rPr lang="en-US" dirty="0"/>
            </a:br>
            <a:r>
              <a:rPr lang="en-US" dirty="0"/>
              <a:t>below the threshold, you</a:t>
            </a:r>
            <a:br>
              <a:rPr lang="en-US" dirty="0"/>
            </a:br>
            <a:r>
              <a:rPr lang="en-US" dirty="0"/>
              <a:t>will get an error message.</a:t>
            </a:r>
          </a:p>
          <a:p>
            <a:r>
              <a:rPr lang="en-US" dirty="0"/>
              <a:t>No Transportation Cost</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normAutofit fontScale="90000"/>
          </a:bodyPr>
          <a:lstStyle/>
          <a:p>
            <a:pPr algn="ctr">
              <a:defRPr/>
            </a:pPr>
            <a:r>
              <a:rPr lang="en-US" sz="2800" dirty="0"/>
              <a:t>DRPRV</a:t>
            </a:r>
            <a:r>
              <a:rPr lang="en-US" sz="2400" dirty="0"/>
              <a:t> Screen</a:t>
            </a:r>
            <a:br>
              <a:rPr lang="en-US" sz="2800" dirty="0">
                <a:ea typeface="ＭＳ Ｐゴシック" pitchFamily="34" charset="-128"/>
              </a:rPr>
            </a:br>
            <a:r>
              <a:rPr lang="en-US" altLang="en-US" sz="1900" dirty="0">
                <a:ea typeface="ＭＳ Ｐゴシック" pitchFamily="34" charset="-128"/>
              </a:rPr>
              <a:t>10-MONTH PRIVATE EXCESS COST STAC REAPPLICATIONS</a:t>
            </a:r>
            <a:r>
              <a:rPr lang="en-US" altLang="en-US" sz="1300" dirty="0">
                <a:ea typeface="ＭＳ Ｐゴシック" pitchFamily="34" charset="-128"/>
              </a:rPr>
              <a:t> (for in-state placements)</a:t>
            </a:r>
          </a:p>
        </p:txBody>
      </p:sp>
      <p:sp>
        <p:nvSpPr>
          <p:cNvPr id="3" name="Content Placeholder 2">
            <a:extLst>
              <a:ext uri="{FF2B5EF4-FFF2-40B4-BE49-F238E27FC236}">
                <a16:creationId xmlns:a16="http://schemas.microsoft.com/office/drawing/2014/main" id="{09506D8D-04BB-45FE-9AC7-C08A4A4A3074}"/>
              </a:ext>
            </a:extLst>
          </p:cNvPr>
          <p:cNvSpPr>
            <a:spLocks noGrp="1"/>
          </p:cNvSpPr>
          <p:nvPr>
            <p:ph sz="half" idx="2"/>
          </p:nvPr>
        </p:nvSpPr>
        <p:spPr/>
        <p:txBody>
          <a:bodyPr>
            <a:normAutofit/>
          </a:bodyPr>
          <a:lstStyle/>
          <a:p>
            <a:pPr marL="0" indent="0">
              <a:buNone/>
            </a:pPr>
            <a:r>
              <a:rPr lang="en-US" b="1" dirty="0"/>
              <a:t>What’s different from DRSUM?</a:t>
            </a:r>
          </a:p>
          <a:p>
            <a:r>
              <a:rPr lang="en-US" dirty="0"/>
              <a:t>No Transportation Cost</a:t>
            </a:r>
          </a:p>
        </p:txBody>
      </p:sp>
      <p:pic>
        <p:nvPicPr>
          <p:cNvPr id="6" name="Content Placeholder 5" descr="Screenshot of the DRPRV private reapplication screen within EFRT">
            <a:extLst>
              <a:ext uri="{FF2B5EF4-FFF2-40B4-BE49-F238E27FC236}">
                <a16:creationId xmlns:a16="http://schemas.microsoft.com/office/drawing/2014/main" id="{4038A1CD-AA0D-4EE6-87AF-0433A44A978D}"/>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471556" y="1198563"/>
            <a:ext cx="3801925" cy="3392487"/>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normAutofit fontScale="90000"/>
          </a:bodyPr>
          <a:lstStyle/>
          <a:p>
            <a:pPr algn="ctr">
              <a:defRPr/>
            </a:pPr>
            <a:r>
              <a:rPr lang="en-US" sz="2800" dirty="0"/>
              <a:t>DRSSY Screen</a:t>
            </a:r>
            <a:br>
              <a:rPr lang="en-US" sz="2800" dirty="0">
                <a:ea typeface="ＭＳ Ｐゴシック" pitchFamily="34" charset="-128"/>
              </a:rPr>
            </a:br>
            <a:r>
              <a:rPr lang="en-US" altLang="en-US" sz="1900" dirty="0">
                <a:ea typeface="ＭＳ Ｐゴシック" pitchFamily="34" charset="-128"/>
              </a:rPr>
              <a:t>10-MONTH </a:t>
            </a:r>
            <a:r>
              <a:rPr lang="en-US" altLang="en-US" sz="1900" cap="all" spc="-50" dirty="0">
                <a:ea typeface="ＭＳ Ｐゴシック" pitchFamily="34" charset="-128"/>
              </a:rPr>
              <a:t>§4201 State-supported</a:t>
            </a:r>
            <a:r>
              <a:rPr lang="en-US" altLang="en-US" sz="1900" dirty="0">
                <a:ea typeface="ＭＳ Ｐゴシック" pitchFamily="34" charset="-128"/>
              </a:rPr>
              <a:t> STAC REAPPLICATIONS</a:t>
            </a:r>
            <a:endParaRPr lang="en-US" altLang="en-US" sz="1300" dirty="0">
              <a:ea typeface="ＭＳ Ｐゴシック" pitchFamily="34" charset="-128"/>
            </a:endParaRPr>
          </a:p>
        </p:txBody>
      </p:sp>
      <p:sp>
        <p:nvSpPr>
          <p:cNvPr id="4" name="Content Placeholder 3">
            <a:extLst>
              <a:ext uri="{FF2B5EF4-FFF2-40B4-BE49-F238E27FC236}">
                <a16:creationId xmlns:a16="http://schemas.microsoft.com/office/drawing/2014/main" id="{8582CE21-750C-40DF-998A-A95F94F993D0}"/>
              </a:ext>
            </a:extLst>
          </p:cNvPr>
          <p:cNvSpPr>
            <a:spLocks noGrp="1"/>
          </p:cNvSpPr>
          <p:nvPr>
            <p:ph sz="half" idx="2"/>
          </p:nvPr>
        </p:nvSpPr>
        <p:spPr/>
        <p:txBody>
          <a:bodyPr/>
          <a:lstStyle/>
          <a:p>
            <a:pPr marL="0" indent="0">
              <a:buNone/>
            </a:pPr>
            <a:r>
              <a:rPr lang="en-US" b="1" dirty="0"/>
              <a:t>What’s different from DRSUM?</a:t>
            </a:r>
          </a:p>
          <a:p>
            <a:r>
              <a:rPr lang="en-US" dirty="0"/>
              <a:t>No Transportation Cost</a:t>
            </a:r>
          </a:p>
        </p:txBody>
      </p:sp>
      <p:pic>
        <p:nvPicPr>
          <p:cNvPr id="7" name="Content Placeholder 6" descr="Screenshot of DRSSY 4201 State-Supported Schools Reapplications (10-Month) screen within EFRT">
            <a:extLst>
              <a:ext uri="{FF2B5EF4-FFF2-40B4-BE49-F238E27FC236}">
                <a16:creationId xmlns:a16="http://schemas.microsoft.com/office/drawing/2014/main" id="{42BB97D4-5161-4B6C-A3C7-D35C61B96536}"/>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462711" y="1198563"/>
            <a:ext cx="3819615" cy="3392487"/>
          </a:xfrm>
          <a:prstGeom prst="rect">
            <a:avLst/>
          </a:prstGeom>
        </p:spPr>
      </p:pic>
    </p:spTree>
    <p:extLst>
      <p:ext uri="{BB962C8B-B14F-4D97-AF65-F5344CB8AC3E}">
        <p14:creationId xmlns:p14="http://schemas.microsoft.com/office/powerpoint/2010/main" val="183635881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a:xfrm>
            <a:off x="228600" y="338328"/>
            <a:ext cx="8686800" cy="722376"/>
          </a:xfrm>
        </p:spPr>
        <p:txBody>
          <a:bodyPr>
            <a:normAutofit fontScale="90000"/>
          </a:bodyPr>
          <a:lstStyle/>
          <a:p>
            <a:pPr>
              <a:defRPr/>
            </a:pPr>
            <a:r>
              <a:rPr lang="en-US" sz="2800" dirty="0"/>
              <a:t>DRCHP Screen</a:t>
            </a:r>
            <a:br>
              <a:rPr lang="en-US" sz="2800" dirty="0">
                <a:ea typeface="ＭＳ Ｐゴシック" pitchFamily="34" charset="-128"/>
              </a:rPr>
            </a:br>
            <a:r>
              <a:rPr lang="en-US" altLang="en-US" sz="1900" dirty="0">
                <a:ea typeface="ＭＳ Ｐゴシック" pitchFamily="34" charset="-128"/>
              </a:rPr>
              <a:t>10-MONTH </a:t>
            </a:r>
            <a:r>
              <a:rPr lang="en-US" altLang="en-US" sz="1900" cap="all" spc="-50" dirty="0">
                <a:ea typeface="ＭＳ Ｐゴシック" pitchFamily="34" charset="-128"/>
              </a:rPr>
              <a:t>CHAPTER </a:t>
            </a:r>
            <a:r>
              <a:rPr lang="en-US" altLang="en-US" sz="1900" dirty="0">
                <a:ea typeface="ＭＳ Ｐゴシック" pitchFamily="34" charset="-128"/>
              </a:rPr>
              <a:t>STAC REAPPLICATIONS</a:t>
            </a:r>
            <a:endParaRPr lang="en-US" altLang="en-US" sz="1300" dirty="0">
              <a:ea typeface="ＭＳ Ｐゴシック" pitchFamily="34" charset="-128"/>
            </a:endParaRPr>
          </a:p>
        </p:txBody>
      </p:sp>
      <p:pic>
        <p:nvPicPr>
          <p:cNvPr id="2" name="Picture 1" descr="Screenshot of DRCHP School Age 10 Month Chapter Placement Reapplications screen within EFR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078992"/>
            <a:ext cx="5595161" cy="3950207"/>
          </a:xfrm>
          <a:prstGeom prst="rect">
            <a:avLst/>
          </a:prstGeom>
        </p:spPr>
      </p:pic>
      <p:sp>
        <p:nvSpPr>
          <p:cNvPr id="3" name="TextBox 2"/>
          <p:cNvSpPr txBox="1"/>
          <p:nvPr/>
        </p:nvSpPr>
        <p:spPr>
          <a:xfrm>
            <a:off x="5747561" y="1071086"/>
            <a:ext cx="3110277" cy="2308324"/>
          </a:xfrm>
          <a:prstGeom prst="rect">
            <a:avLst/>
          </a:prstGeom>
          <a:noFill/>
        </p:spPr>
        <p:txBody>
          <a:bodyPr wrap="square" rtlCol="0">
            <a:spAutoFit/>
          </a:bodyPr>
          <a:lstStyle/>
          <a:p>
            <a:pPr marL="0" indent="0">
              <a:buNone/>
            </a:pPr>
            <a:r>
              <a:rPr lang="en-US" sz="2400" b="1" dirty="0"/>
              <a:t>What’s different from DRSUM?</a:t>
            </a:r>
          </a:p>
          <a:p>
            <a:pPr marL="285750" indent="-285750">
              <a:buFont typeface="Arial" panose="020B0604020202020204" pitchFamily="34" charset="0"/>
              <a:buChar char="•"/>
            </a:pPr>
            <a:r>
              <a:rPr lang="en-US" sz="2400" dirty="0"/>
              <a:t>Chapter Type</a:t>
            </a:r>
          </a:p>
          <a:p>
            <a:pPr marL="285750" indent="-285750">
              <a:buFont typeface="Arial" panose="020B0604020202020204" pitchFamily="34" charset="0"/>
              <a:buChar char="•"/>
            </a:pPr>
            <a:r>
              <a:rPr lang="en-US" sz="2400" dirty="0"/>
              <a:t>Annual Rate</a:t>
            </a:r>
          </a:p>
          <a:p>
            <a:pPr marL="285750" indent="-285750">
              <a:buFont typeface="Arial" panose="020B0604020202020204" pitchFamily="34" charset="0"/>
              <a:buChar char="•"/>
            </a:pPr>
            <a:r>
              <a:rPr lang="en-US" sz="2400" dirty="0"/>
              <a:t>Administrative</a:t>
            </a:r>
          </a:p>
          <a:p>
            <a:pPr marL="285750" indent="-285750">
              <a:buFont typeface="Arial" panose="020B0604020202020204" pitchFamily="34" charset="0"/>
              <a:buChar char="•"/>
            </a:pPr>
            <a:r>
              <a:rPr lang="en-US" sz="2400" dirty="0"/>
              <a:t>CSE COST</a:t>
            </a:r>
          </a:p>
        </p:txBody>
      </p:sp>
    </p:spTree>
    <p:extLst>
      <p:ext uri="{BB962C8B-B14F-4D97-AF65-F5344CB8AC3E}">
        <p14:creationId xmlns:p14="http://schemas.microsoft.com/office/powerpoint/2010/main" val="1187780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228600" y="338328"/>
            <a:ext cx="8686800" cy="938022"/>
          </a:xfrm>
        </p:spPr>
        <p:txBody>
          <a:bodyPr>
            <a:normAutofit fontScale="90000"/>
          </a:bodyPr>
          <a:lstStyle/>
          <a:p>
            <a:pPr eaLnBrk="1" hangingPunct="1">
              <a:defRPr/>
            </a:pPr>
            <a:r>
              <a:rPr lang="en-US" sz="3600" dirty="0">
                <a:cs typeface="+mj-cs"/>
              </a:rPr>
              <a:t>Protecting STAC Data and Personally Identifiable Information (PII)</a:t>
            </a:r>
          </a:p>
        </p:txBody>
      </p:sp>
      <p:sp>
        <p:nvSpPr>
          <p:cNvPr id="7172" name="Rectangle 3"/>
          <p:cNvSpPr>
            <a:spLocks noGrp="1" noChangeArrowheads="1"/>
          </p:cNvSpPr>
          <p:nvPr>
            <p:ph idx="1"/>
          </p:nvPr>
        </p:nvSpPr>
        <p:spPr>
          <a:xfrm>
            <a:off x="228600" y="1352551"/>
            <a:ext cx="8686800" cy="1066799"/>
          </a:xfrm>
        </p:spPr>
        <p:txBody>
          <a:bodyPr>
            <a:normAutofit fontScale="92500" lnSpcReduction="10000"/>
          </a:bodyPr>
          <a:lstStyle/>
          <a:p>
            <a:pPr marL="0" indent="0" eaLnBrk="1" hangingPunct="1">
              <a:lnSpc>
                <a:spcPct val="90000"/>
              </a:lnSpc>
              <a:buFontTx/>
              <a:buNone/>
              <a:defRPr/>
            </a:pPr>
            <a:r>
              <a:rPr lang="en-US" altLang="en-US" sz="2000" dirty="0">
                <a:ea typeface="ＭＳ Ｐゴシック" pitchFamily="34" charset="-128"/>
              </a:rPr>
              <a:t>Family Educational Rights and Privacy Act (FERPA), Health Insurance Portability and Accountability Act (HIPAA), NYS Personal Privacy Protection Law and other statutes all require that PII is kept secure and only shared on a “need to know” basis</a:t>
            </a:r>
          </a:p>
          <a:p>
            <a:pPr marL="0" indent="0" eaLnBrk="1" hangingPunct="1">
              <a:lnSpc>
                <a:spcPct val="90000"/>
              </a:lnSpc>
              <a:buFontTx/>
              <a:buNone/>
              <a:defRPr/>
            </a:pPr>
            <a:endParaRPr lang="en-US" altLang="en-US" sz="900" dirty="0">
              <a:ea typeface="ＭＳ Ｐゴシック" pitchFamily="34" charset="-128"/>
            </a:endParaRPr>
          </a:p>
        </p:txBody>
      </p:sp>
      <p:sp>
        <p:nvSpPr>
          <p:cNvPr id="3" name="TextBox 2"/>
          <p:cNvSpPr txBox="1"/>
          <p:nvPr/>
        </p:nvSpPr>
        <p:spPr>
          <a:xfrm>
            <a:off x="228600" y="2419350"/>
            <a:ext cx="7948138" cy="2628925"/>
          </a:xfrm>
          <a:prstGeom prst="rect">
            <a:avLst/>
          </a:prstGeom>
          <a:noFill/>
        </p:spPr>
        <p:txBody>
          <a:bodyPr wrap="none" rtlCol="0">
            <a:spAutoFit/>
          </a:bodyPr>
          <a:lstStyle/>
          <a:p>
            <a:r>
              <a:rPr lang="en-US" sz="2400" dirty="0"/>
              <a:t>Exchanging student data with the STAC Unit:</a:t>
            </a:r>
          </a:p>
          <a:p>
            <a:pPr marL="285750" indent="-285750">
              <a:spcAft>
                <a:spcPts val="500"/>
              </a:spcAft>
              <a:buFont typeface="Arial" panose="020B0604020202020204" pitchFamily="34" charset="0"/>
              <a:buChar char="•"/>
            </a:pPr>
            <a:r>
              <a:rPr lang="en-US" sz="1500" dirty="0"/>
              <a:t>SED FTM is the most secure method for transmitting documentation with PII</a:t>
            </a:r>
          </a:p>
          <a:p>
            <a:pPr marL="285750" indent="-285750">
              <a:spcAft>
                <a:spcPts val="500"/>
              </a:spcAft>
              <a:buFont typeface="Arial" panose="020B0604020202020204" pitchFamily="34" charset="0"/>
              <a:buChar char="•"/>
            </a:pPr>
            <a:r>
              <a:rPr lang="en-US" sz="1500" dirty="0"/>
              <a:t>Fax during business hours and advise recipient when will be sent</a:t>
            </a:r>
          </a:p>
          <a:p>
            <a:pPr marL="285750" indent="-285750">
              <a:spcAft>
                <a:spcPts val="500"/>
              </a:spcAft>
              <a:buFont typeface="Arial" panose="020B0604020202020204" pitchFamily="34" charset="0"/>
              <a:buChar char="•"/>
            </a:pPr>
            <a:r>
              <a:rPr lang="en-US" sz="1500" dirty="0"/>
              <a:t>Emails with PII other than STAC ID need to be encrypted with password sent separately</a:t>
            </a:r>
          </a:p>
          <a:p>
            <a:pPr marL="285750" indent="-285750">
              <a:spcAft>
                <a:spcPts val="500"/>
              </a:spcAft>
              <a:buFont typeface="Arial" panose="020B0604020202020204" pitchFamily="34" charset="0"/>
              <a:buChar char="•"/>
            </a:pPr>
            <a:r>
              <a:rPr lang="en-US" sz="1500" dirty="0"/>
              <a:t>Paper documents sent US Mail 1st class/priority, or other service with tracking</a:t>
            </a:r>
            <a:br>
              <a:rPr lang="en-US" sz="1500" dirty="0"/>
            </a:br>
            <a:r>
              <a:rPr lang="en-US" sz="1500" dirty="0"/>
              <a:t>(e.g., UPS, FedEx, DHL)</a:t>
            </a:r>
          </a:p>
          <a:p>
            <a:pPr marL="285750" indent="-285750">
              <a:spcAft>
                <a:spcPts val="500"/>
              </a:spcAft>
              <a:buFont typeface="Arial" panose="020B0604020202020204" pitchFamily="34" charset="0"/>
              <a:buChar char="•"/>
            </a:pPr>
            <a:r>
              <a:rPr lang="en-US" sz="1500" dirty="0"/>
              <a:t>Use the STAC Online (EFRT) System and FTP site – log out when not active</a:t>
            </a:r>
          </a:p>
          <a:p>
            <a:pPr marL="285750" indent="-285750">
              <a:spcAft>
                <a:spcPts val="500"/>
              </a:spcAft>
              <a:buFont typeface="Arial" panose="020B0604020202020204" pitchFamily="34" charset="0"/>
              <a:buChar char="•"/>
            </a:pPr>
            <a:r>
              <a:rPr lang="en-US" sz="1500" dirty="0"/>
              <a:t>When calling STAC Unit be prepared with your STAC Online User Code</a:t>
            </a:r>
            <a:br>
              <a:rPr lang="en-US" sz="1500" dirty="0"/>
            </a:br>
            <a:r>
              <a:rPr lang="en-US" sz="1500" dirty="0"/>
              <a:t>and password to confirm authorization to share data</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normAutofit fontScale="90000"/>
          </a:bodyPr>
          <a:lstStyle/>
          <a:p>
            <a:pPr algn="ctr">
              <a:defRPr/>
            </a:pPr>
            <a:r>
              <a:rPr lang="en-US" sz="2800" dirty="0"/>
              <a:t>DRCSM Screen</a:t>
            </a:r>
            <a:br>
              <a:rPr lang="en-US" sz="2800" dirty="0">
                <a:ea typeface="ＭＳ Ｐゴシック" pitchFamily="34" charset="-128"/>
              </a:rPr>
            </a:br>
            <a:r>
              <a:rPr lang="en-US" altLang="en-US" sz="1900" dirty="0">
                <a:ea typeface="ＭＳ Ｐゴシック" pitchFamily="34" charset="-128"/>
              </a:rPr>
              <a:t>2-MONTH </a:t>
            </a:r>
            <a:r>
              <a:rPr lang="en-US" altLang="en-US" sz="1900" cap="all" spc="-50" dirty="0">
                <a:ea typeface="ＭＳ Ｐゴシック" pitchFamily="34" charset="-128"/>
              </a:rPr>
              <a:t> (</a:t>
            </a:r>
            <a:r>
              <a:rPr lang="en-US" altLang="en-US" sz="1900" cap="all" spc="-50" dirty="0" err="1">
                <a:ea typeface="ＭＳ Ｐゴシック" pitchFamily="34" charset="-128"/>
              </a:rPr>
              <a:t>SuMMER</a:t>
            </a:r>
            <a:r>
              <a:rPr lang="en-US" altLang="en-US" sz="1900" cap="all" spc="-50" dirty="0">
                <a:ea typeface="ＭＳ Ｐゴシック" pitchFamily="34" charset="-128"/>
              </a:rPr>
              <a:t>) CHAPTER</a:t>
            </a:r>
            <a:r>
              <a:rPr lang="en-US" altLang="en-US" sz="1900" dirty="0">
                <a:ea typeface="ＭＳ Ｐゴシック" pitchFamily="34" charset="-128"/>
              </a:rPr>
              <a:t> STAC REAPPLICATIONS</a:t>
            </a:r>
            <a:endParaRPr lang="en-US" altLang="en-US" sz="1300" dirty="0">
              <a:ea typeface="ＭＳ Ｐゴシック" pitchFamily="34" charset="-128"/>
            </a:endParaRPr>
          </a:p>
        </p:txBody>
      </p:sp>
      <p:sp>
        <p:nvSpPr>
          <p:cNvPr id="4" name="Content Placeholder 3">
            <a:extLst>
              <a:ext uri="{FF2B5EF4-FFF2-40B4-BE49-F238E27FC236}">
                <a16:creationId xmlns:a16="http://schemas.microsoft.com/office/drawing/2014/main" id="{DCFCDEE5-3F65-4EC4-BA13-B26712AEC7BC}"/>
              </a:ext>
            </a:extLst>
          </p:cNvPr>
          <p:cNvSpPr>
            <a:spLocks noGrp="1"/>
          </p:cNvSpPr>
          <p:nvPr>
            <p:ph sz="half" idx="2"/>
          </p:nvPr>
        </p:nvSpPr>
        <p:spPr/>
        <p:txBody>
          <a:bodyPr>
            <a:normAutofit/>
          </a:bodyPr>
          <a:lstStyle/>
          <a:p>
            <a:pPr marL="0" indent="0">
              <a:buNone/>
            </a:pPr>
            <a:r>
              <a:rPr lang="en-US" b="1" dirty="0"/>
              <a:t>What’s different from DRSUM?</a:t>
            </a:r>
          </a:p>
          <a:p>
            <a:pPr marL="285750" indent="-285750"/>
            <a:r>
              <a:rPr lang="en-US" dirty="0"/>
              <a:t>Chapter Type</a:t>
            </a:r>
          </a:p>
          <a:p>
            <a:pPr marL="0" indent="0">
              <a:buNone/>
            </a:pPr>
            <a:endParaRPr lang="en-US" dirty="0"/>
          </a:p>
        </p:txBody>
      </p:sp>
      <p:pic>
        <p:nvPicPr>
          <p:cNvPr id="7" name="Content Placeholder 6" descr="Screenshot of DRCSM with CRP example">
            <a:extLst>
              <a:ext uri="{FF2B5EF4-FFF2-40B4-BE49-F238E27FC236}">
                <a16:creationId xmlns:a16="http://schemas.microsoft.com/office/drawing/2014/main" id="{61F48091-E00B-4DAA-8352-2CBCAC125E9C}"/>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a:fillRect/>
          </a:stretch>
        </p:blipFill>
        <p:spPr>
          <a:xfrm>
            <a:off x="440341" y="1198563"/>
            <a:ext cx="3864355" cy="3392487"/>
          </a:xfrm>
          <a:prstGeom prst="rect">
            <a:avLst/>
          </a:prstGeom>
        </p:spPr>
      </p:pic>
    </p:spTree>
    <p:extLst>
      <p:ext uri="{BB962C8B-B14F-4D97-AF65-F5344CB8AC3E}">
        <p14:creationId xmlns:p14="http://schemas.microsoft.com/office/powerpoint/2010/main" val="42298714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nchor="t">
            <a:normAutofit fontScale="90000"/>
          </a:bodyPr>
          <a:lstStyle/>
          <a:p>
            <a:pPr>
              <a:defRPr/>
            </a:pPr>
            <a:r>
              <a:rPr lang="en-US" sz="4400" dirty="0">
                <a:cs typeface="+mj-cs"/>
              </a:rPr>
              <a:t>SECTION I</a:t>
            </a:r>
            <a:br>
              <a:rPr lang="en-US" sz="3600" dirty="0">
                <a:cs typeface="+mj-cs"/>
              </a:rPr>
            </a:br>
            <a:r>
              <a:rPr lang="en-US" altLang="en-US" sz="2800" dirty="0">
                <a:ea typeface="ＭＳ Ｐゴシック" pitchFamily="34" charset="-128"/>
              </a:rPr>
              <a:t>Looking Up Information on the STAC Online (EFRT) System</a:t>
            </a:r>
            <a:br>
              <a:rPr lang="en-US" altLang="en-US" sz="2800" dirty="0">
                <a:ea typeface="ＭＳ Ｐゴシック" pitchFamily="34" charset="-128"/>
              </a:rPr>
            </a:br>
            <a:endParaRPr lang="en-US" sz="2700" dirty="0">
              <a:cs typeface="+mj-cs"/>
            </a:endParaRPr>
          </a:p>
        </p:txBody>
      </p:sp>
    </p:spTree>
    <p:extLst>
      <p:ext uri="{BB962C8B-B14F-4D97-AF65-F5344CB8AC3E}">
        <p14:creationId xmlns:p14="http://schemas.microsoft.com/office/powerpoint/2010/main" val="176187684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228600" y="338328"/>
            <a:ext cx="8686800" cy="722376"/>
          </a:xfrm>
        </p:spPr>
        <p:txBody>
          <a:bodyPr>
            <a:normAutofit fontScale="90000"/>
          </a:bodyPr>
          <a:lstStyle/>
          <a:p>
            <a:pPr eaLnBrk="1" hangingPunct="1">
              <a:defRPr/>
            </a:pPr>
            <a:r>
              <a:rPr lang="en-US" sz="2800" dirty="0">
                <a:cs typeface="+mj-cs"/>
              </a:rPr>
              <a:t>DMQRY</a:t>
            </a:r>
            <a:r>
              <a:rPr lang="en-US" sz="2400" dirty="0">
                <a:cs typeface="+mj-cs"/>
              </a:rPr>
              <a:t> Screen</a:t>
            </a:r>
            <a:br>
              <a:rPr lang="en-US" sz="3600" dirty="0">
                <a:cs typeface="+mj-cs"/>
              </a:rPr>
            </a:br>
            <a:r>
              <a:rPr lang="en-US" sz="1900" cap="all" dirty="0">
                <a:cs typeface="+mj-cs"/>
              </a:rPr>
              <a:t>School Age Inquiry Screens</a:t>
            </a:r>
          </a:p>
        </p:txBody>
      </p:sp>
      <p:pic>
        <p:nvPicPr>
          <p:cNvPr id="5" name="Picture 4" descr="Screenshot of the DMQRY Menu of STAC School Age Inquiry Screens within EFRT"/>
          <p:cNvPicPr/>
          <p:nvPr/>
        </p:nvPicPr>
        <p:blipFill>
          <a:blip r:embed="rId2">
            <a:extLst>
              <a:ext uri="{28A0092B-C50C-407E-A947-70E740481C1C}">
                <a14:useLocalDpi xmlns:a14="http://schemas.microsoft.com/office/drawing/2010/main" val="0"/>
              </a:ext>
            </a:extLst>
          </a:blip>
          <a:stretch>
            <a:fillRect/>
          </a:stretch>
        </p:blipFill>
        <p:spPr bwMode="auto">
          <a:xfrm>
            <a:off x="2377440" y="1109308"/>
            <a:ext cx="4387065" cy="390084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550742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228600" y="338328"/>
            <a:ext cx="8686800" cy="722376"/>
          </a:xfrm>
        </p:spPr>
        <p:txBody>
          <a:bodyPr>
            <a:normAutofit fontScale="90000"/>
          </a:bodyPr>
          <a:lstStyle/>
          <a:p>
            <a:pPr>
              <a:defRPr/>
            </a:pPr>
            <a:r>
              <a:rPr lang="en-US" altLang="en-US" sz="2800" dirty="0"/>
              <a:t>DQAPP</a:t>
            </a:r>
            <a:r>
              <a:rPr lang="en-US" altLang="en-US" sz="2400" dirty="0"/>
              <a:t> Screen</a:t>
            </a:r>
            <a:br>
              <a:rPr lang="en-US" altLang="en-US" sz="2400" dirty="0">
                <a:ea typeface="ＭＳ Ｐゴシック" pitchFamily="34" charset="-128"/>
              </a:rPr>
            </a:br>
            <a:r>
              <a:rPr lang="en-US" altLang="en-US" sz="1900" dirty="0"/>
              <a:t>LIST OF APPROVALS BY PROVIDER, YEAR, PLACEMENT TYPE</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2250" y="1200150"/>
            <a:ext cx="6042134" cy="2743200"/>
          </a:xfrm>
          <a:prstGeom prst="rect">
            <a:avLst/>
          </a:prstGeom>
        </p:spPr>
      </p:pic>
      <p:sp>
        <p:nvSpPr>
          <p:cNvPr id="3" name="TextBox 2">
            <a:extLst>
              <a:ext uri="{FF2B5EF4-FFF2-40B4-BE49-F238E27FC236}">
                <a16:creationId xmlns:a16="http://schemas.microsoft.com/office/drawing/2014/main" id="{6232D50A-AC7A-45D6-A781-3ABF05741530}"/>
              </a:ext>
            </a:extLst>
          </p:cNvPr>
          <p:cNvSpPr txBox="1"/>
          <p:nvPr/>
        </p:nvSpPr>
        <p:spPr>
          <a:xfrm>
            <a:off x="1545725" y="4044375"/>
            <a:ext cx="6055183" cy="584775"/>
          </a:xfrm>
          <a:prstGeom prst="rect">
            <a:avLst/>
          </a:prstGeom>
          <a:noFill/>
        </p:spPr>
        <p:txBody>
          <a:bodyPr wrap="square" rtlCol="0">
            <a:spAutoFit/>
          </a:bodyPr>
          <a:lstStyle/>
          <a:p>
            <a:pPr defTabSz="633413">
              <a:tabLst>
                <a:tab pos="633413" algn="l"/>
              </a:tabLst>
            </a:pPr>
            <a:r>
              <a:rPr lang="en-US" sz="1600" b="1" dirty="0">
                <a:solidFill>
                  <a:srgbClr val="A00000"/>
                </a:solidFill>
              </a:rPr>
              <a:t>NEW!	</a:t>
            </a:r>
            <a:r>
              <a:rPr lang="en-US" sz="1600" dirty="0"/>
              <a:t>“Send File to SED FTM” option generates an easily</a:t>
            </a:r>
            <a:br>
              <a:rPr lang="en-US" sz="1600" dirty="0"/>
            </a:br>
            <a:r>
              <a:rPr lang="en-US" sz="1600" dirty="0"/>
              <a:t>	printable PDF version of the listing on screen.</a:t>
            </a:r>
          </a:p>
        </p:txBody>
      </p:sp>
    </p:spTree>
    <p:extLst>
      <p:ext uri="{BB962C8B-B14F-4D97-AF65-F5344CB8AC3E}">
        <p14:creationId xmlns:p14="http://schemas.microsoft.com/office/powerpoint/2010/main" val="31112627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4F518-41F1-458D-BC91-668C9C34DCDD}"/>
              </a:ext>
            </a:extLst>
          </p:cNvPr>
          <p:cNvSpPr>
            <a:spLocks noGrp="1"/>
          </p:cNvSpPr>
          <p:nvPr>
            <p:ph type="title"/>
          </p:nvPr>
        </p:nvSpPr>
        <p:spPr/>
        <p:txBody>
          <a:bodyPr>
            <a:normAutofit fontScale="90000"/>
          </a:bodyPr>
          <a:lstStyle/>
          <a:p>
            <a:pPr algn="ctr"/>
            <a:r>
              <a:rPr lang="en-US" altLang="en-US" sz="2400" dirty="0"/>
              <a:t>DQAPP</a:t>
            </a:r>
            <a:r>
              <a:rPr lang="en-US" altLang="en-US" sz="2000" dirty="0"/>
              <a:t> Screen</a:t>
            </a:r>
            <a:br>
              <a:rPr lang="en-US" altLang="en-US" sz="2000" dirty="0">
                <a:ea typeface="ＭＳ Ｐゴシック" pitchFamily="34" charset="-128"/>
              </a:rPr>
            </a:br>
            <a:r>
              <a:rPr lang="en-US" altLang="en-US" sz="1900" dirty="0"/>
              <a:t>PRINTABLE PDFS AVAILABLE FROM SED FILE TRANSFER MANAGER (FTM)</a:t>
            </a:r>
            <a:endParaRPr lang="en-US" sz="1900" dirty="0"/>
          </a:p>
        </p:txBody>
      </p:sp>
      <p:pic>
        <p:nvPicPr>
          <p:cNvPr id="5" name="Content Placeholder 4">
            <a:extLst>
              <a:ext uri="{FF2B5EF4-FFF2-40B4-BE49-F238E27FC236}">
                <a16:creationId xmlns:a16="http://schemas.microsoft.com/office/drawing/2014/main" id="{89F623B9-B887-4288-8B9D-92A0F2149E32}"/>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0990" y="1200012"/>
            <a:ext cx="8642019" cy="1524138"/>
          </a:xfrm>
        </p:spPr>
      </p:pic>
      <p:sp>
        <p:nvSpPr>
          <p:cNvPr id="6" name="TextBox 5">
            <a:extLst>
              <a:ext uri="{FF2B5EF4-FFF2-40B4-BE49-F238E27FC236}">
                <a16:creationId xmlns:a16="http://schemas.microsoft.com/office/drawing/2014/main" id="{B32E93DD-53F8-4971-8ED7-FEA014272751}"/>
              </a:ext>
            </a:extLst>
          </p:cNvPr>
          <p:cNvSpPr txBox="1"/>
          <p:nvPr/>
        </p:nvSpPr>
        <p:spPr>
          <a:xfrm>
            <a:off x="228600" y="2876550"/>
            <a:ext cx="8686796" cy="2169825"/>
          </a:xfrm>
          <a:prstGeom prst="rect">
            <a:avLst/>
          </a:prstGeom>
          <a:noFill/>
        </p:spPr>
        <p:txBody>
          <a:bodyPr wrap="square" rtlCol="0">
            <a:spAutoFit/>
          </a:bodyPr>
          <a:lstStyle/>
          <a:p>
            <a:pPr marL="571500" indent="-571500">
              <a:buFont typeface="Arial" panose="020B0604020202020204" pitchFamily="34" charset="0"/>
              <a:buChar char="•"/>
            </a:pPr>
            <a:r>
              <a:rPr lang="en-US" sz="2700" dirty="0"/>
              <a:t>Unlike the online screen, all of the columns on the printable PDFs are properly aligned.</a:t>
            </a:r>
          </a:p>
          <a:p>
            <a:pPr marL="571500" indent="-571500">
              <a:buFont typeface="Arial" panose="020B0604020202020204" pitchFamily="34" charset="0"/>
              <a:buChar char="•"/>
            </a:pPr>
            <a:r>
              <a:rPr lang="en-US" sz="2700" dirty="0"/>
              <a:t>The PDFs do not have a left margin, so you need to select the “Fit” option when printing in Adobe</a:t>
            </a:r>
            <a:br>
              <a:rPr lang="en-US" sz="2700" dirty="0"/>
            </a:br>
            <a:r>
              <a:rPr lang="en-US" sz="2700" dirty="0"/>
              <a:t>Acrobat or Adobe Reader </a:t>
            </a:r>
          </a:p>
        </p:txBody>
      </p:sp>
    </p:spTree>
    <p:extLst>
      <p:ext uri="{BB962C8B-B14F-4D97-AF65-F5344CB8AC3E}">
        <p14:creationId xmlns:p14="http://schemas.microsoft.com/office/powerpoint/2010/main" val="108631120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8600" y="338328"/>
            <a:ext cx="8686800" cy="722376"/>
          </a:xfrm>
        </p:spPr>
        <p:txBody>
          <a:bodyPr>
            <a:normAutofit fontScale="90000"/>
          </a:bodyPr>
          <a:lstStyle/>
          <a:p>
            <a:pPr>
              <a:defRPr/>
            </a:pPr>
            <a:r>
              <a:rPr lang="en-US" altLang="en-US" sz="2800" dirty="0">
                <a:ea typeface="ＭＳ Ｐゴシック" pitchFamily="34" charset="-128"/>
              </a:rPr>
              <a:t>DQCER</a:t>
            </a:r>
            <a:r>
              <a:rPr lang="en-US" altLang="en-US" sz="2400" dirty="0">
                <a:ea typeface="ＭＳ Ｐゴシック" pitchFamily="34" charset="-128"/>
              </a:rPr>
              <a:t> Screen</a:t>
            </a:r>
            <a:br>
              <a:rPr lang="en-US" altLang="en-US" sz="2800" dirty="0">
                <a:ea typeface="ＭＳ Ｐゴシック" pitchFamily="34" charset="-128"/>
              </a:rPr>
            </a:br>
            <a:r>
              <a:rPr lang="en-US" altLang="en-US" sz="1900" dirty="0">
                <a:ea typeface="ＭＳ Ｐゴシック" pitchFamily="34" charset="-128"/>
              </a:rPr>
              <a:t>LIST OF A DISTRICT’S PRIVATE PLACEMENT CERTIFICATION APPROVALS</a:t>
            </a:r>
          </a:p>
        </p:txBody>
      </p:sp>
      <p:pic>
        <p:nvPicPr>
          <p:cNvPr id="4" name="Picture 3" descr="Screenshot of DQCER Private Placement Certification List screen">
            <a:extLst>
              <a:ext uri="{FF2B5EF4-FFF2-40B4-BE49-F238E27FC236}">
                <a16:creationId xmlns:a16="http://schemas.microsoft.com/office/drawing/2014/main" id="{899531E3-6C55-4E89-87EC-F2C8F1E7FA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456" y="1143000"/>
            <a:ext cx="6419087" cy="2485925"/>
          </a:xfrm>
          <a:prstGeom prst="rect">
            <a:avLst/>
          </a:prstGeom>
        </p:spPr>
      </p:pic>
    </p:spTree>
    <p:extLst>
      <p:ext uri="{BB962C8B-B14F-4D97-AF65-F5344CB8AC3E}">
        <p14:creationId xmlns:p14="http://schemas.microsoft.com/office/powerpoint/2010/main" val="35969690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228600" y="338328"/>
            <a:ext cx="8686800" cy="722376"/>
          </a:xfrm>
        </p:spPr>
        <p:txBody>
          <a:bodyPr>
            <a:normAutofit fontScale="90000"/>
          </a:bodyPr>
          <a:lstStyle/>
          <a:p>
            <a:pPr eaLnBrk="1" hangingPunct="1">
              <a:defRPr/>
            </a:pPr>
            <a:r>
              <a:rPr lang="en-US" altLang="en-US" sz="2800" dirty="0">
                <a:ea typeface="ＭＳ Ｐゴシック" pitchFamily="34" charset="-128"/>
              </a:rPr>
              <a:t>DQCLD</a:t>
            </a:r>
            <a:r>
              <a:rPr lang="en-US" altLang="en-US" sz="2400" dirty="0">
                <a:ea typeface="ＭＳ Ｐゴシック" pitchFamily="34" charset="-128"/>
              </a:rPr>
              <a:t> Screen</a:t>
            </a:r>
            <a:br>
              <a:rPr lang="en-US" altLang="en-US" sz="2400" dirty="0">
                <a:ea typeface="ＭＳ Ｐゴシック" pitchFamily="34" charset="-128"/>
              </a:rPr>
            </a:br>
            <a:r>
              <a:rPr lang="en-US" altLang="en-US" sz="1900" dirty="0">
                <a:ea typeface="ＭＳ Ｐゴシック" pitchFamily="34" charset="-128"/>
              </a:rPr>
              <a:t>LIST OF A STUDENT’S APPROVED EDUCATIONAL SERVICES ON THE SYSTEM</a:t>
            </a:r>
          </a:p>
        </p:txBody>
      </p:sp>
      <p:pic>
        <p:nvPicPr>
          <p:cNvPr id="3" name="Picture 2" descr="Screenshot of DQCLD Child Service Profi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6776" y="1143000"/>
            <a:ext cx="5873496" cy="3867911"/>
          </a:xfrm>
          <a:prstGeom prst="rect">
            <a:avLst/>
          </a:prstGeom>
        </p:spPr>
      </p:pic>
    </p:spTree>
    <p:extLst>
      <p:ext uri="{BB962C8B-B14F-4D97-AF65-F5344CB8AC3E}">
        <p14:creationId xmlns:p14="http://schemas.microsoft.com/office/powerpoint/2010/main" val="81047063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228600" y="338328"/>
            <a:ext cx="8686800" cy="722376"/>
          </a:xfrm>
        </p:spPr>
        <p:txBody>
          <a:bodyPr>
            <a:normAutofit fontScale="90000"/>
          </a:bodyPr>
          <a:lstStyle/>
          <a:p>
            <a:pPr eaLnBrk="1" hangingPunct="1">
              <a:defRPr/>
            </a:pPr>
            <a:r>
              <a:rPr lang="en-US" altLang="en-US" sz="2800" dirty="0"/>
              <a:t>DQHOM</a:t>
            </a:r>
            <a:r>
              <a:rPr lang="en-US" altLang="en-US" sz="2400" dirty="0"/>
              <a:t> Screen</a:t>
            </a:r>
            <a:br>
              <a:rPr lang="en-US" altLang="en-US" sz="2800" dirty="0"/>
            </a:br>
            <a:r>
              <a:rPr lang="en-US" altLang="en-US" sz="1900" cap="all" spc="-90" dirty="0"/>
              <a:t>List of Homeless Eligibility Records by Designated District of Attendance</a:t>
            </a:r>
          </a:p>
        </p:txBody>
      </p:sp>
      <p:pic>
        <p:nvPicPr>
          <p:cNvPr id="81924" name="Picture 1" descr="Screenshot of the DQHOM homeless eligibility screen"/>
          <p:cNvPicPr preferRelativeResize="0">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682496" y="1143000"/>
            <a:ext cx="5779007" cy="3160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706487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228600" y="338328"/>
            <a:ext cx="8686800" cy="722376"/>
          </a:xfrm>
        </p:spPr>
        <p:txBody>
          <a:bodyPr>
            <a:normAutofit fontScale="90000"/>
          </a:bodyPr>
          <a:lstStyle/>
          <a:p>
            <a:pPr>
              <a:defRPr/>
            </a:pPr>
            <a:r>
              <a:rPr lang="en-US" sz="2800" dirty="0">
                <a:cs typeface="+mj-cs"/>
              </a:rPr>
              <a:t>DQPRG</a:t>
            </a:r>
            <a:r>
              <a:rPr lang="en-US" sz="2400" dirty="0">
                <a:cs typeface="+mj-cs"/>
              </a:rPr>
              <a:t> Screen</a:t>
            </a:r>
            <a:br>
              <a:rPr lang="en-US" sz="2800" dirty="0">
                <a:ea typeface="ＭＳ Ｐゴシック" pitchFamily="34" charset="-128"/>
              </a:rPr>
            </a:br>
            <a:r>
              <a:rPr lang="en-US" sz="1900" cap="all" dirty="0">
                <a:cs typeface="+mj-cs"/>
              </a:rPr>
              <a:t>PROVIDER/PROGRAM SEARCH by YEAR AND PROVIDER</a:t>
            </a:r>
          </a:p>
        </p:txBody>
      </p:sp>
      <p:pic>
        <p:nvPicPr>
          <p:cNvPr id="3" name="Picture 2" descr="Screenshot of the DQPRG Special Education Program Listing within EFR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4328" y="1142999"/>
            <a:ext cx="3907055" cy="3831336"/>
          </a:xfrm>
          <a:prstGeom prst="rect">
            <a:avLst/>
          </a:prstGeom>
        </p:spPr>
      </p:pic>
    </p:spTree>
    <p:extLst>
      <p:ext uri="{BB962C8B-B14F-4D97-AF65-F5344CB8AC3E}">
        <p14:creationId xmlns:p14="http://schemas.microsoft.com/office/powerpoint/2010/main" val="210765955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228600" y="338328"/>
            <a:ext cx="8686800" cy="722376"/>
          </a:xfrm>
        </p:spPr>
        <p:txBody>
          <a:bodyPr>
            <a:normAutofit fontScale="90000"/>
          </a:bodyPr>
          <a:lstStyle/>
          <a:p>
            <a:pPr eaLnBrk="1" hangingPunct="1">
              <a:defRPr/>
            </a:pPr>
            <a:r>
              <a:rPr lang="en-US" altLang="en-US" sz="2800" dirty="0">
                <a:ea typeface="ＭＳ Ｐゴシック" pitchFamily="34" charset="-128"/>
              </a:rPr>
              <a:t>DQPRT</a:t>
            </a:r>
            <a:r>
              <a:rPr lang="en-US" altLang="en-US" sz="2400" dirty="0">
                <a:ea typeface="ＭＳ Ｐゴシック" pitchFamily="34" charset="-128"/>
              </a:rPr>
              <a:t> Screen</a:t>
            </a:r>
            <a:br>
              <a:rPr lang="en-US" altLang="en-US" sz="2800" dirty="0">
                <a:ea typeface="ＭＳ Ｐゴシック" pitchFamily="34" charset="-128"/>
              </a:rPr>
            </a:br>
            <a:r>
              <a:rPr lang="en-US" altLang="en-US" sz="1900" dirty="0">
                <a:ea typeface="ＭＳ Ｐゴシック" pitchFamily="34" charset="-128"/>
              </a:rPr>
              <a:t>PRINT SCREEN LIST OF STAC3S ON STAC SYSTEM FOR A STUDENT</a:t>
            </a:r>
          </a:p>
        </p:txBody>
      </p:sp>
      <p:pic>
        <p:nvPicPr>
          <p:cNvPr id="1026" name="Picture 2" descr="Screenshot of the DQPRT Child Print Search within EFRT"/>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36776" y="1143000"/>
            <a:ext cx="5873496" cy="3867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0857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nchor="t">
            <a:normAutofit fontScale="90000"/>
          </a:bodyPr>
          <a:lstStyle/>
          <a:p>
            <a:pPr>
              <a:defRPr/>
            </a:pPr>
            <a:r>
              <a:rPr lang="en-US" sz="4400" dirty="0">
                <a:cs typeface="+mj-cs"/>
              </a:rPr>
              <a:t>SECTION B</a:t>
            </a:r>
            <a:br>
              <a:rPr lang="en-US" sz="3600" dirty="0">
                <a:cs typeface="+mj-cs"/>
              </a:rPr>
            </a:br>
            <a:r>
              <a:rPr lang="en-US" altLang="en-US" sz="2800" dirty="0">
                <a:ea typeface="ＭＳ Ｐゴシック" pitchFamily="34" charset="-128"/>
              </a:rPr>
              <a:t>Registering for the STAC Online (EFRT) System and the SED File Transfer Manager</a:t>
            </a:r>
            <a:br>
              <a:rPr lang="en-US" altLang="en-US" sz="2800" dirty="0">
                <a:ea typeface="ＭＳ Ｐゴシック" pitchFamily="34" charset="-128"/>
              </a:rPr>
            </a:br>
            <a:endParaRPr lang="en-US" sz="2700" dirty="0">
              <a:cs typeface="+mj-cs"/>
            </a:endParaRPr>
          </a:p>
        </p:txBody>
      </p:sp>
    </p:spTree>
    <p:extLst>
      <p:ext uri="{BB962C8B-B14F-4D97-AF65-F5344CB8AC3E}">
        <p14:creationId xmlns:p14="http://schemas.microsoft.com/office/powerpoint/2010/main" val="67666766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228600" y="338328"/>
            <a:ext cx="8686800" cy="722376"/>
          </a:xfrm>
        </p:spPr>
        <p:txBody>
          <a:bodyPr>
            <a:normAutofit fontScale="90000"/>
          </a:bodyPr>
          <a:lstStyle/>
          <a:p>
            <a:pPr>
              <a:defRPr/>
            </a:pPr>
            <a:r>
              <a:rPr lang="en-US" sz="2800" dirty="0">
                <a:cs typeface="+mj-cs"/>
              </a:rPr>
              <a:t>DQCDI</a:t>
            </a:r>
            <a:r>
              <a:rPr lang="en-US" sz="2400" dirty="0">
                <a:cs typeface="+mj-cs"/>
              </a:rPr>
              <a:t> Screen</a:t>
            </a:r>
            <a:br>
              <a:rPr lang="en-US" sz="2400" dirty="0">
                <a:ea typeface="ＭＳ Ｐゴシック" pitchFamily="34" charset="-128"/>
              </a:rPr>
            </a:br>
            <a:r>
              <a:rPr lang="en-US" sz="1900" dirty="0">
                <a:cs typeface="+mj-cs"/>
              </a:rPr>
              <a:t>DISTRICT 10-MONTH CHARGEBACK SCREEN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40" y="1143000"/>
            <a:ext cx="5766378" cy="2798063"/>
          </a:xfrm>
          <a:prstGeom prst="rect">
            <a:avLst/>
          </a:prstGeom>
        </p:spPr>
      </p:pic>
      <p:sp>
        <p:nvSpPr>
          <p:cNvPr id="2" name="TextBox 1"/>
          <p:cNvSpPr txBox="1"/>
          <p:nvPr/>
        </p:nvSpPr>
        <p:spPr>
          <a:xfrm>
            <a:off x="7772400" y="1581150"/>
            <a:ext cx="1219200" cy="830997"/>
          </a:xfrm>
          <a:prstGeom prst="rect">
            <a:avLst/>
          </a:prstGeom>
          <a:noFill/>
        </p:spPr>
        <p:txBody>
          <a:bodyPr wrap="square" rtlCol="0">
            <a:spAutoFit/>
          </a:bodyPr>
          <a:lstStyle/>
          <a:p>
            <a:pPr algn="ctr"/>
            <a:r>
              <a:rPr lang="en-US" sz="800" b="1" dirty="0"/>
              <a:t>Point in Time Report</a:t>
            </a:r>
          </a:p>
          <a:p>
            <a:pPr algn="ctr"/>
            <a:r>
              <a:rPr lang="en-US" sz="800" b="1" dirty="0"/>
              <a:t>Not Real Time</a:t>
            </a:r>
          </a:p>
          <a:p>
            <a:pPr algn="ctr"/>
            <a:endParaRPr lang="en-US" sz="800" b="1" dirty="0"/>
          </a:p>
          <a:p>
            <a:pPr algn="ctr"/>
            <a:r>
              <a:rPr lang="en-US" sz="800" b="1" dirty="0"/>
              <a:t>(Two most recent years updated on the first of each month)</a:t>
            </a:r>
          </a:p>
        </p:txBody>
      </p:sp>
      <p:cxnSp>
        <p:nvCxnSpPr>
          <p:cNvPr id="5" name="Straight Arrow Connector 4" descr="Arrow pointing to the Chargeback run Date on the DQCDI screenshot"/>
          <p:cNvCxnSpPr>
            <a:cxnSpLocks/>
          </p:cNvCxnSpPr>
          <p:nvPr/>
        </p:nvCxnSpPr>
        <p:spPr>
          <a:xfrm flipH="1">
            <a:off x="6400800" y="1733550"/>
            <a:ext cx="1371600" cy="667866"/>
          </a:xfrm>
          <a:prstGeom prst="straightConnector1">
            <a:avLst/>
          </a:prstGeom>
          <a:ln w="38100">
            <a:solidFill>
              <a:srgbClr val="FF1919"/>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57157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228600" y="338328"/>
            <a:ext cx="8686800" cy="722376"/>
          </a:xfrm>
        </p:spPr>
        <p:txBody>
          <a:bodyPr>
            <a:normAutofit fontScale="90000"/>
          </a:bodyPr>
          <a:lstStyle/>
          <a:p>
            <a:pPr eaLnBrk="1" hangingPunct="1">
              <a:defRPr/>
            </a:pPr>
            <a:r>
              <a:rPr lang="en-US" altLang="en-US" sz="2800" dirty="0">
                <a:ea typeface="ＭＳ Ｐゴシック" pitchFamily="34" charset="-128"/>
              </a:rPr>
              <a:t>DQPAY</a:t>
            </a:r>
            <a:r>
              <a:rPr lang="en-US" altLang="en-US" sz="2400" dirty="0">
                <a:ea typeface="ＭＳ Ｐゴシック" pitchFamily="34" charset="-128"/>
              </a:rPr>
              <a:t> Screen</a:t>
            </a:r>
            <a:br>
              <a:rPr lang="en-US" altLang="en-US" sz="2800" dirty="0">
                <a:ea typeface="ＭＳ Ｐゴシック" pitchFamily="34" charset="-128"/>
              </a:rPr>
            </a:br>
            <a:r>
              <a:rPr lang="en-US" altLang="en-US" sz="1900" dirty="0">
                <a:ea typeface="ＭＳ Ｐゴシック" pitchFamily="34" charset="-128"/>
              </a:rPr>
              <a:t>DISTRICT SCHOOL AGE PAYMENT DETAIL SCREEN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3272" y="1283778"/>
            <a:ext cx="7086600" cy="3358154"/>
          </a:xfrm>
          <a:prstGeom prst="rect">
            <a:avLst/>
          </a:prstGeom>
        </p:spPr>
      </p:pic>
    </p:spTree>
    <p:extLst>
      <p:ext uri="{BB962C8B-B14F-4D97-AF65-F5344CB8AC3E}">
        <p14:creationId xmlns:p14="http://schemas.microsoft.com/office/powerpoint/2010/main" val="1423887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p:nvPr>
        </p:nvSpPr>
        <p:spPr>
          <a:xfrm>
            <a:off x="228600" y="338328"/>
            <a:ext cx="8686800" cy="722376"/>
          </a:xfrm>
        </p:spPr>
        <p:txBody>
          <a:bodyPr>
            <a:normAutofit fontScale="90000"/>
          </a:bodyPr>
          <a:lstStyle/>
          <a:p>
            <a:pPr eaLnBrk="1" hangingPunct="1">
              <a:defRPr/>
            </a:pPr>
            <a:r>
              <a:rPr lang="en-US" altLang="en-US" sz="2800" dirty="0">
                <a:ea typeface="ＭＳ Ｐゴシック" pitchFamily="34" charset="-128"/>
              </a:rPr>
              <a:t>DQSBO </a:t>
            </a:r>
            <a:r>
              <a:rPr lang="en-US" altLang="en-US" sz="2400" dirty="0">
                <a:ea typeface="ＭＳ Ｐゴシック" pitchFamily="34" charset="-128"/>
              </a:rPr>
              <a:t>Screen – Top of Screen</a:t>
            </a:r>
            <a:br>
              <a:rPr lang="en-US" altLang="en-US" sz="2400" dirty="0">
                <a:ea typeface="ＭＳ Ｐゴシック" pitchFamily="34" charset="-128"/>
              </a:rPr>
            </a:br>
            <a:r>
              <a:rPr lang="en-US" altLang="en-US" sz="2000" dirty="0">
                <a:ea typeface="ＭＳ Ｐゴシック" pitchFamily="34" charset="-128"/>
              </a:rPr>
              <a:t>DISTRICT APPROVAL/VERIFICATION SUMMARY (3 YEAR)</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597" y="1161292"/>
            <a:ext cx="5190617" cy="3831328"/>
          </a:xfrm>
          <a:prstGeom prst="rect">
            <a:avLst/>
          </a:prstGeom>
        </p:spPr>
      </p:pic>
    </p:spTree>
    <p:extLst>
      <p:ext uri="{BB962C8B-B14F-4D97-AF65-F5344CB8AC3E}">
        <p14:creationId xmlns:p14="http://schemas.microsoft.com/office/powerpoint/2010/main" val="12472811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228600" y="338328"/>
            <a:ext cx="8686800" cy="722376"/>
          </a:xfrm>
        </p:spPr>
        <p:txBody>
          <a:bodyPr>
            <a:normAutofit fontScale="90000"/>
          </a:bodyPr>
          <a:lstStyle/>
          <a:p>
            <a:pPr eaLnBrk="1" hangingPunct="1">
              <a:defRPr/>
            </a:pPr>
            <a:r>
              <a:rPr lang="en-US" altLang="en-US" sz="2800" dirty="0">
                <a:ea typeface="ＭＳ Ｐゴシック" pitchFamily="34" charset="-128"/>
              </a:rPr>
              <a:t>DQSBO </a:t>
            </a:r>
            <a:r>
              <a:rPr lang="en-US" altLang="en-US" sz="2400" dirty="0">
                <a:ea typeface="ＭＳ Ｐゴシック" pitchFamily="34" charset="-128"/>
              </a:rPr>
              <a:t>Screen – Bottom of Screen</a:t>
            </a:r>
            <a:br>
              <a:rPr lang="en-US" altLang="en-US" sz="2400" dirty="0">
                <a:ea typeface="ＭＳ Ｐゴシック" pitchFamily="34" charset="-128"/>
              </a:rPr>
            </a:br>
            <a:r>
              <a:rPr lang="en-US" altLang="en-US" sz="2000" dirty="0">
                <a:ea typeface="ＭＳ Ｐゴシック" pitchFamily="34" charset="-128"/>
              </a:rPr>
              <a:t>DISTRICT APPROVAL/VERIFICATION SUMMARY (3 YEAR)</a:t>
            </a:r>
          </a:p>
        </p:txBody>
      </p:sp>
      <p:pic>
        <p:nvPicPr>
          <p:cNvPr id="4" name="Picture 3" descr="Screenshot of the bottom half of the DQSBO Special Education Approval Summary screen within EFR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6816" y="1152323"/>
            <a:ext cx="5239512" cy="3216534"/>
          </a:xfrm>
          <a:prstGeom prst="rect">
            <a:avLst/>
          </a:prstGeom>
        </p:spPr>
      </p:pic>
    </p:spTree>
    <p:extLst>
      <p:ext uri="{BB962C8B-B14F-4D97-AF65-F5344CB8AC3E}">
        <p14:creationId xmlns:p14="http://schemas.microsoft.com/office/powerpoint/2010/main" val="17047791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228600" y="338328"/>
            <a:ext cx="8686800" cy="722376"/>
          </a:xfrm>
        </p:spPr>
        <p:txBody>
          <a:bodyPr>
            <a:normAutofit fontScale="90000"/>
          </a:bodyPr>
          <a:lstStyle/>
          <a:p>
            <a:pPr>
              <a:defRPr/>
            </a:pPr>
            <a:r>
              <a:rPr lang="en-US" sz="2800" dirty="0">
                <a:cs typeface="+mj-cs"/>
              </a:rPr>
              <a:t>DQSUM</a:t>
            </a:r>
            <a:r>
              <a:rPr lang="en-US" sz="2400" dirty="0">
                <a:cs typeface="+mj-cs"/>
              </a:rPr>
              <a:t> Screen</a:t>
            </a:r>
            <a:br>
              <a:rPr lang="en-US" sz="2400" dirty="0">
                <a:ea typeface="ＭＳ Ｐゴシック" pitchFamily="34" charset="-128"/>
              </a:rPr>
            </a:br>
            <a:r>
              <a:rPr lang="en-US" sz="1900" dirty="0">
                <a:cs typeface="+mj-cs"/>
              </a:rPr>
              <a:t>4408/4201 District Summary Report (2-mo)</a:t>
            </a:r>
          </a:p>
        </p:txBody>
      </p:sp>
      <p:sp>
        <p:nvSpPr>
          <p:cNvPr id="2" name="TextBox 1"/>
          <p:cNvSpPr txBox="1"/>
          <p:nvPr/>
        </p:nvSpPr>
        <p:spPr>
          <a:xfrm>
            <a:off x="4605619" y="1284916"/>
            <a:ext cx="1219200" cy="338554"/>
          </a:xfrm>
          <a:prstGeom prst="rect">
            <a:avLst/>
          </a:prstGeom>
          <a:noFill/>
          <a:ln w="3175">
            <a:solidFill>
              <a:schemeClr val="tx1"/>
            </a:solidFill>
          </a:ln>
        </p:spPr>
        <p:txBody>
          <a:bodyPr wrap="square" rtlCol="0">
            <a:spAutoFit/>
          </a:bodyPr>
          <a:lstStyle/>
          <a:p>
            <a:r>
              <a:rPr lang="en-US" sz="800" b="1" dirty="0"/>
              <a:t>Point in Time Report</a:t>
            </a:r>
          </a:p>
          <a:p>
            <a:r>
              <a:rPr lang="en-US" sz="800" b="1" dirty="0"/>
              <a:t>Not Real Time</a:t>
            </a:r>
          </a:p>
        </p:txBody>
      </p:sp>
      <p:pic>
        <p:nvPicPr>
          <p:cNvPr id="8" name="Picture 7" descr="Screenshot of the DQSUM screen within EFRT"/>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58632" y="1064066"/>
            <a:ext cx="3611880" cy="3313257"/>
          </a:xfrm>
          <a:prstGeom prst="rect">
            <a:avLst/>
          </a:prstGeom>
          <a:ln>
            <a:noFill/>
          </a:ln>
          <a:extLst>
            <a:ext uri="{53640926-AAD7-44D8-BBD7-CCE9431645EC}">
              <a14:shadowObscured xmlns:a14="http://schemas.microsoft.com/office/drawing/2010/main"/>
            </a:ext>
          </a:extLst>
        </p:spPr>
      </p:pic>
      <p:pic>
        <p:nvPicPr>
          <p:cNvPr id="9" name="Picture 8" descr="NOTE: THE &quot;MAXIMUM AID RECEIVABLE AND CURRENT AID RECEIVABLE&quot; TOTALS INCLUDE TRANSPORTATION (TRAN) COSTS FROM STOPPED STACS. TO GET FULL TRAN AID, YOU NEED TO PROVIDE STAC WITH TRAN COST BACKUP, SO STAC CAN REMOVE YOUR TRAN STOPS. REFER TO THE DSTPD (PAYMENT STOPS BY DISTRICT) SCREEN TO GET A REAL-TIME LIST OF YOUR TRANSPORTATION STOPS. &#10;&#10;** AID PAID AMOUNTS ARE BASED ON A MAXIMUM 80% AID RATIO. THE ACTUAL TOTAL OF YOUR DISTRICT PAYMENTS RECEIVED MAY BE LESS THAN THE AMOUNT SHOWN DUE TO NEGATIVE BALANCE ADJUSTMENTS FROM OTHER YEARS."/>
          <p:cNvPicPr>
            <a:picLocks noChangeAspect="1"/>
          </p:cNvPicPr>
          <p:nvPr/>
        </p:nvPicPr>
        <p:blipFill rotWithShape="1">
          <a:blip r:embed="rId3"/>
          <a:srcRect t="68091" r="48769" b="5413"/>
          <a:stretch/>
        </p:blipFill>
        <p:spPr bwMode="auto">
          <a:xfrm>
            <a:off x="258632" y="3867150"/>
            <a:ext cx="3611880" cy="1158941"/>
          </a:xfrm>
          <a:prstGeom prst="rect">
            <a:avLst/>
          </a:prstGeom>
          <a:ln>
            <a:noFill/>
          </a:ln>
          <a:extLst>
            <a:ext uri="{53640926-AAD7-44D8-BBD7-CCE9431645EC}">
              <a14:shadowObscured xmlns:a14="http://schemas.microsoft.com/office/drawing/2010/main"/>
            </a:ext>
          </a:extLst>
        </p:spPr>
      </p:pic>
      <p:cxnSp>
        <p:nvCxnSpPr>
          <p:cNvPr id="5" name="Straight Arrow Connector 4" descr="Arrow pointing to run date on DQSUM screenshot"/>
          <p:cNvCxnSpPr/>
          <p:nvPr/>
        </p:nvCxnSpPr>
        <p:spPr>
          <a:xfrm flipH="1">
            <a:off x="3626224" y="1469582"/>
            <a:ext cx="914400" cy="76201"/>
          </a:xfrm>
          <a:prstGeom prst="straightConnector1">
            <a:avLst/>
          </a:prstGeom>
          <a:ln w="38100">
            <a:solidFill>
              <a:srgbClr val="FF1919"/>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895600" y="1623470"/>
            <a:ext cx="990600" cy="184666"/>
          </a:xfrm>
          <a:prstGeom prst="rect">
            <a:avLst/>
          </a:prstGeom>
          <a:solidFill>
            <a:schemeClr val="bg1">
              <a:lumMod val="85000"/>
            </a:schemeClr>
          </a:solidFill>
        </p:spPr>
        <p:txBody>
          <a:bodyPr wrap="square" rtlCol="0">
            <a:spAutoFit/>
          </a:bodyPr>
          <a:lstStyle/>
          <a:p>
            <a:r>
              <a:rPr lang="en-US" sz="600" dirty="0">
                <a:latin typeface="Times New Roman" panose="02020603050405020304" pitchFamily="18" charset="0"/>
                <a:cs typeface="Times New Roman" panose="02020603050405020304" pitchFamily="18" charset="0"/>
              </a:rPr>
              <a:t>Sample City SD</a:t>
            </a:r>
          </a:p>
        </p:txBody>
      </p:sp>
      <p:sp>
        <p:nvSpPr>
          <p:cNvPr id="14" name="TextBox 13"/>
          <p:cNvSpPr txBox="1"/>
          <p:nvPr/>
        </p:nvSpPr>
        <p:spPr>
          <a:xfrm>
            <a:off x="799876" y="2194622"/>
            <a:ext cx="990600" cy="184666"/>
          </a:xfrm>
          <a:prstGeom prst="rect">
            <a:avLst/>
          </a:prstGeom>
          <a:solidFill>
            <a:schemeClr val="bg1">
              <a:lumMod val="85000"/>
            </a:schemeClr>
          </a:solidFill>
        </p:spPr>
        <p:txBody>
          <a:bodyPr wrap="square" rtlCol="0">
            <a:spAutoFit/>
          </a:bodyPr>
          <a:lstStyle/>
          <a:p>
            <a:r>
              <a:rPr lang="en-US" sz="600" dirty="0">
                <a:latin typeface="Times New Roman" panose="02020603050405020304" pitchFamily="18" charset="0"/>
                <a:cs typeface="Times New Roman" panose="02020603050405020304" pitchFamily="18" charset="0"/>
              </a:rPr>
              <a:t>Sample City SD</a:t>
            </a:r>
          </a:p>
        </p:txBody>
      </p:sp>
      <p:sp>
        <p:nvSpPr>
          <p:cNvPr id="15" name="TextBox 14"/>
          <p:cNvSpPr txBox="1"/>
          <p:nvPr/>
        </p:nvSpPr>
        <p:spPr>
          <a:xfrm>
            <a:off x="258632" y="2210011"/>
            <a:ext cx="609600" cy="169277"/>
          </a:xfrm>
          <a:prstGeom prst="rect">
            <a:avLst/>
          </a:prstGeom>
          <a:solidFill>
            <a:schemeClr val="bg1">
              <a:lumMod val="85000"/>
            </a:schemeClr>
          </a:solidFill>
        </p:spPr>
        <p:txBody>
          <a:bodyPr wrap="square" rtlCol="0">
            <a:spAutoFit/>
          </a:bodyPr>
          <a:lstStyle/>
          <a:p>
            <a:r>
              <a:rPr lang="en-US" sz="500" dirty="0">
                <a:latin typeface="Times New Roman" panose="02020603050405020304" pitchFamily="18" charset="0"/>
                <a:cs typeface="Times New Roman" panose="02020603050405020304" pitchFamily="18" charset="0"/>
              </a:rPr>
              <a:t>111111110000</a:t>
            </a:r>
          </a:p>
        </p:txBody>
      </p:sp>
      <p:sp>
        <p:nvSpPr>
          <p:cNvPr id="3" name="TextBox 2">
            <a:extLst>
              <a:ext uri="{FF2B5EF4-FFF2-40B4-BE49-F238E27FC236}">
                <a16:creationId xmlns:a16="http://schemas.microsoft.com/office/drawing/2014/main" id="{662EBD40-33B3-46F8-853B-DE107C91E744}"/>
              </a:ext>
            </a:extLst>
          </p:cNvPr>
          <p:cNvSpPr txBox="1"/>
          <p:nvPr/>
        </p:nvSpPr>
        <p:spPr>
          <a:xfrm>
            <a:off x="5300384" y="2094594"/>
            <a:ext cx="2725298" cy="1877437"/>
          </a:xfrm>
          <a:prstGeom prst="rect">
            <a:avLst/>
          </a:prstGeom>
          <a:noFill/>
        </p:spPr>
        <p:txBody>
          <a:bodyPr wrap="none" rtlCol="0">
            <a:spAutoFit/>
          </a:bodyPr>
          <a:lstStyle/>
          <a:p>
            <a:r>
              <a:rPr lang="en-US" sz="2000" u="sng" dirty="0"/>
              <a:t>Cumulative Totals for</a:t>
            </a:r>
          </a:p>
          <a:p>
            <a:pPr marL="285750" indent="-285750">
              <a:buFont typeface="Arial" panose="020B0604020202020204" pitchFamily="34" charset="0"/>
              <a:buChar char="•"/>
            </a:pPr>
            <a:r>
              <a:rPr lang="en-US" sz="1600" dirty="0"/>
              <a:t>Approved Costs</a:t>
            </a:r>
          </a:p>
          <a:p>
            <a:pPr marL="285750" indent="-285750">
              <a:buFont typeface="Arial" panose="020B0604020202020204" pitchFamily="34" charset="0"/>
              <a:buChar char="•"/>
            </a:pPr>
            <a:r>
              <a:rPr lang="en-US" sz="1600" dirty="0"/>
              <a:t>Verified Costs</a:t>
            </a:r>
          </a:p>
          <a:p>
            <a:pPr marL="285750" indent="-285750">
              <a:buFont typeface="Arial" panose="020B0604020202020204" pitchFamily="34" charset="0"/>
              <a:buChar char="•"/>
            </a:pPr>
            <a:r>
              <a:rPr lang="en-US" sz="1600" dirty="0"/>
              <a:t>Aid Paid</a:t>
            </a:r>
          </a:p>
          <a:p>
            <a:pPr marL="285750" indent="-285750">
              <a:buFont typeface="Arial" panose="020B0604020202020204" pitchFamily="34" charset="0"/>
              <a:buChar char="•"/>
            </a:pPr>
            <a:endParaRPr lang="en-US" sz="1600" dirty="0"/>
          </a:p>
          <a:p>
            <a:r>
              <a:rPr lang="en-US" sz="1600" dirty="0"/>
              <a:t> </a:t>
            </a:r>
            <a:r>
              <a:rPr lang="en-US" sz="1600" u="sng" dirty="0"/>
              <a:t>Plus</a:t>
            </a:r>
          </a:p>
          <a:p>
            <a:r>
              <a:rPr lang="en-US" sz="1600" dirty="0"/>
              <a:t>  Estimated Aid Receivables</a:t>
            </a:r>
          </a:p>
        </p:txBody>
      </p:sp>
    </p:spTree>
    <p:extLst>
      <p:ext uri="{BB962C8B-B14F-4D97-AF65-F5344CB8AC3E}">
        <p14:creationId xmlns:p14="http://schemas.microsoft.com/office/powerpoint/2010/main" val="251589571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J</a:t>
            </a:r>
            <a:br>
              <a:rPr lang="en-US" dirty="0"/>
            </a:br>
            <a:r>
              <a:rPr lang="en-US" sz="2700" dirty="0"/>
              <a:t>School Age Payments</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3200" dirty="0">
                <a:ea typeface="ＭＳ Ｐゴシック" pitchFamily="34" charset="-128"/>
              </a:rPr>
              <a:t>SUMMER 4408 — Full-Day and ½ Day</a:t>
            </a:r>
            <a:endParaRPr lang="en-US" dirty="0"/>
          </a:p>
        </p:txBody>
      </p:sp>
      <p:sp>
        <p:nvSpPr>
          <p:cNvPr id="58372" name="Rectangle 3"/>
          <p:cNvSpPr>
            <a:spLocks noGrp="1" noChangeArrowheads="1"/>
          </p:cNvSpPr>
          <p:nvPr>
            <p:ph idx="1"/>
          </p:nvPr>
        </p:nvSpPr>
        <p:spPr>
          <a:xfrm>
            <a:off x="228600" y="971550"/>
            <a:ext cx="8686800" cy="4057650"/>
          </a:xfrm>
        </p:spPr>
        <p:txBody>
          <a:bodyPr>
            <a:normAutofit fontScale="70000" lnSpcReduction="20000"/>
          </a:bodyPr>
          <a:lstStyle/>
          <a:p>
            <a:pPr eaLnBrk="1" hangingPunct="1">
              <a:lnSpc>
                <a:spcPct val="110000"/>
              </a:lnSpc>
              <a:spcBef>
                <a:spcPts val="400"/>
              </a:spcBef>
              <a:spcAft>
                <a:spcPts val="600"/>
              </a:spcAft>
              <a:tabLst>
                <a:tab pos="2290763" algn="l"/>
              </a:tabLst>
              <a:defRPr/>
            </a:pPr>
            <a:r>
              <a:rPr lang="en-US" altLang="en-US" sz="1800" b="1" dirty="0">
                <a:ea typeface="ＭＳ Ｐゴシック" pitchFamily="34" charset="-128"/>
              </a:rPr>
              <a:t>Statute of Limitations:</a:t>
            </a:r>
            <a:r>
              <a:rPr lang="en-US" altLang="en-US" sz="1800" dirty="0">
                <a:ea typeface="ＭＳ Ｐゴシック" pitchFamily="34" charset="-128"/>
              </a:rPr>
              <a:t>	Three years.  Summer 2019 (2019-20 year) will close out for </a:t>
            </a:r>
            <a:r>
              <a:rPr lang="en-US" altLang="en-US" sz="1800" dirty="0" err="1">
                <a:ea typeface="ＭＳ Ｐゴシック" pitchFamily="34" charset="-128"/>
              </a:rPr>
              <a:t>STACing</a:t>
            </a:r>
            <a:r>
              <a:rPr lang="en-US" altLang="en-US" sz="1800" dirty="0">
                <a:ea typeface="ＭＳ Ｐゴシック" pitchFamily="34" charset="-128"/>
              </a:rPr>
              <a:t> and</a:t>
            </a:r>
            <a:br>
              <a:rPr lang="en-US" altLang="en-US" sz="1800" dirty="0">
                <a:ea typeface="ＭＳ Ｐゴシック" pitchFamily="34" charset="-128"/>
              </a:rPr>
            </a:br>
            <a:r>
              <a:rPr lang="en-US" altLang="en-US" sz="1800" dirty="0">
                <a:ea typeface="ＭＳ Ｐゴシック" pitchFamily="34" charset="-128"/>
              </a:rPr>
              <a:t>	verification 06/30/23</a:t>
            </a:r>
            <a:endParaRPr lang="en-US" altLang="en-US" sz="1000" b="1" dirty="0">
              <a:ea typeface="ＭＳ Ｐゴシック" pitchFamily="34" charset="-128"/>
            </a:endParaRPr>
          </a:p>
          <a:p>
            <a:pPr eaLnBrk="1" hangingPunct="1">
              <a:lnSpc>
                <a:spcPct val="110000"/>
              </a:lnSpc>
              <a:spcBef>
                <a:spcPts val="400"/>
              </a:spcBef>
              <a:spcAft>
                <a:spcPts val="600"/>
              </a:spcAft>
              <a:tabLst>
                <a:tab pos="2290763" algn="l"/>
              </a:tabLst>
              <a:defRPr/>
            </a:pPr>
            <a:r>
              <a:rPr lang="en-US" altLang="en-US" sz="1800" b="1" dirty="0">
                <a:ea typeface="ＭＳ Ｐゴシック" pitchFamily="34" charset="-128"/>
              </a:rPr>
              <a:t>Education Rates:	</a:t>
            </a:r>
            <a:r>
              <a:rPr lang="en-US" altLang="en-US" sz="1800" dirty="0">
                <a:ea typeface="ＭＳ Ｐゴシック" pitchFamily="34" charset="-128"/>
              </a:rPr>
              <a:t>SED’s Rate Setting Unit (518-474-3227) sets full-day and half-day rates</a:t>
            </a:r>
            <a:endParaRPr lang="en-US" altLang="en-US" sz="1000" dirty="0">
              <a:ea typeface="ＭＳ Ｐゴシック" pitchFamily="34" charset="-128"/>
            </a:endParaRPr>
          </a:p>
          <a:p>
            <a:pPr>
              <a:lnSpc>
                <a:spcPct val="110000"/>
              </a:lnSpc>
              <a:spcBef>
                <a:spcPts val="400"/>
              </a:spcBef>
              <a:spcAft>
                <a:spcPts val="600"/>
              </a:spcAft>
              <a:tabLst>
                <a:tab pos="2290763" algn="l"/>
              </a:tabLst>
              <a:defRPr/>
            </a:pPr>
            <a:r>
              <a:rPr lang="en-US" altLang="en-US" sz="1800" b="1" dirty="0">
                <a:ea typeface="ＭＳ Ｐゴシック" pitchFamily="34" charset="-128"/>
              </a:rPr>
              <a:t>Maintenance Rates:	</a:t>
            </a:r>
            <a:r>
              <a:rPr lang="en-US" altLang="en-US" sz="1800" dirty="0">
                <a:ea typeface="ＭＳ Ｐゴシック" pitchFamily="34" charset="-128"/>
              </a:rPr>
              <a:t>Set by NYC Office of Children &amp; Family Services</a:t>
            </a:r>
            <a:endParaRPr lang="en-US" altLang="en-US" sz="1000" dirty="0">
              <a:ea typeface="ＭＳ Ｐゴシック" pitchFamily="34" charset="-128"/>
            </a:endParaRPr>
          </a:p>
          <a:p>
            <a:pPr eaLnBrk="1" hangingPunct="1">
              <a:lnSpc>
                <a:spcPct val="110000"/>
              </a:lnSpc>
              <a:spcBef>
                <a:spcPts val="400"/>
              </a:spcBef>
              <a:spcAft>
                <a:spcPts val="600"/>
              </a:spcAft>
              <a:tabLst>
                <a:tab pos="2290763" algn="l"/>
              </a:tabLst>
              <a:defRPr/>
            </a:pPr>
            <a:r>
              <a:rPr lang="en-US" altLang="en-US" sz="1800" b="1" dirty="0">
                <a:ea typeface="ＭＳ Ｐゴシック" pitchFamily="34" charset="-128"/>
              </a:rPr>
              <a:t>State Aid:	</a:t>
            </a:r>
            <a:r>
              <a:rPr lang="en-US" altLang="en-US" sz="1800" dirty="0">
                <a:ea typeface="ＭＳ Ｐゴシック" pitchFamily="34" charset="-128"/>
              </a:rPr>
              <a:t>Aid ratio is 80% of education, maintenance and  transportation costs</a:t>
            </a:r>
          </a:p>
          <a:p>
            <a:pPr>
              <a:lnSpc>
                <a:spcPct val="110000"/>
              </a:lnSpc>
              <a:spcBef>
                <a:spcPts val="400"/>
              </a:spcBef>
              <a:spcAft>
                <a:spcPts val="600"/>
              </a:spcAft>
              <a:tabLst>
                <a:tab pos="2290763" algn="l"/>
              </a:tabLst>
              <a:defRPr/>
            </a:pPr>
            <a:r>
              <a:rPr lang="en-US" altLang="en-US" sz="1900" b="1" dirty="0">
                <a:ea typeface="ＭＳ Ｐゴシック" pitchFamily="34" charset="-128"/>
              </a:rPr>
              <a:t>County Role</a:t>
            </a:r>
            <a:r>
              <a:rPr lang="en-US" altLang="en-US" sz="2000" b="1" dirty="0">
                <a:ea typeface="ＭＳ Ｐゴシック" pitchFamily="34" charset="-128"/>
              </a:rPr>
              <a:t>:	</a:t>
            </a:r>
            <a:r>
              <a:rPr lang="en-US" altLang="en-US" sz="1900" dirty="0">
                <a:ea typeface="ＭＳ Ｐゴシック" pitchFamily="34" charset="-128"/>
              </a:rPr>
              <a:t>County of Residence incurs 10% chargeback, recouped against 4410 preschool</a:t>
            </a:r>
          </a:p>
          <a:p>
            <a:pPr eaLnBrk="1" hangingPunct="1">
              <a:lnSpc>
                <a:spcPct val="110000"/>
              </a:lnSpc>
              <a:spcBef>
                <a:spcPts val="400"/>
              </a:spcBef>
              <a:spcAft>
                <a:spcPts val="600"/>
              </a:spcAft>
              <a:tabLst>
                <a:tab pos="2290763" algn="l"/>
              </a:tabLst>
              <a:defRPr/>
            </a:pPr>
            <a:r>
              <a:rPr lang="en-US" altLang="en-US" sz="1800" b="1" dirty="0">
                <a:ea typeface="ＭＳ Ｐゴシック" pitchFamily="34" charset="-128"/>
              </a:rPr>
              <a:t>Payment:	</a:t>
            </a:r>
            <a:r>
              <a:rPr lang="en-US" altLang="en-US" sz="1800" dirty="0">
                <a:ea typeface="ＭＳ Ｐゴシック" pitchFamily="34" charset="-128"/>
              </a:rPr>
              <a:t>Current year placements (Summer 2019) receive a maximum of</a:t>
            </a:r>
            <a:br>
              <a:rPr lang="en-US" altLang="en-US" sz="1800" dirty="0">
                <a:ea typeface="ＭＳ Ｐゴシック" pitchFamily="34" charset="-128"/>
              </a:rPr>
            </a:br>
            <a:r>
              <a:rPr lang="en-US" altLang="en-US" sz="1800" dirty="0">
                <a:ea typeface="ＭＳ Ｐゴシック" pitchFamily="34" charset="-128"/>
              </a:rPr>
              <a:t>	56% aid in current State fiscal year ending 03/31/20</a:t>
            </a:r>
          </a:p>
          <a:p>
            <a:pPr eaLnBrk="1" hangingPunct="1">
              <a:lnSpc>
                <a:spcPct val="110000"/>
              </a:lnSpc>
              <a:spcBef>
                <a:spcPts val="400"/>
              </a:spcBef>
              <a:spcAft>
                <a:spcPts val="600"/>
              </a:spcAft>
              <a:defRPr/>
            </a:pPr>
            <a:r>
              <a:rPr lang="en-US" altLang="en-US" sz="1800" b="1" dirty="0">
                <a:ea typeface="ＭＳ Ｐゴシック" pitchFamily="34" charset="-128"/>
              </a:rPr>
              <a:t>1:1 Full and Half Time Education Aides:</a:t>
            </a:r>
            <a:br>
              <a:rPr lang="en-US" altLang="en-US" sz="1800" b="1" dirty="0">
                <a:ea typeface="ＭＳ Ｐゴシック" pitchFamily="34" charset="-128"/>
              </a:rPr>
            </a:br>
            <a:r>
              <a:rPr lang="en-US" altLang="en-US" sz="1800" dirty="0">
                <a:ea typeface="ＭＳ Ｐゴシック" pitchFamily="34" charset="-128"/>
              </a:rPr>
              <a:t>Full time and half time education aides can be entered online either at the time an approval is entered or at a later date by amending an existing approval.  </a:t>
            </a:r>
            <a:endParaRPr lang="en-US" altLang="en-US" sz="1000" dirty="0">
              <a:ea typeface="ＭＳ Ｐゴシック" pitchFamily="34" charset="-128"/>
            </a:endParaRPr>
          </a:p>
          <a:p>
            <a:pPr eaLnBrk="1" hangingPunct="1">
              <a:lnSpc>
                <a:spcPct val="110000"/>
              </a:lnSpc>
              <a:spcBef>
                <a:spcPts val="400"/>
              </a:spcBef>
              <a:spcAft>
                <a:spcPts val="600"/>
              </a:spcAft>
              <a:defRPr/>
            </a:pPr>
            <a:r>
              <a:rPr lang="en-US" altLang="en-US" sz="1700" b="1" dirty="0">
                <a:ea typeface="ＭＳ Ｐゴシック" pitchFamily="34" charset="-128"/>
              </a:rPr>
              <a:t>All 1:1 Maintenance Aides, RNs, LPNs, and Interpreters, and 1:1 Education Aides (other than full/half-time):</a:t>
            </a:r>
            <a:br>
              <a:rPr lang="en-US" altLang="en-US" sz="1700" b="1" dirty="0">
                <a:ea typeface="ＭＳ Ｐゴシック" pitchFamily="34" charset="-128"/>
              </a:rPr>
            </a:br>
            <a:r>
              <a:rPr lang="en-US" altLang="en-US" sz="1800" dirty="0">
                <a:ea typeface="ＭＳ Ｐゴシック" pitchFamily="34" charset="-128"/>
              </a:rPr>
              <a:t>School districts must complete a 1:1 aide form and submit to the STAC Unit for processing </a:t>
            </a:r>
            <a:r>
              <a:rPr lang="en-US" altLang="en-US" sz="1800" dirty="0">
                <a:solidFill>
                  <a:srgbClr val="1959C9"/>
                </a:solidFill>
                <a:ea typeface="ＭＳ Ｐゴシック" pitchFamily="34" charset="-128"/>
                <a:hlinkClick r:id="rId2"/>
              </a:rPr>
              <a:t>http://www.oms.nysed.gov/stac/schoolage/1to1_aides/1-1_aide_form.pdf</a:t>
            </a:r>
            <a:endParaRPr lang="en-US" altLang="en-US" sz="1800" b="1" dirty="0">
              <a:solidFill>
                <a:srgbClr val="1959C9"/>
              </a:solidFill>
              <a:ea typeface="ＭＳ Ｐゴシック" pitchFamily="34" charset="-128"/>
            </a:endParaRPr>
          </a:p>
          <a:p>
            <a:pPr eaLnBrk="1" hangingPunct="1">
              <a:lnSpc>
                <a:spcPct val="110000"/>
              </a:lnSpc>
              <a:spcBef>
                <a:spcPts val="400"/>
              </a:spcBef>
              <a:spcAft>
                <a:spcPts val="600"/>
              </a:spcAft>
              <a:defRPr/>
            </a:pPr>
            <a:r>
              <a:rPr lang="en-US" altLang="en-US" sz="1800" dirty="0">
                <a:ea typeface="ＭＳ Ｐゴシック" pitchFamily="34" charset="-128"/>
              </a:rPr>
              <a:t>If a previously verified record is amended in any way (education/maintenance) the district must </a:t>
            </a:r>
            <a:br>
              <a:rPr lang="en-US" altLang="en-US" sz="1800" dirty="0">
                <a:ea typeface="ＭＳ Ｐゴシック" pitchFamily="34" charset="-128"/>
              </a:rPr>
            </a:br>
            <a:r>
              <a:rPr lang="en-US" altLang="en-US" sz="1800" dirty="0">
                <a:ea typeface="ＭＳ Ｐゴシック" pitchFamily="34" charset="-128"/>
              </a:rPr>
              <a:t>re-verify both education/maintenance (DVSUM) and transportation (DVSTR)</a:t>
            </a:r>
          </a:p>
        </p:txBody>
      </p:sp>
    </p:spTree>
    <p:extLst>
      <p:ext uri="{BB962C8B-B14F-4D97-AF65-F5344CB8AC3E}">
        <p14:creationId xmlns:p14="http://schemas.microsoft.com/office/powerpoint/2010/main" val="30400141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SUMMER RELATED SERVICES —9015 Programs</a:t>
            </a:r>
          </a:p>
        </p:txBody>
      </p:sp>
      <p:sp>
        <p:nvSpPr>
          <p:cNvPr id="65540" name="Rectangle 3"/>
          <p:cNvSpPr>
            <a:spLocks noGrp="1" noChangeArrowheads="1"/>
          </p:cNvSpPr>
          <p:nvPr>
            <p:ph idx="1"/>
          </p:nvPr>
        </p:nvSpPr>
        <p:spPr/>
        <p:txBody>
          <a:bodyPr>
            <a:normAutofit/>
          </a:bodyPr>
          <a:lstStyle/>
          <a:p>
            <a:pPr eaLnBrk="1" hangingPunct="1">
              <a:spcBef>
                <a:spcPts val="400"/>
              </a:spcBef>
              <a:spcAft>
                <a:spcPts val="1000"/>
              </a:spcAft>
              <a:tabLst>
                <a:tab pos="3482975" algn="l"/>
              </a:tabLst>
              <a:defRPr/>
            </a:pPr>
            <a:r>
              <a:rPr lang="en-US" altLang="en-US" sz="1800" b="1" dirty="0">
                <a:ea typeface="ＭＳ Ｐゴシック" pitchFamily="34" charset="-128"/>
              </a:rPr>
              <a:t>Statute of Limitations:</a:t>
            </a:r>
            <a:r>
              <a:rPr lang="en-US" altLang="en-US" sz="1800" dirty="0">
                <a:ea typeface="ＭＳ Ｐゴシック" pitchFamily="34" charset="-128"/>
              </a:rPr>
              <a:t> </a:t>
            </a:r>
            <a:r>
              <a:rPr lang="en-US" altLang="en-US" sz="2000" dirty="0">
                <a:ea typeface="ＭＳ Ｐゴシック" pitchFamily="34" charset="-128"/>
              </a:rPr>
              <a:t>	</a:t>
            </a:r>
            <a:r>
              <a:rPr lang="en-US" altLang="en-US" sz="1700" dirty="0">
                <a:ea typeface="ＭＳ Ｐゴシック" pitchFamily="34" charset="-128"/>
              </a:rPr>
              <a:t>Three years.  Summer 2019 (2019-20 year) 	will close out for </a:t>
            </a:r>
            <a:r>
              <a:rPr lang="en-US" altLang="en-US" sz="1700" dirty="0" err="1">
                <a:ea typeface="ＭＳ Ｐゴシック" pitchFamily="34" charset="-128"/>
              </a:rPr>
              <a:t>STACing</a:t>
            </a:r>
            <a:r>
              <a:rPr lang="en-US" altLang="en-US" sz="1700" dirty="0">
                <a:ea typeface="ＭＳ Ｐゴシック" pitchFamily="34" charset="-128"/>
              </a:rPr>
              <a:t> and verification on 	06/30/23</a:t>
            </a:r>
          </a:p>
          <a:p>
            <a:pPr eaLnBrk="1" hangingPunct="1">
              <a:spcBef>
                <a:spcPts val="400"/>
              </a:spcBef>
              <a:spcAft>
                <a:spcPts val="1000"/>
              </a:spcAft>
              <a:tabLst>
                <a:tab pos="3482975" algn="l"/>
              </a:tabLst>
              <a:defRPr/>
            </a:pPr>
            <a:r>
              <a:rPr lang="en-US" altLang="en-US" sz="1800" b="1" dirty="0">
                <a:ea typeface="ＭＳ Ｐゴシック" pitchFamily="34" charset="-128"/>
              </a:rPr>
              <a:t>Program Code:</a:t>
            </a:r>
            <a:r>
              <a:rPr lang="en-US" altLang="en-US" sz="2000" b="1" dirty="0">
                <a:ea typeface="ＭＳ Ｐゴシック" pitchFamily="34" charset="-128"/>
              </a:rPr>
              <a:t>	</a:t>
            </a:r>
            <a:r>
              <a:rPr lang="en-US" altLang="en-US" sz="1700" dirty="0">
                <a:ea typeface="ＭＳ Ｐゴシック" pitchFamily="34" charset="-128"/>
              </a:rPr>
              <a:t>9015 A through D</a:t>
            </a:r>
          </a:p>
          <a:p>
            <a:pPr eaLnBrk="1" hangingPunct="1">
              <a:spcBef>
                <a:spcPts val="400"/>
              </a:spcBef>
              <a:spcAft>
                <a:spcPts val="1000"/>
              </a:spcAft>
              <a:tabLst>
                <a:tab pos="3482975" algn="l"/>
              </a:tabLst>
              <a:defRPr/>
            </a:pPr>
            <a:r>
              <a:rPr lang="en-US" altLang="en-US" sz="1800" b="1" dirty="0">
                <a:ea typeface="ＭＳ Ｐゴシック" pitchFamily="34" charset="-128"/>
              </a:rPr>
              <a:t>State Aid:</a:t>
            </a:r>
            <a:r>
              <a:rPr lang="en-US" altLang="en-US" sz="2000" dirty="0">
                <a:ea typeface="ＭＳ Ｐゴシック" pitchFamily="34" charset="-128"/>
              </a:rPr>
              <a:t>	</a:t>
            </a:r>
            <a:r>
              <a:rPr lang="en-US" altLang="en-US" sz="1700" dirty="0">
                <a:ea typeface="ＭＳ Ｐゴシック" pitchFamily="34" charset="-128"/>
              </a:rPr>
              <a:t>Aid ratio is 80% of verified costs</a:t>
            </a:r>
          </a:p>
          <a:p>
            <a:pPr eaLnBrk="1" hangingPunct="1">
              <a:spcBef>
                <a:spcPts val="400"/>
              </a:spcBef>
              <a:spcAft>
                <a:spcPts val="1000"/>
              </a:spcAft>
              <a:tabLst>
                <a:tab pos="3482975" algn="l"/>
              </a:tabLst>
              <a:defRPr/>
            </a:pPr>
            <a:r>
              <a:rPr lang="en-US" altLang="en-US" sz="1800" b="1" dirty="0">
                <a:ea typeface="ＭＳ Ｐゴシック" pitchFamily="34" charset="-128"/>
              </a:rPr>
              <a:t>Payment:</a:t>
            </a:r>
            <a:r>
              <a:rPr lang="en-US" altLang="en-US" sz="2000" dirty="0">
                <a:ea typeface="ＭＳ Ｐゴシック" pitchFamily="34" charset="-128"/>
              </a:rPr>
              <a:t>	</a:t>
            </a:r>
            <a:r>
              <a:rPr lang="en-US" altLang="en-US" sz="1700" dirty="0">
                <a:ea typeface="ＭＳ Ｐゴシック" pitchFamily="34" charset="-128"/>
              </a:rPr>
              <a:t>Current Summer placements aidable in current 	State fiscal year with maximum initial aid at 56%</a:t>
            </a:r>
          </a:p>
          <a:p>
            <a:pPr eaLnBrk="1" hangingPunct="1">
              <a:spcBef>
                <a:spcPts val="400"/>
              </a:spcBef>
              <a:spcAft>
                <a:spcPts val="1000"/>
              </a:spcAft>
              <a:tabLst>
                <a:tab pos="3482975" algn="l"/>
              </a:tabLst>
              <a:defRPr/>
            </a:pPr>
            <a:r>
              <a:rPr lang="en-US" altLang="en-US" sz="1800" b="1" dirty="0">
                <a:ea typeface="ＭＳ Ｐゴシック" pitchFamily="34" charset="-128"/>
              </a:rPr>
              <a:t>1:1 education/maintenance</a:t>
            </a:r>
            <a:r>
              <a:rPr lang="en-US" altLang="en-US" sz="1800" dirty="0">
                <a:ea typeface="ＭＳ Ｐゴシック" pitchFamily="34" charset="-128"/>
              </a:rPr>
              <a:t>:  </a:t>
            </a:r>
            <a:r>
              <a:rPr lang="en-US" altLang="en-US" sz="1700" dirty="0">
                <a:ea typeface="ＭＳ Ｐゴシック" pitchFamily="34" charset="-128"/>
              </a:rPr>
              <a:t>No 1:1 aides allowed with related</a:t>
            </a:r>
            <a:br>
              <a:rPr lang="en-US" altLang="en-US" sz="1700" dirty="0">
                <a:ea typeface="ＭＳ Ｐゴシック" pitchFamily="34" charset="-128"/>
              </a:rPr>
            </a:br>
            <a:r>
              <a:rPr lang="en-US" altLang="en-US" sz="1700" dirty="0">
                <a:ea typeface="ＭＳ Ｐゴシック" pitchFamily="34" charset="-128"/>
              </a:rPr>
              <a:t>	services approvals</a:t>
            </a:r>
          </a:p>
        </p:txBody>
      </p:sp>
    </p:spTree>
    <p:extLst>
      <p:ext uri="{BB962C8B-B14F-4D97-AF65-F5344CB8AC3E}">
        <p14:creationId xmlns:p14="http://schemas.microsoft.com/office/powerpoint/2010/main" val="266680986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a:xfrm>
            <a:off x="228600" y="338328"/>
            <a:ext cx="8686800" cy="557022"/>
          </a:xfrm>
        </p:spPr>
        <p:txBody>
          <a:bodyPr>
            <a:normAutofit/>
          </a:bodyPr>
          <a:lstStyle/>
          <a:p>
            <a:pPr eaLnBrk="1" hangingPunct="1">
              <a:defRPr/>
            </a:pPr>
            <a:r>
              <a:rPr lang="en-US" altLang="en-US" sz="2800" dirty="0">
                <a:ea typeface="ＭＳ Ｐゴシック" pitchFamily="34" charset="-128"/>
              </a:rPr>
              <a:t>10-MONTH PUBLIC HIGH COST— “STAC FACTS”</a:t>
            </a:r>
          </a:p>
        </p:txBody>
      </p:sp>
      <p:sp>
        <p:nvSpPr>
          <p:cNvPr id="51204" name="Rectangle 3"/>
          <p:cNvSpPr>
            <a:spLocks noGrp="1" noChangeArrowheads="1"/>
          </p:cNvSpPr>
          <p:nvPr>
            <p:ph idx="1"/>
          </p:nvPr>
        </p:nvSpPr>
        <p:spPr>
          <a:xfrm>
            <a:off x="228600" y="1276350"/>
            <a:ext cx="8686800" cy="3756404"/>
          </a:xfrm>
        </p:spPr>
        <p:txBody>
          <a:bodyPr>
            <a:noAutofit/>
          </a:bodyPr>
          <a:lstStyle/>
          <a:p>
            <a:pPr eaLnBrk="1" hangingPunct="1">
              <a:lnSpc>
                <a:spcPct val="90000"/>
              </a:lnSpc>
              <a:spcBef>
                <a:spcPts val="400"/>
              </a:spcBef>
              <a:spcAft>
                <a:spcPts val="550"/>
              </a:spcAft>
              <a:tabLst>
                <a:tab pos="1717675" algn="l"/>
                <a:tab pos="2854325" algn="l"/>
              </a:tabLst>
              <a:defRPr/>
            </a:pPr>
            <a:r>
              <a:rPr lang="en-US" altLang="en-US" sz="1800" b="1" dirty="0">
                <a:ea typeface="ＭＳ Ｐゴシック" pitchFamily="34" charset="-128"/>
              </a:rPr>
              <a:t>Statute of Limitations:</a:t>
            </a:r>
            <a:r>
              <a:rPr lang="en-US" altLang="en-US" sz="1800" dirty="0">
                <a:ea typeface="ＭＳ Ｐゴシック" pitchFamily="34" charset="-128"/>
              </a:rPr>
              <a:t>	</a:t>
            </a:r>
            <a:r>
              <a:rPr lang="en-US" altLang="en-US" sz="1500" dirty="0">
                <a:ea typeface="ＭＳ Ｐゴシック" pitchFamily="34" charset="-128"/>
              </a:rPr>
              <a:t>Two years.  School year 2018-19 will close out for </a:t>
            </a:r>
            <a:r>
              <a:rPr lang="en-US" altLang="en-US" sz="1500" dirty="0" err="1">
                <a:ea typeface="ＭＳ Ｐゴシック" pitchFamily="34" charset="-128"/>
              </a:rPr>
              <a:t>STACing</a:t>
            </a:r>
            <a:r>
              <a:rPr lang="en-US" altLang="en-US" sz="1500" dirty="0">
                <a:ea typeface="ＭＳ Ｐゴシック" pitchFamily="34" charset="-128"/>
              </a:rPr>
              <a:t> and</a:t>
            </a:r>
            <a:br>
              <a:rPr lang="en-US" altLang="en-US" sz="1500" dirty="0">
                <a:ea typeface="ＭＳ Ｐゴシック" pitchFamily="34" charset="-128"/>
              </a:rPr>
            </a:br>
            <a:r>
              <a:rPr lang="en-US" altLang="en-US" sz="1500" dirty="0">
                <a:ea typeface="ＭＳ Ｐゴシック" pitchFamily="34" charset="-128"/>
              </a:rPr>
              <a:t>		verification 06/30/21. However, to receive “current year” funding 		06/30/20 is the STAC’ing and verification deadline</a:t>
            </a:r>
          </a:p>
          <a:p>
            <a:pPr eaLnBrk="1" hangingPunct="1">
              <a:lnSpc>
                <a:spcPct val="90000"/>
              </a:lnSpc>
              <a:spcBef>
                <a:spcPts val="0"/>
              </a:spcBef>
              <a:tabLst>
                <a:tab pos="1717675" algn="l"/>
                <a:tab pos="2854325" algn="l"/>
              </a:tabLst>
              <a:defRPr/>
            </a:pPr>
            <a:r>
              <a:rPr lang="en-US" altLang="en-US" sz="1800" b="1" dirty="0">
                <a:ea typeface="ＭＳ Ｐゴシック" pitchFamily="34" charset="-128"/>
              </a:rPr>
              <a:t>State Aid: 		</a:t>
            </a:r>
            <a:r>
              <a:rPr lang="en-US" altLang="en-US" sz="1500" dirty="0">
                <a:ea typeface="ＭＳ Ｐゴシック" pitchFamily="34" charset="-128"/>
              </a:rPr>
              <a:t>Aid for current year is based on prior year’s enrollment and cost</a:t>
            </a:r>
          </a:p>
          <a:p>
            <a:pPr lvl="1" indent="-401638" eaLnBrk="1" hangingPunct="1">
              <a:lnSpc>
                <a:spcPct val="90000"/>
              </a:lnSpc>
              <a:spcBef>
                <a:spcPts val="0"/>
              </a:spcBef>
              <a:spcAft>
                <a:spcPts val="550"/>
              </a:spcAft>
              <a:tabLst>
                <a:tab pos="1717675" algn="l"/>
                <a:tab pos="2854325" algn="l"/>
              </a:tabLst>
              <a:defRPr/>
            </a:pPr>
            <a:r>
              <a:rPr lang="en-US" altLang="en-US" sz="1500" b="1" dirty="0">
                <a:ea typeface="ＭＳ Ｐゴシック" pitchFamily="34" charset="-128"/>
              </a:rPr>
              <a:t>Example:		</a:t>
            </a:r>
            <a:r>
              <a:rPr lang="en-US" altLang="en-US" sz="1500" dirty="0">
                <a:ea typeface="ＭＳ Ｐゴシック" pitchFamily="34" charset="-128"/>
              </a:rPr>
              <a:t>For the 19/20</a:t>
            </a:r>
            <a:r>
              <a:rPr lang="en-US" altLang="en-US" sz="1500" b="1" dirty="0">
                <a:ea typeface="ＭＳ Ｐゴシック" pitchFamily="34" charset="-128"/>
              </a:rPr>
              <a:t> </a:t>
            </a:r>
            <a:r>
              <a:rPr lang="en-US" altLang="en-US" sz="1500" dirty="0">
                <a:ea typeface="ＭＳ Ｐゴシック" pitchFamily="34" charset="-128"/>
              </a:rPr>
              <a:t>school year, public excess cost aid is received</a:t>
            </a:r>
            <a:br>
              <a:rPr lang="en-US" altLang="en-US" sz="1500" dirty="0">
                <a:ea typeface="ＭＳ Ｐゴシック" pitchFamily="34" charset="-128"/>
              </a:rPr>
            </a:br>
            <a:r>
              <a:rPr lang="en-US" altLang="en-US" sz="1500" dirty="0">
                <a:ea typeface="ＭＳ Ｐゴシック" pitchFamily="34" charset="-128"/>
              </a:rPr>
              <a:t>		based on the 18/19 enrollment year verified STAC approvals</a:t>
            </a:r>
          </a:p>
          <a:p>
            <a:pPr eaLnBrk="1" hangingPunct="1">
              <a:lnSpc>
                <a:spcPct val="90000"/>
              </a:lnSpc>
              <a:spcBef>
                <a:spcPts val="0"/>
              </a:spcBef>
              <a:tabLst>
                <a:tab pos="1717675" algn="l"/>
                <a:tab pos="2854325" algn="l"/>
              </a:tabLst>
              <a:defRPr/>
            </a:pPr>
            <a:r>
              <a:rPr lang="en-US" altLang="en-US" sz="1800" b="1" dirty="0">
                <a:ea typeface="ＭＳ Ｐゴシック" pitchFamily="34" charset="-128"/>
              </a:rPr>
              <a:t>Payment Procedures</a:t>
            </a:r>
            <a:r>
              <a:rPr lang="en-US" altLang="en-US" sz="1800" dirty="0">
                <a:ea typeface="ＭＳ Ｐゴシック" pitchFamily="34" charset="-128"/>
              </a:rPr>
              <a:t>:	</a:t>
            </a:r>
            <a:r>
              <a:rPr lang="en-US" altLang="en-US" sz="1500" dirty="0">
                <a:ea typeface="ＭＳ Ｐゴシック" pitchFamily="34" charset="-128"/>
              </a:rPr>
              <a:t>up to 25% in December</a:t>
            </a:r>
          </a:p>
          <a:p>
            <a:pPr marL="1938338" indent="-228600" eaLnBrk="1" hangingPunct="1">
              <a:lnSpc>
                <a:spcPct val="90000"/>
              </a:lnSpc>
              <a:spcBef>
                <a:spcPts val="0"/>
              </a:spcBef>
              <a:buFontTx/>
              <a:buNone/>
              <a:tabLst>
                <a:tab pos="1717675" algn="l"/>
                <a:tab pos="2854325" algn="l"/>
              </a:tabLst>
              <a:defRPr/>
            </a:pPr>
            <a:r>
              <a:rPr lang="en-US" altLang="en-US" sz="1500" dirty="0">
                <a:ea typeface="ＭＳ Ｐゴシック" pitchFamily="34" charset="-128"/>
              </a:rPr>
              <a:t>			additional 45% in March</a:t>
            </a:r>
          </a:p>
          <a:p>
            <a:pPr marL="1938338" indent="-228600" eaLnBrk="1" hangingPunct="1">
              <a:lnSpc>
                <a:spcPct val="90000"/>
              </a:lnSpc>
              <a:spcBef>
                <a:spcPts val="0"/>
              </a:spcBef>
              <a:buFontTx/>
              <a:buNone/>
              <a:tabLst>
                <a:tab pos="1717675" algn="l"/>
                <a:tab pos="2854325" algn="l"/>
              </a:tabLst>
              <a:defRPr/>
            </a:pPr>
            <a:r>
              <a:rPr lang="en-US" altLang="en-US" sz="1500" dirty="0">
                <a:ea typeface="ＭＳ Ｐゴシック" pitchFamily="34" charset="-128"/>
              </a:rPr>
              <a:t>			additional 15% in June</a:t>
            </a:r>
          </a:p>
          <a:p>
            <a:pPr marL="1938338" indent="-228600" eaLnBrk="1" hangingPunct="1">
              <a:lnSpc>
                <a:spcPct val="90000"/>
              </a:lnSpc>
              <a:spcBef>
                <a:spcPts val="0"/>
              </a:spcBef>
              <a:buFontTx/>
              <a:buNone/>
              <a:tabLst>
                <a:tab pos="1717675" algn="l"/>
                <a:tab pos="2854325" algn="l"/>
              </a:tabLst>
              <a:defRPr/>
            </a:pPr>
            <a:r>
              <a:rPr lang="en-US" altLang="en-US" sz="1500" dirty="0">
                <a:ea typeface="ＭＳ Ｐゴシック" pitchFamily="34" charset="-128"/>
              </a:rPr>
              <a:t>			additional 15% in August</a:t>
            </a:r>
          </a:p>
          <a:p>
            <a:pPr marL="1938338" indent="-228600" eaLnBrk="1" hangingPunct="1">
              <a:lnSpc>
                <a:spcPct val="90000"/>
              </a:lnSpc>
              <a:spcBef>
                <a:spcPts val="0"/>
              </a:spcBef>
              <a:spcAft>
                <a:spcPts val="550"/>
              </a:spcAft>
              <a:buFontTx/>
              <a:buNone/>
              <a:tabLst>
                <a:tab pos="1717675" algn="l"/>
                <a:tab pos="2854325" algn="l"/>
              </a:tabLst>
              <a:defRPr/>
            </a:pPr>
            <a:r>
              <a:rPr lang="en-US" altLang="en-US" sz="1500" dirty="0">
                <a:ea typeface="ＭＳ Ｐゴシック" pitchFamily="34" charset="-128"/>
              </a:rPr>
              <a:t>			remaining balance if any in September</a:t>
            </a:r>
          </a:p>
          <a:p>
            <a:pPr eaLnBrk="1" hangingPunct="1">
              <a:lnSpc>
                <a:spcPct val="90000"/>
              </a:lnSpc>
              <a:spcBef>
                <a:spcPts val="0"/>
              </a:spcBef>
              <a:spcAft>
                <a:spcPts val="500"/>
              </a:spcAft>
              <a:tabLst>
                <a:tab pos="1717675" algn="l"/>
                <a:tab pos="2854325" algn="l"/>
              </a:tabLst>
              <a:defRPr/>
            </a:pPr>
            <a:r>
              <a:rPr lang="en-US" altLang="en-US" sz="1800" b="1" dirty="0">
                <a:ea typeface="ＭＳ Ｐゴシック" pitchFamily="34" charset="-128"/>
              </a:rPr>
              <a:t>1:1 aides</a:t>
            </a:r>
            <a:r>
              <a:rPr lang="en-US" altLang="en-US" sz="1800" dirty="0">
                <a:ea typeface="ＭＳ Ｐゴシック" pitchFamily="34" charset="-128"/>
              </a:rPr>
              <a:t>: 		</a:t>
            </a:r>
            <a:r>
              <a:rPr lang="en-US" altLang="en-US" sz="1500" dirty="0">
                <a:ea typeface="ＭＳ Ｐゴシック" pitchFamily="34" charset="-128"/>
              </a:rPr>
              <a:t>Cost should be included in the 10-month annualized cost</a:t>
            </a:r>
            <a:br>
              <a:rPr lang="en-US" altLang="en-US" sz="1500" dirty="0">
                <a:ea typeface="ＭＳ Ｐゴシック" pitchFamily="34" charset="-128"/>
              </a:rPr>
            </a:br>
            <a:r>
              <a:rPr lang="en-US" altLang="en-US" sz="1500" dirty="0">
                <a:ea typeface="ＭＳ Ｐゴシック" pitchFamily="34" charset="-128"/>
              </a:rPr>
              <a:t>		(no 1:1 aide form required)</a:t>
            </a:r>
          </a:p>
          <a:p>
            <a:pPr marL="0" indent="0" eaLnBrk="1" hangingPunct="1">
              <a:lnSpc>
                <a:spcPct val="90000"/>
              </a:lnSpc>
              <a:spcBef>
                <a:spcPts val="0"/>
              </a:spcBef>
              <a:spcAft>
                <a:spcPts val="300"/>
              </a:spcAft>
              <a:buNone/>
              <a:tabLst>
                <a:tab pos="1717675" algn="l"/>
                <a:tab pos="2854325" algn="l"/>
              </a:tabLst>
              <a:defRPr/>
            </a:pPr>
            <a:r>
              <a:rPr lang="en-US" altLang="en-US" sz="1400" dirty="0">
                <a:ea typeface="ＭＳ Ｐゴシック" pitchFamily="34" charset="-128"/>
              </a:rPr>
              <a:t>		</a:t>
            </a:r>
            <a:r>
              <a:rPr lang="en-US" altLang="en-US" sz="1400" b="1" dirty="0">
                <a:ea typeface="ＭＳ Ｐゴシック" pitchFamily="34" charset="-128"/>
              </a:rPr>
              <a:t>Note: </a:t>
            </a:r>
            <a:r>
              <a:rPr lang="en-US" altLang="en-US" sz="1400" dirty="0">
                <a:ea typeface="ＭＳ Ｐゴシック" pitchFamily="34" charset="-128"/>
              </a:rPr>
              <a:t>The 1:1 Aide/Nurse/Monitor costs which are</a:t>
            </a:r>
            <a:br>
              <a:rPr lang="en-US" altLang="en-US" sz="1400" dirty="0">
                <a:ea typeface="ＭＳ Ｐゴシック" pitchFamily="34" charset="-128"/>
              </a:rPr>
            </a:br>
            <a:r>
              <a:rPr lang="en-US" altLang="en-US" sz="1400" dirty="0">
                <a:ea typeface="ＭＳ Ｐゴシック" pitchFamily="34" charset="-128"/>
              </a:rPr>
              <a:t>		incurred while on a bus are transportation costs which</a:t>
            </a:r>
            <a:br>
              <a:rPr lang="en-US" altLang="en-US" sz="1400" dirty="0">
                <a:ea typeface="ＭＳ Ｐゴシック" pitchFamily="34" charset="-128"/>
              </a:rPr>
            </a:br>
            <a:r>
              <a:rPr lang="en-US" altLang="en-US" sz="1400" dirty="0">
                <a:ea typeface="ＭＳ Ｐゴシック" pitchFamily="34" charset="-128"/>
              </a:rPr>
              <a:t>		</a:t>
            </a:r>
            <a:r>
              <a:rPr lang="en-US" altLang="en-US" sz="1400" u="sng" dirty="0">
                <a:ea typeface="ＭＳ Ｐゴシック" pitchFamily="34" charset="-128"/>
              </a:rPr>
              <a:t>may not be claimed</a:t>
            </a:r>
            <a:r>
              <a:rPr lang="en-US" altLang="en-US" sz="1400" dirty="0">
                <a:ea typeface="ＭＳ Ｐゴシック" pitchFamily="34" charset="-128"/>
              </a:rPr>
              <a:t> 	on STAC for High Cost aid.</a:t>
            </a:r>
          </a:p>
        </p:txBody>
      </p:sp>
      <p:sp>
        <p:nvSpPr>
          <p:cNvPr id="4" name="Rectangle 3">
            <a:extLst>
              <a:ext uri="{FF2B5EF4-FFF2-40B4-BE49-F238E27FC236}">
                <a16:creationId xmlns:a16="http://schemas.microsoft.com/office/drawing/2014/main" id="{342FEDCE-CBD6-42F9-9CEA-0FEFDE701F3F}"/>
              </a:ext>
            </a:extLst>
          </p:cNvPr>
          <p:cNvSpPr/>
          <p:nvPr/>
        </p:nvSpPr>
        <p:spPr>
          <a:xfrm>
            <a:off x="0" y="830074"/>
            <a:ext cx="9144000" cy="446276"/>
          </a:xfrm>
          <a:prstGeom prst="rect">
            <a:avLst/>
          </a:prstGeom>
        </p:spPr>
        <p:txBody>
          <a:bodyPr wrap="square">
            <a:spAutoFit/>
          </a:bodyPr>
          <a:lstStyle/>
          <a:p>
            <a:pPr marL="0" indent="0" algn="ctr">
              <a:buNone/>
            </a:pPr>
            <a:r>
              <a:rPr lang="en-US" sz="1100" b="1" dirty="0"/>
              <a:t>Calculating 10-Month “Annualized Cost” Education Rates for Students with Disabilities Educated in a District-Operated Program </a:t>
            </a:r>
          </a:p>
          <a:p>
            <a:pPr marL="0" indent="0" algn="ctr">
              <a:spcBef>
                <a:spcPts val="0"/>
              </a:spcBef>
              <a:spcAft>
                <a:spcPts val="1000"/>
              </a:spcAft>
              <a:buNone/>
            </a:pPr>
            <a:r>
              <a:rPr lang="en-US" sz="1200" b="1" dirty="0">
                <a:solidFill>
                  <a:srgbClr val="948600"/>
                </a:solidFill>
                <a:hlinkClick r:id="rId3">
                  <a:extLst>
                    <a:ext uri="{A12FA001-AC4F-418D-AE19-62706E023703}">
                      <ahyp:hlinkClr xmlns:ahyp="http://schemas.microsoft.com/office/drawing/2018/hyperlinkcolor" val="tx"/>
                    </a:ext>
                  </a:extLst>
                </a:hlinkClick>
              </a:rPr>
              <a:t>http://www.oms.nysed.gov/stac/schoolage/avl-payment_reports_and_chargebacks/annualized_cost_calculation.html</a:t>
            </a:r>
            <a:endParaRPr lang="en-US" sz="1200" b="1" dirty="0">
              <a:solidFill>
                <a:srgbClr val="948600"/>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a:xfrm>
            <a:off x="228600" y="338328"/>
            <a:ext cx="8686800" cy="722376"/>
          </a:xfrm>
        </p:spPr>
        <p:txBody>
          <a:bodyPr>
            <a:normAutofit/>
          </a:bodyPr>
          <a:lstStyle/>
          <a:p>
            <a:pPr>
              <a:defRPr/>
            </a:pPr>
            <a:r>
              <a:rPr lang="en-US" sz="2000" dirty="0"/>
              <a:t>Public High Cost Apportionment Aid Calculation Example</a:t>
            </a:r>
            <a:endParaRPr lang="en-US" altLang="en-US" sz="1900" dirty="0">
              <a:ea typeface="ＭＳ Ｐゴシック" pitchFamily="34" charset="-128"/>
            </a:endParaRPr>
          </a:p>
        </p:txBody>
      </p:sp>
      <p:sp>
        <p:nvSpPr>
          <p:cNvPr id="5" name="TextBox 4">
            <a:extLst>
              <a:ext uri="{FF2B5EF4-FFF2-40B4-BE49-F238E27FC236}">
                <a16:creationId xmlns:a16="http://schemas.microsoft.com/office/drawing/2014/main" id="{DDB4FC16-47D2-4788-88E0-EB84F4B83CC9}"/>
              </a:ext>
            </a:extLst>
          </p:cNvPr>
          <p:cNvSpPr txBox="1"/>
          <p:nvPr/>
        </p:nvSpPr>
        <p:spPr>
          <a:xfrm>
            <a:off x="2279385" y="1729829"/>
            <a:ext cx="4590288" cy="384721"/>
          </a:xfrm>
          <a:prstGeom prst="rect">
            <a:avLst/>
          </a:prstGeom>
          <a:noFill/>
        </p:spPr>
        <p:txBody>
          <a:bodyPr wrap="none" rtlCol="0">
            <a:spAutoFit/>
          </a:bodyPr>
          <a:lstStyle/>
          <a:p>
            <a:pPr algn="ctr"/>
            <a:r>
              <a:rPr lang="en-US" sz="1900" u="sng" dirty="0"/>
              <a:t>High Cost Apportionment Aid Calculation</a:t>
            </a:r>
          </a:p>
        </p:txBody>
      </p:sp>
      <p:sp>
        <p:nvSpPr>
          <p:cNvPr id="6" name="Rectangle 5">
            <a:extLst>
              <a:ext uri="{FF2B5EF4-FFF2-40B4-BE49-F238E27FC236}">
                <a16:creationId xmlns:a16="http://schemas.microsoft.com/office/drawing/2014/main" id="{A0218A23-810E-41D1-8CF8-48AEC425585D}"/>
              </a:ext>
            </a:extLst>
          </p:cNvPr>
          <p:cNvSpPr/>
          <p:nvPr/>
        </p:nvSpPr>
        <p:spPr>
          <a:xfrm>
            <a:off x="1737360" y="2156460"/>
            <a:ext cx="5676900" cy="2548890"/>
          </a:xfrm>
          <a:prstGeom prst="rect">
            <a:avLst/>
          </a:prstGeom>
        </p:spPr>
        <p:txBody>
          <a:bodyPr wrap="square">
            <a:spAutoFit/>
          </a:bodyPr>
          <a:lstStyle/>
          <a:p>
            <a:pPr marL="0" marR="0" fontAlgn="base">
              <a:spcBef>
                <a:spcPts val="0"/>
              </a:spcBef>
              <a:spcAft>
                <a:spcPts val="1000"/>
              </a:spcAft>
              <a:tabLst>
                <a:tab pos="740410" algn="r"/>
                <a:tab pos="914400" algn="l"/>
                <a:tab pos="3657600" algn="l"/>
              </a:tabLst>
            </a:pPr>
            <a:r>
              <a:rPr lang="en-US" sz="1000" kern="1200" dirty="0">
                <a:solidFill>
                  <a:srgbClr val="000000"/>
                </a:solidFill>
                <a:effectLst/>
                <a:latin typeface="Arial" panose="020B0604020202020204" pitchFamily="34" charset="0"/>
                <a:ea typeface="MS PGothic" panose="020B0600070205080204" pitchFamily="34" charset="-128"/>
              </a:rPr>
              <a:t>(Example: Student with an $80,000 10-Month Annualized Cost who was enrolled for a 0.600 FTE)</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1000"/>
              </a:spcAft>
              <a:tabLst>
                <a:tab pos="740410" algn="r"/>
                <a:tab pos="914400" algn="l"/>
                <a:tab pos="3657600" algn="l"/>
              </a:tabLst>
            </a:pPr>
            <a:r>
              <a:rPr lang="en-US" sz="1000" kern="1200" dirty="0">
                <a:solidFill>
                  <a:srgbClr val="000000"/>
                </a:solidFill>
                <a:effectLst/>
                <a:latin typeface="Arial" panose="020B0604020202020204" pitchFamily="34" charset="0"/>
                <a:ea typeface="MS PGothic" panose="020B0600070205080204" pitchFamily="34" charset="-128"/>
              </a:rPr>
              <a:t>	$80,000	Annualized Cost ($48,000 BOCES Cost / 0.600 FTE Enrollment)</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1000"/>
              </a:spcAft>
              <a:tabLst>
                <a:tab pos="740410" algn="r"/>
                <a:tab pos="914400" algn="l"/>
                <a:tab pos="3657600" algn="l"/>
              </a:tabLst>
            </a:pPr>
            <a:r>
              <a:rPr lang="en-US" sz="1000" u="sng" kern="1200" dirty="0">
                <a:solidFill>
                  <a:srgbClr val="000000"/>
                </a:solidFill>
                <a:effectLst/>
                <a:latin typeface="Arial" panose="020B0604020202020204" pitchFamily="34" charset="0"/>
                <a:ea typeface="MS PGothic" panose="020B0600070205080204" pitchFamily="34" charset="-128"/>
              </a:rPr>
              <a:t>-	$39,900</a:t>
            </a:r>
            <a:r>
              <a:rPr lang="en-US" sz="1000" kern="1200" dirty="0">
                <a:solidFill>
                  <a:srgbClr val="000000"/>
                </a:solidFill>
                <a:effectLst/>
                <a:latin typeface="Arial" panose="020B0604020202020204" pitchFamily="34" charset="0"/>
                <a:ea typeface="MS PGothic" panose="020B0600070205080204" pitchFamily="34" charset="-128"/>
              </a:rPr>
              <a:t>	Deduction Amount **	</a:t>
            </a:r>
            <a:r>
              <a:rPr lang="en-US" sz="1000" b="1" kern="1200" dirty="0">
                <a:solidFill>
                  <a:srgbClr val="000000"/>
                </a:solidFill>
                <a:effectLst/>
                <a:latin typeface="Arial" panose="020B0604020202020204" pitchFamily="34" charset="0"/>
                <a:ea typeface="MS PGothic" panose="020B0600070205080204" pitchFamily="34" charset="-128"/>
              </a:rPr>
              <a:t>(2019-20 PUB Line 5)</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1000"/>
              </a:spcAft>
              <a:tabLst>
                <a:tab pos="740410" algn="r"/>
                <a:tab pos="914400" algn="l"/>
                <a:tab pos="3657600" algn="l"/>
              </a:tabLst>
            </a:pPr>
            <a:r>
              <a:rPr lang="en-US" sz="1000" kern="1200" dirty="0">
                <a:solidFill>
                  <a:srgbClr val="000000"/>
                </a:solidFill>
                <a:effectLst/>
                <a:latin typeface="Arial" panose="020B0604020202020204" pitchFamily="34" charset="0"/>
                <a:ea typeface="MS PGothic" panose="020B0600070205080204" pitchFamily="34" charset="-128"/>
              </a:rPr>
              <a:t>	$40,100	Annualized Excess Cost</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1000"/>
              </a:spcAft>
              <a:tabLst>
                <a:tab pos="740410" algn="r"/>
                <a:tab pos="914400" algn="l"/>
                <a:tab pos="3657600" algn="l"/>
              </a:tabLst>
            </a:pPr>
            <a:r>
              <a:rPr lang="en-US" sz="1000" u="sng" kern="1200" dirty="0">
                <a:solidFill>
                  <a:srgbClr val="000000"/>
                </a:solidFill>
                <a:effectLst/>
                <a:latin typeface="Arial" panose="020B0604020202020204" pitchFamily="34" charset="0"/>
                <a:ea typeface="MS PGothic" panose="020B0600070205080204" pitchFamily="34" charset="-128"/>
              </a:rPr>
              <a:t>x	0.600</a:t>
            </a:r>
            <a:r>
              <a:rPr lang="en-US" sz="1000" kern="1200" dirty="0">
                <a:solidFill>
                  <a:srgbClr val="000000"/>
                </a:solidFill>
                <a:effectLst/>
                <a:latin typeface="Arial" panose="020B0604020202020204" pitchFamily="34" charset="0"/>
                <a:ea typeface="MS PGothic" panose="020B0600070205080204" pitchFamily="34" charset="-128"/>
              </a:rPr>
              <a:t>	Student FTE</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1000"/>
              </a:spcAft>
              <a:tabLst>
                <a:tab pos="740410" algn="r"/>
                <a:tab pos="914400" algn="l"/>
                <a:tab pos="3657600" algn="l"/>
              </a:tabLst>
            </a:pPr>
            <a:r>
              <a:rPr lang="en-US" sz="1000" kern="1200" dirty="0">
                <a:solidFill>
                  <a:srgbClr val="000000"/>
                </a:solidFill>
                <a:effectLst/>
                <a:latin typeface="Arial" panose="020B0604020202020204" pitchFamily="34" charset="0"/>
                <a:ea typeface="MS PGothic" panose="020B0600070205080204" pitchFamily="34" charset="-128"/>
              </a:rPr>
              <a:t>	$</a:t>
            </a:r>
            <a:r>
              <a:rPr lang="en-US" sz="1000" dirty="0">
                <a:solidFill>
                  <a:srgbClr val="000000"/>
                </a:solidFill>
                <a:latin typeface="Arial" panose="020B0604020202020204" pitchFamily="34" charset="0"/>
                <a:ea typeface="MS PGothic" panose="020B0600070205080204" pitchFamily="34" charset="-128"/>
              </a:rPr>
              <a:t>24</a:t>
            </a:r>
            <a:r>
              <a:rPr lang="en-US" sz="1000" kern="1200" dirty="0">
                <a:solidFill>
                  <a:srgbClr val="000000"/>
                </a:solidFill>
                <a:effectLst/>
                <a:latin typeface="Arial" panose="020B0604020202020204" pitchFamily="34" charset="0"/>
                <a:ea typeface="MS PGothic" panose="020B0600070205080204" pitchFamily="34" charset="-128"/>
              </a:rPr>
              <a:t>,060	</a:t>
            </a:r>
            <a:r>
              <a:rPr lang="en-US" sz="1000" kern="1200" dirty="0" err="1">
                <a:solidFill>
                  <a:srgbClr val="000000"/>
                </a:solidFill>
                <a:effectLst/>
                <a:latin typeface="Arial" panose="020B0604020202020204" pitchFamily="34" charset="0"/>
                <a:ea typeface="MS PGothic" panose="020B0600070205080204" pitchFamily="34" charset="-128"/>
              </a:rPr>
              <a:t>Aidable</a:t>
            </a:r>
            <a:r>
              <a:rPr lang="en-US" sz="1000" kern="1200" dirty="0">
                <a:solidFill>
                  <a:srgbClr val="000000"/>
                </a:solidFill>
                <a:effectLst/>
                <a:latin typeface="Arial" panose="020B0604020202020204" pitchFamily="34" charset="0"/>
                <a:ea typeface="MS PGothic" panose="020B0600070205080204" pitchFamily="34" charset="-128"/>
              </a:rPr>
              <a:t> Excess Cost</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1000"/>
              </a:spcAft>
              <a:tabLst>
                <a:tab pos="740410" algn="r"/>
                <a:tab pos="914400" algn="l"/>
                <a:tab pos="3657600" algn="l"/>
              </a:tabLst>
            </a:pPr>
            <a:r>
              <a:rPr lang="en-US" sz="1000" u="sng" kern="1200" dirty="0">
                <a:solidFill>
                  <a:srgbClr val="000000"/>
                </a:solidFill>
                <a:effectLst/>
                <a:latin typeface="Arial" panose="020B0604020202020204" pitchFamily="34" charset="0"/>
                <a:ea typeface="MS PGothic" panose="020B0600070205080204" pitchFamily="34" charset="-128"/>
              </a:rPr>
              <a:t>x	0.690</a:t>
            </a:r>
            <a:r>
              <a:rPr lang="en-US" sz="1000" kern="1200" dirty="0">
                <a:solidFill>
                  <a:srgbClr val="000000"/>
                </a:solidFill>
                <a:effectLst/>
                <a:latin typeface="Arial" panose="020B0604020202020204" pitchFamily="34" charset="0"/>
                <a:ea typeface="MS PGothic" panose="020B0600070205080204" pitchFamily="34" charset="-128"/>
              </a:rPr>
              <a:t>	Public Excess Cost Aid Ratio	</a:t>
            </a:r>
            <a:r>
              <a:rPr lang="en-US" sz="1000" b="1" kern="1200" dirty="0">
                <a:solidFill>
                  <a:srgbClr val="000000"/>
                </a:solidFill>
                <a:effectLst/>
                <a:latin typeface="Arial" panose="020B0604020202020204" pitchFamily="34" charset="0"/>
                <a:ea typeface="MS PGothic" panose="020B0600070205080204" pitchFamily="34" charset="-128"/>
              </a:rPr>
              <a:t>(2019-20 PUB Line 4)</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1000"/>
              </a:spcAft>
              <a:tabLst>
                <a:tab pos="740410" algn="r"/>
                <a:tab pos="914400" algn="l"/>
                <a:tab pos="3657600" algn="l"/>
              </a:tabLst>
            </a:pPr>
            <a:r>
              <a:rPr lang="en-US" sz="1000" kern="1200" dirty="0">
                <a:solidFill>
                  <a:srgbClr val="000000"/>
                </a:solidFill>
                <a:effectLst/>
                <a:latin typeface="Arial" panose="020B0604020202020204" pitchFamily="34" charset="0"/>
                <a:ea typeface="MS PGothic" panose="020B0600070205080204" pitchFamily="34" charset="-128"/>
              </a:rPr>
              <a:t>	</a:t>
            </a:r>
            <a:r>
              <a:rPr lang="en-US" sz="1000" b="1" kern="1200" dirty="0">
                <a:solidFill>
                  <a:srgbClr val="000000"/>
                </a:solidFill>
                <a:effectLst/>
                <a:latin typeface="Arial" panose="020B0604020202020204" pitchFamily="34" charset="0"/>
                <a:ea typeface="MS PGothic" panose="020B0600070205080204" pitchFamily="34" charset="-128"/>
              </a:rPr>
              <a:t>$16,601.40	High Cost Apportionment Aid</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1000"/>
              </a:spcAft>
              <a:tabLst>
                <a:tab pos="740410" algn="r"/>
                <a:tab pos="914400" algn="l"/>
                <a:tab pos="3657600" algn="l"/>
              </a:tabLst>
            </a:pPr>
            <a:r>
              <a:rPr lang="en-US" sz="1000" kern="1200" dirty="0">
                <a:solidFill>
                  <a:srgbClr val="000000"/>
                </a:solidFill>
                <a:effectLst/>
                <a:latin typeface="Arial" panose="020B0604020202020204" pitchFamily="34" charset="0"/>
                <a:ea typeface="MS PGothic" panose="020B0600070205080204" pitchFamily="34" charset="-128"/>
              </a:rPr>
              <a:t>** Deduction Amount = 3 x Approved Operating Expense Per Pupil</a:t>
            </a:r>
            <a:endParaRPr lang="en-US" sz="1200" dirty="0">
              <a:effectLst/>
              <a:latin typeface="Times New Roman" panose="02020603050405020304" pitchFamily="18" charset="0"/>
              <a:ea typeface="Times New Roman" panose="02020603050405020304" pitchFamily="18" charset="0"/>
            </a:endParaRPr>
          </a:p>
        </p:txBody>
      </p:sp>
      <p:sp>
        <p:nvSpPr>
          <p:cNvPr id="8" name="Text Box 1">
            <a:extLst>
              <a:ext uri="{FF2B5EF4-FFF2-40B4-BE49-F238E27FC236}">
                <a16:creationId xmlns:a16="http://schemas.microsoft.com/office/drawing/2014/main" id="{4EB3963A-431E-4F33-8F2F-00D9D5071217}"/>
              </a:ext>
            </a:extLst>
          </p:cNvPr>
          <p:cNvSpPr txBox="1"/>
          <p:nvPr/>
        </p:nvSpPr>
        <p:spPr>
          <a:xfrm>
            <a:off x="2019300" y="981075"/>
            <a:ext cx="5105400" cy="75247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fontAlgn="base">
              <a:spcBef>
                <a:spcPts val="0"/>
              </a:spcBef>
              <a:spcAft>
                <a:spcPts val="0"/>
              </a:spcAft>
              <a:tabLst>
                <a:tab pos="457200" algn="ctr"/>
                <a:tab pos="1371600" algn="ctr"/>
                <a:tab pos="1828800" algn="ctr"/>
                <a:tab pos="2514600" algn="ctr"/>
                <a:tab pos="3200400" algn="ctr"/>
                <a:tab pos="3886200" algn="ctr"/>
                <a:tab pos="4457700"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Public Excess						10-Month</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718945" algn="ctr"/>
                <a:tab pos="2743200" algn="ctr"/>
                <a:tab pos="3657600" algn="ctr"/>
                <a:tab pos="4462145"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Cost Aid Ratio	Enrollment Dates	Cost Billed	FTE 	Annualized</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371600" algn="ctr"/>
                <a:tab pos="1718945" algn="ctr"/>
                <a:tab pos="2057400" algn="ctr"/>
                <a:tab pos="2743200" algn="ctr"/>
                <a:tab pos="3200400" algn="ctr"/>
                <a:tab pos="3657600" algn="ctr"/>
                <a:tab pos="4060190" algn="ctr"/>
                <a:tab pos="4462145"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(PUB Line 4)</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Start</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End</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By BOCES</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Enrollment</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	</a:t>
            </a:r>
            <a:r>
              <a:rPr lang="en-US" sz="1000" u="sng"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Cost</a:t>
            </a:r>
            <a:endParaRPr lang="en-US" sz="12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tabLst>
                <a:tab pos="457200" algn="ctr"/>
                <a:tab pos="1371600" algn="ctr"/>
                <a:tab pos="1718945" algn="ctr"/>
                <a:tab pos="2057400" algn="ctr"/>
                <a:tab pos="2743200" algn="ctr"/>
                <a:tab pos="3657600" algn="ctr"/>
                <a:tab pos="4462145" algn="ctr"/>
              </a:tabLst>
            </a:pP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69</a:t>
            </a:r>
            <a:r>
              <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	9/7/18		2/24/19	$48,000	0.600	$80,000</a:t>
            </a:r>
            <a:endParaRPr lang="en-US"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05902833"/>
      </p:ext>
    </p:extLst>
  </p:cSld>
  <p:clrMapOvr>
    <a:masterClrMapping/>
  </p:clrMapOvr>
</p:sld>
</file>

<file path=ppt/theme/theme1.xml><?xml version="1.0" encoding="utf-8"?>
<a:theme xmlns:a="http://schemas.openxmlformats.org/drawingml/2006/main" name="NYSED_STAC_Theme">
  <a:themeElements>
    <a:clrScheme name="Custom 1">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948600"/>
      </a:hlink>
      <a:folHlink>
        <a:srgbClr val="9486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a:spPr>
      <a:bodyPr>
        <a:spAutoFit/>
      </a:bodyPr>
      <a:lstStyle>
        <a:defPPr eaLnBrk="0" hangingPunct="0">
          <a:defRPr sz="1000" dirty="0">
            <a:latin typeface="Arial" panose="020B0604020202020204" pitchFamily="34" charset="0"/>
            <a:ea typeface="ＭＳ Ｐゴシック" charset="0"/>
            <a:cs typeface="Arial" panose="020B0604020202020204" pitchFamily="34" charset="0"/>
          </a:defRPr>
        </a:defPPr>
      </a:lstStyle>
    </a:sp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21589</TotalTime>
  <Words>4980</Words>
  <Application>Microsoft Office PowerPoint</Application>
  <PresentationFormat>On-screen Show (16:9)</PresentationFormat>
  <Paragraphs>763</Paragraphs>
  <Slides>110</Slides>
  <Notes>28</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110</vt:i4>
      </vt:variant>
    </vt:vector>
  </HeadingPairs>
  <TitlesOfParts>
    <vt:vector size="115" baseType="lpstr">
      <vt:lpstr>Arial</vt:lpstr>
      <vt:lpstr>Times New Roman</vt:lpstr>
      <vt:lpstr>Calibri</vt:lpstr>
      <vt:lpstr>NYSED_STAC_Theme</vt:lpstr>
      <vt:lpstr>Acrobat Document</vt:lpstr>
      <vt:lpstr>Introduction to School Age STAC Processing</vt:lpstr>
      <vt:lpstr>Outline of Slide Show</vt:lpstr>
      <vt:lpstr>SECTION A Introduction</vt:lpstr>
      <vt:lpstr>STAC</vt:lpstr>
      <vt:lpstr>Basic STAC Process</vt:lpstr>
      <vt:lpstr>Basic STAC Process (continued)</vt:lpstr>
      <vt:lpstr>Electronic Record Access</vt:lpstr>
      <vt:lpstr>Protecting STAC Data and Personally Identifiable Information (PII)</vt:lpstr>
      <vt:lpstr>SECTION B Registering for the STAC Online (EFRT) System and the SED File Transfer Manager </vt:lpstr>
      <vt:lpstr>Request Form for Online Access to the STAC Database (Employees)</vt:lpstr>
      <vt:lpstr>Request Form for Online Access to the STAC Database (Consultants)</vt:lpstr>
      <vt:lpstr>Authorization Form for Access to the STAC SED FTM Site</vt:lpstr>
      <vt:lpstr>SECTION C Accessing the STAC Online (EFRT) System &amp; Finding a STAC ID </vt:lpstr>
      <vt:lpstr>The STAC Online System (EFRT) Welcome Screen</vt:lpstr>
      <vt:lpstr>Locating / Creating a STAC ID</vt:lpstr>
      <vt:lpstr>LOCATING/CREATING A STAC ID on the STAC ONLINE SYSTEM—DCHSR Screen (Step 1)</vt:lpstr>
      <vt:lpstr>Examples of Close Matches (Call STAC Unit)</vt:lpstr>
      <vt:lpstr>Common reasons for creation of duplicate IDs</vt:lpstr>
      <vt:lpstr>LOCATING/CREATING A STAC ID on the STAC ONLINE SYSTEM—DKIDS Screen (Step 2)</vt:lpstr>
      <vt:lpstr>DMNUM Screen School District Main Menu</vt:lpstr>
      <vt:lpstr>STAC Submission/Verification Timeframe Examples</vt:lpstr>
      <vt:lpstr>SECTION D Pre-Approval: Private Placement Certifications, Initial Eligibility, Initial Applications </vt:lpstr>
      <vt:lpstr>DCERT “STAC FACTS”</vt:lpstr>
      <vt:lpstr>DCERT Screen – Top of Screen ONLINE PROCESSING OF PRIVATE PLACEMENT CERTIFICATION APPROVALS</vt:lpstr>
      <vt:lpstr>DCERT Screen – Bottom of Screen ONLINE PROCESSING OF PRIVATE PLACEMENT CERTIFICATION APPROVALS</vt:lpstr>
      <vt:lpstr>SECTION E Entering Service Approvals </vt:lpstr>
      <vt:lpstr>STEP ONE: (DSUMR) INQUIRE ON STAC ID, NAME, AND SCHOOL YEAR</vt:lpstr>
      <vt:lpstr>STEP TWO: (DSUMR) SELECT DISABILITY, SCHOOL DISTRICTS, AND COUNTY</vt:lpstr>
      <vt:lpstr>STEP THREE: (DSUMR) ENTER EDUCATION SERVICE INFORMATION</vt:lpstr>
      <vt:lpstr>STEP FOUR: (DSUMR) ENTER MAINTENANCE SERVICE INFORMATION (FOR RESIDENTIAL PLACEMENTS ONLY)</vt:lpstr>
      <vt:lpstr>STEP FIVE: (DSUMR) TRANSPORTATION COST AND RECORD SUBMISSION</vt:lpstr>
      <vt:lpstr>DSSRS Screen  ONLINE PROCESSING OF SUMMER RELATED SERVICES STAC APPROVALS</vt:lpstr>
      <vt:lpstr>DSPUB Screen ONLINE PROCESSING OF 10-MONTH HIGH COST STAC APPROVALS</vt:lpstr>
      <vt:lpstr>DSPRV Screen ONLINE PROCESSING OF 10-MONTH PRIVATE EXCESS COST STAC APPROVALS</vt:lpstr>
      <vt:lpstr>DSINC Screen ONLINE PROCESSING OF INCARCERATED YOUTH STAC APPROVALS</vt:lpstr>
      <vt:lpstr>DSCHP Screen Online Processing of 10-Month Chapter STAC Approvals</vt:lpstr>
      <vt:lpstr>DSCSM Screen Online Processing of 2-Month (Summer) Chapter STAC Approvals</vt:lpstr>
      <vt:lpstr>SECTION F High Cost Worksheets </vt:lpstr>
      <vt:lpstr>Resources for Calculating High Cost STACs</vt:lpstr>
      <vt:lpstr>DCPUB Screen</vt:lpstr>
      <vt:lpstr>The top section of the DCPUB Screen</vt:lpstr>
      <vt:lpstr>II-A. InDistrict Classroom – Full Day Self-Contained</vt:lpstr>
      <vt:lpstr>II-B. InDistrict Classroom - Period-Based Placements</vt:lpstr>
      <vt:lpstr>III. Child-Specific 1:1 Aide/Shared Aide/Nurse/Interpreter Section</vt:lpstr>
      <vt:lpstr>IV. The Related/Other Services Section</vt:lpstr>
      <vt:lpstr>V. The Other Child Specific Costs Section</vt:lpstr>
      <vt:lpstr>The Comments Section</vt:lpstr>
      <vt:lpstr>The Summary Section</vt:lpstr>
      <vt:lpstr>DCPOD Screen</vt:lpstr>
      <vt:lpstr>The top section of the DCPOD Screen</vt:lpstr>
      <vt:lpstr>I. The NRT Section</vt:lpstr>
      <vt:lpstr>II. The Special Education Classrooms Section</vt:lpstr>
      <vt:lpstr>III. Child-Specific 1:1 Aide/Shared Aide/Nurse/Interpreter Section</vt:lpstr>
      <vt:lpstr>IV. The Related/Other Services Section</vt:lpstr>
      <vt:lpstr>V. The Other Child Specific Costs Section</vt:lpstr>
      <vt:lpstr>The Comments Section</vt:lpstr>
      <vt:lpstr>The Summary Section</vt:lpstr>
      <vt:lpstr>SECTION G VERIFYING SERVICE APPROVALS</vt:lpstr>
      <vt:lpstr>Online STAC Verification Status</vt:lpstr>
      <vt:lpstr>DMNVS Screen School District Verification Menu</vt:lpstr>
      <vt:lpstr>STEP ONE: (DVSUM) INQUIRE ON PLACEMENT TYPE, SCHOOL YR, AND EDUCATION PROVIDER</vt:lpstr>
      <vt:lpstr>STEP TWO: (DVSUM) REVIEW PLACEMENT AND VERIFY</vt:lpstr>
      <vt:lpstr>DVSRL Screen ONLINE VERIFICATION OF SUMMER RELATED SERVICES</vt:lpstr>
      <vt:lpstr>DVPUB Screen (High Cost claiming) ONLINE VERIFICATION OF IN-DISTRICT, OTHER-DISTRICT &amp; BOCES HIGH COST APPROVALS</vt:lpstr>
      <vt:lpstr>DVPRV Screen ONLINE VERIFICATION OF 10-MONTH PRIVATE EXCESS COST STAC APPROVALS</vt:lpstr>
      <vt:lpstr>DVHOM Screen ONLINE VERIFICATION OF HOMELESS STAC APPROVALS</vt:lpstr>
      <vt:lpstr>DVSSY Screen Online Verification of §4201 10-Month State-supported STAC Approvals</vt:lpstr>
      <vt:lpstr>DVMNC Menu (To Access DVCHP, DVCSM, &amp; DVSTC) Online Verification of Chapter STAC Approvals</vt:lpstr>
      <vt:lpstr>DVSTR Screen ONLINE PROCESSING OF 4408 TRANSPORTATION COSTS</vt:lpstr>
      <vt:lpstr>DVST2 Screen ONLINE VERIFICATION OF SUMMER RELATED SERVICES TRANSPORTATION</vt:lpstr>
      <vt:lpstr>DVST3 Screen ONLINE VERIFICATION OF SUMMER §4201 TRANSPORTATION</vt:lpstr>
      <vt:lpstr>Form for Summer Transportation Costs $6,500+ (cover sheet for required supporting transportation documentation)</vt:lpstr>
      <vt:lpstr>SECTION H Reapplying Continuing Placements for the Next School Year </vt:lpstr>
      <vt:lpstr>STEP ONE: (DRSUM) INQUIRE ON SCHOOL YEAR AND PROVIDER</vt:lpstr>
      <vt:lpstr>STEP TWO: (DRSUM) COMPLETE THE REAPPLICATION PROCESS</vt:lpstr>
      <vt:lpstr>DRPUB Screen ONLINE PROCESSING OF 10-MONTH HIGH COST STAC REAPPLICATION APPROVALS</vt:lpstr>
      <vt:lpstr>DRPRV Screen 10-MONTH PRIVATE EXCESS COST STAC REAPPLICATIONS (for in-state placements)</vt:lpstr>
      <vt:lpstr>DRSSY Screen 10-MONTH §4201 State-supported STAC REAPPLICATIONS</vt:lpstr>
      <vt:lpstr>DRCHP Screen 10-MONTH CHAPTER STAC REAPPLICATIONS</vt:lpstr>
      <vt:lpstr>DRCSM Screen 2-MONTH  (SuMMER) CHAPTER STAC REAPPLICATIONS</vt:lpstr>
      <vt:lpstr>SECTION I Looking Up Information on the STAC Online (EFRT) System </vt:lpstr>
      <vt:lpstr>DMQRY Screen School Age Inquiry Screens</vt:lpstr>
      <vt:lpstr>DQAPP Screen LIST OF APPROVALS BY PROVIDER, YEAR, PLACEMENT TYPE</vt:lpstr>
      <vt:lpstr>DQAPP Screen PRINTABLE PDFS AVAILABLE FROM SED FILE TRANSFER MANAGER (FTM)</vt:lpstr>
      <vt:lpstr>DQCER Screen LIST OF A DISTRICT’S PRIVATE PLACEMENT CERTIFICATION APPROVALS</vt:lpstr>
      <vt:lpstr>DQCLD Screen LIST OF A STUDENT’S APPROVED EDUCATIONAL SERVICES ON THE SYSTEM</vt:lpstr>
      <vt:lpstr>DQHOM Screen List of Homeless Eligibility Records by Designated District of Attendance</vt:lpstr>
      <vt:lpstr>DQPRG Screen PROVIDER/PROGRAM SEARCH by YEAR AND PROVIDER</vt:lpstr>
      <vt:lpstr>DQPRT Screen PRINT SCREEN LIST OF STAC3S ON STAC SYSTEM FOR A STUDENT</vt:lpstr>
      <vt:lpstr>DQCDI Screen DISTRICT 10-MONTH CHARGEBACK SCREEN</vt:lpstr>
      <vt:lpstr>DQPAY Screen DISTRICT SCHOOL AGE PAYMENT DETAIL SCREEN</vt:lpstr>
      <vt:lpstr>DQSBO Screen – Top of Screen DISTRICT APPROVAL/VERIFICATION SUMMARY (3 YEAR)</vt:lpstr>
      <vt:lpstr>DQSBO Screen – Bottom of Screen DISTRICT APPROVAL/VERIFICATION SUMMARY (3 YEAR)</vt:lpstr>
      <vt:lpstr>DQSUM Screen 4408/4201 District Summary Report (2-mo)</vt:lpstr>
      <vt:lpstr>SECTION J School Age Payments</vt:lpstr>
      <vt:lpstr>SUMMER 4408 — Full-Day and ½ Day</vt:lpstr>
      <vt:lpstr>SUMMER RELATED SERVICES —9015 Programs</vt:lpstr>
      <vt:lpstr>10-MONTH PUBLIC HIGH COST— “STAC FACTS”</vt:lpstr>
      <vt:lpstr>Public High Cost Apportionment Aid Calculation Example</vt:lpstr>
      <vt:lpstr>10-MONTH PRIVATE EXCESS COST— “STAC FACTS”</vt:lpstr>
      <vt:lpstr>10-MONTH PRIVATE EXCESS COST— “STAC FACTS” (continued)</vt:lpstr>
      <vt:lpstr>Private Excess Cost Aid Calculation Example</vt:lpstr>
      <vt:lpstr>Current Year Funding</vt:lpstr>
      <vt:lpstr>Less Common Placement Types</vt:lpstr>
      <vt:lpstr>SECTION K Navigating the SED File Transfer Manager and Retrieving Available Reports</vt:lpstr>
      <vt:lpstr>What’s on the SED File Transfer Manager?</vt:lpstr>
      <vt:lpstr>Eventually, ALL reports generated by the STAC Unit will ONLY be accessible electronically via the SED File Transfer Manager.</vt:lpstr>
      <vt:lpstr>SECTION L STAC School-Age ListServ and NYSED Contacts</vt:lpstr>
      <vt:lpstr>Subscribe to the STAC ListServ</vt:lpstr>
      <vt:lpstr>NYS EDUCATION DEPARTMENT CONTACTS</vt:lpstr>
    </vt:vector>
  </TitlesOfParts>
  <Company>NYSED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STAC Unit School Age Training PowerPoint Presentation</dc:title>
  <dc:creator>STAC and Medicaid Unit</dc:creator>
  <cp:lastModifiedBy>Adam Lenhardt</cp:lastModifiedBy>
  <cp:revision>1767</cp:revision>
  <cp:lastPrinted>2018-10-16T16:39:35Z</cp:lastPrinted>
  <dcterms:created xsi:type="dcterms:W3CDTF">2013-07-22T17:10:38Z</dcterms:created>
  <dcterms:modified xsi:type="dcterms:W3CDTF">2019-10-04T14:41:56Z</dcterms:modified>
</cp:coreProperties>
</file>