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5" r:id="rId1"/>
  </p:sldMasterIdLst>
  <p:notesMasterIdLst>
    <p:notesMasterId r:id="rId43"/>
  </p:notesMasterIdLst>
  <p:handoutMasterIdLst>
    <p:handoutMasterId r:id="rId44"/>
  </p:handoutMasterIdLst>
  <p:sldIdLst>
    <p:sldId id="467" r:id="rId2"/>
    <p:sldId id="468" r:id="rId3"/>
    <p:sldId id="469" r:id="rId4"/>
    <p:sldId id="470" r:id="rId5"/>
    <p:sldId id="471" r:id="rId6"/>
    <p:sldId id="472" r:id="rId7"/>
    <p:sldId id="473" r:id="rId8"/>
    <p:sldId id="474" r:id="rId9"/>
    <p:sldId id="476" r:id="rId10"/>
    <p:sldId id="477" r:id="rId11"/>
    <p:sldId id="478" r:id="rId12"/>
    <p:sldId id="480" r:id="rId13"/>
    <p:sldId id="481" r:id="rId14"/>
    <p:sldId id="482" r:id="rId15"/>
    <p:sldId id="483" r:id="rId16"/>
    <p:sldId id="484" r:id="rId17"/>
    <p:sldId id="485" r:id="rId18"/>
    <p:sldId id="486" r:id="rId19"/>
    <p:sldId id="487" r:id="rId20"/>
    <p:sldId id="488" r:id="rId21"/>
    <p:sldId id="489" r:id="rId22"/>
    <p:sldId id="490" r:id="rId23"/>
    <p:sldId id="492" r:id="rId24"/>
    <p:sldId id="491" r:id="rId25"/>
    <p:sldId id="493" r:id="rId26"/>
    <p:sldId id="494" r:id="rId27"/>
    <p:sldId id="495" r:id="rId28"/>
    <p:sldId id="496" r:id="rId29"/>
    <p:sldId id="509" r:id="rId30"/>
    <p:sldId id="510" r:id="rId31"/>
    <p:sldId id="497" r:id="rId32"/>
    <p:sldId id="498" r:id="rId33"/>
    <p:sldId id="499" r:id="rId34"/>
    <p:sldId id="500" r:id="rId35"/>
    <p:sldId id="501" r:id="rId36"/>
    <p:sldId id="502" r:id="rId37"/>
    <p:sldId id="503" r:id="rId38"/>
    <p:sldId id="504" r:id="rId39"/>
    <p:sldId id="505" r:id="rId40"/>
    <p:sldId id="506" r:id="rId41"/>
    <p:sldId id="507" r:id="rId42"/>
  </p:sldIdLst>
  <p:sldSz cx="9144000" cy="6858000" type="screen4x3"/>
  <p:notesSz cx="68580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ACC6"/>
    <a:srgbClr val="3891A7"/>
    <a:srgbClr val="962F0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781" autoAdjust="0"/>
  </p:normalViewPr>
  <p:slideViewPr>
    <p:cSldViewPr>
      <p:cViewPr varScale="1">
        <p:scale>
          <a:sx n="126" d="100"/>
          <a:sy n="126" d="100"/>
        </p:scale>
        <p:origin x="1194"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7" d="100"/>
          <a:sy n="37" d="100"/>
        </p:scale>
        <p:origin x="-1506" y="-7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0F6802-F950-4D6C-BDD8-98BD89366C4A}" type="doc">
      <dgm:prSet loTypeId="urn:microsoft.com/office/officeart/2005/8/layout/hProcess11" loCatId="process" qsTypeId="urn:microsoft.com/office/officeart/2005/8/quickstyle/simple2" qsCatId="simple" csTypeId="urn:microsoft.com/office/officeart/2005/8/colors/colorful3" csCatId="colorful" phldr="1"/>
      <dgm:spPr/>
    </dgm:pt>
    <dgm:pt modelId="{B7592638-4F7F-4FC0-ADCB-EC3BD54CC194}">
      <dgm:prSet phldrT="[Text]" custT="1"/>
      <dgm:spPr/>
      <dgm:t>
        <a:bodyPr/>
        <a:lstStyle/>
        <a:p>
          <a:pPr algn="r">
            <a:spcAft>
              <a:spcPts val="0"/>
            </a:spcAft>
          </a:pPr>
          <a:r>
            <a:rPr lang="en-US" sz="1600" baseline="0" dirty="0" smtClean="0">
              <a:latin typeface="Arial" panose="020B0604020202020204" pitchFamily="34" charset="0"/>
            </a:rPr>
            <a:t>2001</a:t>
          </a:r>
        </a:p>
        <a:p>
          <a:pPr algn="r">
            <a:spcAft>
              <a:spcPts val="0"/>
            </a:spcAft>
          </a:pPr>
          <a:r>
            <a:rPr lang="en-US" sz="1600" baseline="0" dirty="0" smtClean="0">
              <a:latin typeface="Arial" panose="020B0604020202020204" pitchFamily="34" charset="0"/>
            </a:rPr>
            <a:t>DOJ and OIG Initiate</a:t>
          </a:r>
        </a:p>
        <a:p>
          <a:pPr algn="r">
            <a:spcAft>
              <a:spcPts val="0"/>
            </a:spcAft>
          </a:pPr>
          <a:r>
            <a:rPr lang="en-US" sz="1600" baseline="0" dirty="0" smtClean="0">
              <a:latin typeface="Arial" panose="020B0604020202020204" pitchFamily="34" charset="0"/>
            </a:rPr>
            <a:t>Audits</a:t>
          </a:r>
          <a:endParaRPr lang="en-US" sz="1600" baseline="0" dirty="0">
            <a:latin typeface="Arial" panose="020B0604020202020204" pitchFamily="34" charset="0"/>
          </a:endParaRPr>
        </a:p>
      </dgm:t>
    </dgm:pt>
    <dgm:pt modelId="{5CE8ADAA-EF24-4F9F-9A07-90D014D02C5E}" type="parTrans" cxnId="{A5B77D4D-6F2B-44D9-B58C-BBA4D054B93C}">
      <dgm:prSet/>
      <dgm:spPr/>
      <dgm:t>
        <a:bodyPr/>
        <a:lstStyle/>
        <a:p>
          <a:endParaRPr lang="en-US"/>
        </a:p>
      </dgm:t>
    </dgm:pt>
    <dgm:pt modelId="{F3892622-7538-431B-A9B9-C1E6BB0EE8A8}" type="sibTrans" cxnId="{A5B77D4D-6F2B-44D9-B58C-BBA4D054B93C}">
      <dgm:prSet/>
      <dgm:spPr/>
      <dgm:t>
        <a:bodyPr/>
        <a:lstStyle/>
        <a:p>
          <a:endParaRPr lang="en-US"/>
        </a:p>
      </dgm:t>
    </dgm:pt>
    <dgm:pt modelId="{4EC5410F-9F61-43EE-8883-F3E3E709D4CE}">
      <dgm:prSet phldrT="[Text]" custT="1"/>
      <dgm:spPr/>
      <dgm:t>
        <a:bodyPr/>
        <a:lstStyle/>
        <a:p>
          <a:pPr algn="r">
            <a:spcAft>
              <a:spcPts val="0"/>
            </a:spcAft>
          </a:pPr>
          <a:r>
            <a:rPr lang="en-US" sz="1600" baseline="0" dirty="0" smtClean="0">
              <a:latin typeface="Arial" panose="020B0604020202020204" pitchFamily="34" charset="0"/>
            </a:rPr>
            <a:t>2010 </a:t>
          </a:r>
          <a:br>
            <a:rPr lang="en-US" sz="1600" baseline="0" dirty="0" smtClean="0">
              <a:latin typeface="Arial" panose="020B0604020202020204" pitchFamily="34" charset="0"/>
            </a:rPr>
          </a:br>
          <a:r>
            <a:rPr lang="en-US" sz="1600" baseline="0" dirty="0" smtClean="0">
              <a:latin typeface="Arial" panose="020B0604020202020204" pitchFamily="34" charset="0"/>
            </a:rPr>
            <a:t>CMS Approval of SPA 09-61 Implement Encounter-Based Claiming</a:t>
          </a:r>
          <a:endParaRPr lang="en-US" sz="1600" baseline="0" dirty="0">
            <a:latin typeface="Arial" panose="020B0604020202020204" pitchFamily="34" charset="0"/>
          </a:endParaRPr>
        </a:p>
      </dgm:t>
    </dgm:pt>
    <dgm:pt modelId="{D4B4EDFA-97EA-4A0A-A6A3-7C7026DAD0CD}" type="parTrans" cxnId="{1A26C889-41D5-49C8-9F2B-A4684EBC62EE}">
      <dgm:prSet/>
      <dgm:spPr/>
      <dgm:t>
        <a:bodyPr/>
        <a:lstStyle/>
        <a:p>
          <a:endParaRPr lang="en-US"/>
        </a:p>
      </dgm:t>
    </dgm:pt>
    <dgm:pt modelId="{07C90EF6-2057-4B61-A7F1-2A5FC1D8D38A}" type="sibTrans" cxnId="{1A26C889-41D5-49C8-9F2B-A4684EBC62EE}">
      <dgm:prSet/>
      <dgm:spPr/>
      <dgm:t>
        <a:bodyPr/>
        <a:lstStyle/>
        <a:p>
          <a:endParaRPr lang="en-US"/>
        </a:p>
      </dgm:t>
    </dgm:pt>
    <dgm:pt modelId="{DF1609CB-DEAE-4F9F-8DF9-5894B074C1FC}">
      <dgm:prSet phldrT="[Text]" custT="1"/>
      <dgm:spPr/>
      <dgm:t>
        <a:bodyPr/>
        <a:lstStyle/>
        <a:p>
          <a:pPr algn="r">
            <a:spcAft>
              <a:spcPts val="0"/>
            </a:spcAft>
          </a:pPr>
          <a:r>
            <a:rPr lang="en-US" sz="1600" baseline="0" dirty="0" smtClean="0">
              <a:latin typeface="Arial" panose="020B0604020202020204" pitchFamily="34" charset="0"/>
            </a:rPr>
            <a:t>2011 </a:t>
          </a:r>
        </a:p>
        <a:p>
          <a:pPr algn="r">
            <a:spcAft>
              <a:spcPts val="0"/>
            </a:spcAft>
          </a:pPr>
          <a:r>
            <a:rPr lang="en-US" sz="1600" baseline="0" dirty="0" smtClean="0">
              <a:latin typeface="Arial" panose="020B0604020202020204" pitchFamily="34" charset="0"/>
            </a:rPr>
            <a:t>Submission of SPA 11-39 to Implement  CPE Reimbursement Methodology</a:t>
          </a:r>
          <a:endParaRPr lang="en-US" sz="1600" baseline="0" dirty="0">
            <a:latin typeface="Arial" panose="020B0604020202020204" pitchFamily="34" charset="0"/>
          </a:endParaRPr>
        </a:p>
      </dgm:t>
    </dgm:pt>
    <dgm:pt modelId="{2D8BCD4B-D64F-44CC-894A-B52DC4783E9A}" type="parTrans" cxnId="{8465830F-D1F7-40D9-A663-5ADA696284D9}">
      <dgm:prSet/>
      <dgm:spPr/>
      <dgm:t>
        <a:bodyPr/>
        <a:lstStyle/>
        <a:p>
          <a:endParaRPr lang="en-US"/>
        </a:p>
      </dgm:t>
    </dgm:pt>
    <dgm:pt modelId="{71C3C4C8-9698-420B-8304-77F5461C8624}" type="sibTrans" cxnId="{8465830F-D1F7-40D9-A663-5ADA696284D9}">
      <dgm:prSet/>
      <dgm:spPr/>
      <dgm:t>
        <a:bodyPr/>
        <a:lstStyle/>
        <a:p>
          <a:endParaRPr lang="en-US"/>
        </a:p>
      </dgm:t>
    </dgm:pt>
    <dgm:pt modelId="{EB7BD519-C6DC-49C5-9112-E6B6EDA83D53}">
      <dgm:prSet phldrT="[Text]" custT="1"/>
      <dgm:spPr/>
      <dgm:t>
        <a:bodyPr/>
        <a:lstStyle/>
        <a:p>
          <a:pPr algn="r">
            <a:spcAft>
              <a:spcPts val="0"/>
            </a:spcAft>
          </a:pPr>
          <a:r>
            <a:rPr lang="en-US" sz="1600" baseline="0" dirty="0" smtClean="0">
              <a:latin typeface="Arial" panose="020B0604020202020204" pitchFamily="34" charset="0"/>
            </a:rPr>
            <a:t>2009</a:t>
          </a:r>
        </a:p>
        <a:p>
          <a:pPr algn="r">
            <a:spcAft>
              <a:spcPts val="0"/>
            </a:spcAft>
          </a:pPr>
          <a:r>
            <a:rPr lang="en-US" sz="1600" baseline="0" dirty="0" smtClean="0">
              <a:latin typeface="Arial" panose="020B0604020202020204" pitchFamily="34" charset="0"/>
            </a:rPr>
            <a:t>Compliance Agreement between NY and CMS</a:t>
          </a:r>
          <a:endParaRPr lang="en-US" sz="1600" baseline="0" dirty="0">
            <a:latin typeface="Arial" panose="020B0604020202020204" pitchFamily="34" charset="0"/>
          </a:endParaRPr>
        </a:p>
      </dgm:t>
    </dgm:pt>
    <dgm:pt modelId="{D39E0073-53F6-4C16-AC93-5BDB396B4D67}" type="parTrans" cxnId="{52305120-8383-41FA-B2B7-E57E4B60AA4A}">
      <dgm:prSet/>
      <dgm:spPr/>
      <dgm:t>
        <a:bodyPr/>
        <a:lstStyle/>
        <a:p>
          <a:endParaRPr lang="en-US"/>
        </a:p>
      </dgm:t>
    </dgm:pt>
    <dgm:pt modelId="{B42016A7-26EC-4602-B7B0-00E6CA662568}" type="sibTrans" cxnId="{52305120-8383-41FA-B2B7-E57E4B60AA4A}">
      <dgm:prSet/>
      <dgm:spPr/>
      <dgm:t>
        <a:bodyPr/>
        <a:lstStyle/>
        <a:p>
          <a:endParaRPr lang="en-US"/>
        </a:p>
      </dgm:t>
    </dgm:pt>
    <dgm:pt modelId="{384BFC0E-A94B-4796-8A9A-5A87BF082D64}" type="pres">
      <dgm:prSet presAssocID="{A30F6802-F950-4D6C-BDD8-98BD89366C4A}" presName="Name0" presStyleCnt="0">
        <dgm:presLayoutVars>
          <dgm:dir/>
          <dgm:resizeHandles val="exact"/>
        </dgm:presLayoutVars>
      </dgm:prSet>
      <dgm:spPr/>
    </dgm:pt>
    <dgm:pt modelId="{06CB63CE-A8FD-4746-A018-F4F1B3645E79}" type="pres">
      <dgm:prSet presAssocID="{A30F6802-F950-4D6C-BDD8-98BD89366C4A}" presName="arrow" presStyleLbl="bgShp" presStyleIdx="0" presStyleCnt="1"/>
      <dgm:spPr>
        <a:solidFill>
          <a:srgbClr val="3891A7"/>
        </a:solidFill>
      </dgm:spPr>
    </dgm:pt>
    <dgm:pt modelId="{EE7E8168-8CB6-4521-AE08-92D2CDA669C0}" type="pres">
      <dgm:prSet presAssocID="{A30F6802-F950-4D6C-BDD8-98BD89366C4A}" presName="points" presStyleCnt="0"/>
      <dgm:spPr/>
    </dgm:pt>
    <dgm:pt modelId="{7AB27192-79DE-4F51-A8FE-46C18D5518F2}" type="pres">
      <dgm:prSet presAssocID="{B7592638-4F7F-4FC0-ADCB-EC3BD54CC194}" presName="compositeA" presStyleCnt="0"/>
      <dgm:spPr/>
    </dgm:pt>
    <dgm:pt modelId="{2183E84D-6715-484B-8F91-1A7A3F80EB0A}" type="pres">
      <dgm:prSet presAssocID="{B7592638-4F7F-4FC0-ADCB-EC3BD54CC194}" presName="textA" presStyleLbl="revTx" presStyleIdx="0" presStyleCnt="4" custScaleX="107991" custLinFactNeighborX="9154" custLinFactNeighborY="1563">
        <dgm:presLayoutVars>
          <dgm:bulletEnabled val="1"/>
        </dgm:presLayoutVars>
      </dgm:prSet>
      <dgm:spPr/>
      <dgm:t>
        <a:bodyPr/>
        <a:lstStyle/>
        <a:p>
          <a:endParaRPr lang="en-US"/>
        </a:p>
      </dgm:t>
    </dgm:pt>
    <dgm:pt modelId="{38C7C043-1053-4526-9EBF-F5F2B3AA85C9}" type="pres">
      <dgm:prSet presAssocID="{B7592638-4F7F-4FC0-ADCB-EC3BD54CC194}" presName="circleA" presStyleLbl="node1" presStyleIdx="0" presStyleCnt="4" custLinFactNeighborX="74862"/>
      <dgm:spPr>
        <a:blipFill rotWithShape="0">
          <a:blip xmlns:r="http://schemas.openxmlformats.org/officeDocument/2006/relationships" r:embed="rId1"/>
          <a:stretch>
            <a:fillRect/>
          </a:stretch>
        </a:blipFill>
        <a:ln>
          <a:noFill/>
        </a:ln>
        <a:effectLst/>
      </dgm:spPr>
    </dgm:pt>
    <dgm:pt modelId="{106F0E1E-0008-4278-948D-055778D85D3E}" type="pres">
      <dgm:prSet presAssocID="{B7592638-4F7F-4FC0-ADCB-EC3BD54CC194}" presName="spaceA" presStyleCnt="0"/>
      <dgm:spPr/>
    </dgm:pt>
    <dgm:pt modelId="{A6F2A4B9-9B35-401C-84A5-778A81E1229C}" type="pres">
      <dgm:prSet presAssocID="{F3892622-7538-431B-A9B9-C1E6BB0EE8A8}" presName="space" presStyleCnt="0"/>
      <dgm:spPr/>
    </dgm:pt>
    <dgm:pt modelId="{6F21AC3F-6327-44B6-BB5F-A84248BF61A1}" type="pres">
      <dgm:prSet presAssocID="{EB7BD519-C6DC-49C5-9112-E6B6EDA83D53}" presName="compositeB" presStyleCnt="0"/>
      <dgm:spPr/>
    </dgm:pt>
    <dgm:pt modelId="{05228DFB-1886-4E19-8C61-B56C70C92A35}" type="pres">
      <dgm:prSet presAssocID="{EB7BD519-C6DC-49C5-9112-E6B6EDA83D53}" presName="textB" presStyleLbl="revTx" presStyleIdx="1" presStyleCnt="4" custScaleX="106055" custScaleY="99531" custLinFactNeighborX="-31509">
        <dgm:presLayoutVars>
          <dgm:bulletEnabled val="1"/>
        </dgm:presLayoutVars>
      </dgm:prSet>
      <dgm:spPr/>
      <dgm:t>
        <a:bodyPr/>
        <a:lstStyle/>
        <a:p>
          <a:endParaRPr lang="en-US"/>
        </a:p>
      </dgm:t>
    </dgm:pt>
    <dgm:pt modelId="{E6B6E6D9-6400-40BD-B607-8E0FC3729DEA}" type="pres">
      <dgm:prSet presAssocID="{EB7BD519-C6DC-49C5-9112-E6B6EDA83D53}" presName="circleB" presStyleLbl="node1" presStyleIdx="1" presStyleCnt="4" custLinFactNeighborX="57454"/>
      <dgm:spPr>
        <a:solidFill>
          <a:schemeClr val="accent5">
            <a:lumMod val="60000"/>
            <a:lumOff val="40000"/>
          </a:schemeClr>
        </a:solidFill>
        <a:ln>
          <a:noFill/>
        </a:ln>
        <a:effectLst/>
      </dgm:spPr>
    </dgm:pt>
    <dgm:pt modelId="{C5CA2431-3749-4579-A4BD-22E65CA94528}" type="pres">
      <dgm:prSet presAssocID="{EB7BD519-C6DC-49C5-9112-E6B6EDA83D53}" presName="spaceB" presStyleCnt="0"/>
      <dgm:spPr/>
    </dgm:pt>
    <dgm:pt modelId="{B81A85AE-33C2-4F5A-A205-89963D178180}" type="pres">
      <dgm:prSet presAssocID="{B42016A7-26EC-4602-B7B0-00E6CA662568}" presName="space" presStyleCnt="0"/>
      <dgm:spPr/>
    </dgm:pt>
    <dgm:pt modelId="{D9FE4722-0314-4C02-A5B7-332E871B9849}" type="pres">
      <dgm:prSet presAssocID="{4EC5410F-9F61-43EE-8883-F3E3E709D4CE}" presName="compositeA" presStyleCnt="0"/>
      <dgm:spPr/>
    </dgm:pt>
    <dgm:pt modelId="{0CE49387-124D-4917-86E9-ED33EE5AFA24}" type="pres">
      <dgm:prSet presAssocID="{4EC5410F-9F61-43EE-8883-F3E3E709D4CE}" presName="textA" presStyleLbl="revTx" presStyleIdx="2" presStyleCnt="4" custScaleX="127286" custLinFactNeighborX="-35128">
        <dgm:presLayoutVars>
          <dgm:bulletEnabled val="1"/>
        </dgm:presLayoutVars>
      </dgm:prSet>
      <dgm:spPr/>
      <dgm:t>
        <a:bodyPr/>
        <a:lstStyle/>
        <a:p>
          <a:endParaRPr lang="en-US"/>
        </a:p>
      </dgm:t>
    </dgm:pt>
    <dgm:pt modelId="{B552FD76-D44F-4447-B96B-2C5AF0AB7512}" type="pres">
      <dgm:prSet presAssocID="{4EC5410F-9F61-43EE-8883-F3E3E709D4CE}" presName="circleA" presStyleLbl="node1" presStyleIdx="2" presStyleCnt="4" custLinFactNeighborX="58796"/>
      <dgm:spPr>
        <a:solidFill>
          <a:schemeClr val="accent5">
            <a:lumMod val="60000"/>
            <a:lumOff val="40000"/>
          </a:schemeClr>
        </a:solidFill>
        <a:ln>
          <a:noFill/>
        </a:ln>
        <a:effectLst/>
      </dgm:spPr>
    </dgm:pt>
    <dgm:pt modelId="{58B4C828-CE2D-4D58-9278-20CFE77C7C2C}" type="pres">
      <dgm:prSet presAssocID="{4EC5410F-9F61-43EE-8883-F3E3E709D4CE}" presName="spaceA" presStyleCnt="0"/>
      <dgm:spPr/>
    </dgm:pt>
    <dgm:pt modelId="{D1AB896C-5531-47BB-8D49-A8A70ADA94DA}" type="pres">
      <dgm:prSet presAssocID="{07C90EF6-2057-4B61-A7F1-2A5FC1D8D38A}" presName="space" presStyleCnt="0"/>
      <dgm:spPr/>
    </dgm:pt>
    <dgm:pt modelId="{2B44A005-DC4D-42DA-AE25-9DC95E5F15F3}" type="pres">
      <dgm:prSet presAssocID="{DF1609CB-DEAE-4F9F-8DF9-5894B074C1FC}" presName="compositeB" presStyleCnt="0"/>
      <dgm:spPr/>
    </dgm:pt>
    <dgm:pt modelId="{5C40EF3E-CD44-4D40-B5CF-71BE90FF0B28}" type="pres">
      <dgm:prSet presAssocID="{DF1609CB-DEAE-4F9F-8DF9-5894B074C1FC}" presName="textB" presStyleLbl="revTx" presStyleIdx="3" presStyleCnt="4" custScaleX="154282" custScaleY="103390" custLinFactNeighborX="-79559" custLinFactNeighborY="1789">
        <dgm:presLayoutVars>
          <dgm:bulletEnabled val="1"/>
        </dgm:presLayoutVars>
      </dgm:prSet>
      <dgm:spPr/>
      <dgm:t>
        <a:bodyPr/>
        <a:lstStyle/>
        <a:p>
          <a:endParaRPr lang="en-US"/>
        </a:p>
      </dgm:t>
    </dgm:pt>
    <dgm:pt modelId="{3DE232EF-42D7-4784-BFC2-7C61A4F8A9B9}" type="pres">
      <dgm:prSet presAssocID="{DF1609CB-DEAE-4F9F-8DF9-5894B074C1FC}" presName="circleB" presStyleLbl="node1" presStyleIdx="3" presStyleCnt="4" custLinFactNeighborX="60138"/>
      <dgm:spPr>
        <a:solidFill>
          <a:schemeClr val="accent5">
            <a:lumMod val="60000"/>
            <a:lumOff val="40000"/>
          </a:schemeClr>
        </a:solidFill>
        <a:ln>
          <a:noFill/>
        </a:ln>
        <a:effectLst/>
      </dgm:spPr>
    </dgm:pt>
    <dgm:pt modelId="{F32488E4-13F9-4C65-9BC7-57E685EBA082}" type="pres">
      <dgm:prSet presAssocID="{DF1609CB-DEAE-4F9F-8DF9-5894B074C1FC}" presName="spaceB" presStyleCnt="0"/>
      <dgm:spPr/>
    </dgm:pt>
  </dgm:ptLst>
  <dgm:cxnLst>
    <dgm:cxn modelId="{8465830F-D1F7-40D9-A663-5ADA696284D9}" srcId="{A30F6802-F950-4D6C-BDD8-98BD89366C4A}" destId="{DF1609CB-DEAE-4F9F-8DF9-5894B074C1FC}" srcOrd="3" destOrd="0" parTransId="{2D8BCD4B-D64F-44CC-894A-B52DC4783E9A}" sibTransId="{71C3C4C8-9698-420B-8304-77F5461C8624}"/>
    <dgm:cxn modelId="{52305120-8383-41FA-B2B7-E57E4B60AA4A}" srcId="{A30F6802-F950-4D6C-BDD8-98BD89366C4A}" destId="{EB7BD519-C6DC-49C5-9112-E6B6EDA83D53}" srcOrd="1" destOrd="0" parTransId="{D39E0073-53F6-4C16-AC93-5BDB396B4D67}" sibTransId="{B42016A7-26EC-4602-B7B0-00E6CA662568}"/>
    <dgm:cxn modelId="{96C08D23-3797-4192-AE2F-06D5DA1CE04E}" type="presOf" srcId="{4EC5410F-9F61-43EE-8883-F3E3E709D4CE}" destId="{0CE49387-124D-4917-86E9-ED33EE5AFA24}" srcOrd="0" destOrd="0" presId="urn:microsoft.com/office/officeart/2005/8/layout/hProcess11"/>
    <dgm:cxn modelId="{32E55FC8-5063-46DE-AF81-2FDE607594B4}" type="presOf" srcId="{DF1609CB-DEAE-4F9F-8DF9-5894B074C1FC}" destId="{5C40EF3E-CD44-4D40-B5CF-71BE90FF0B28}" srcOrd="0" destOrd="0" presId="urn:microsoft.com/office/officeart/2005/8/layout/hProcess11"/>
    <dgm:cxn modelId="{A5B77D4D-6F2B-44D9-B58C-BBA4D054B93C}" srcId="{A30F6802-F950-4D6C-BDD8-98BD89366C4A}" destId="{B7592638-4F7F-4FC0-ADCB-EC3BD54CC194}" srcOrd="0" destOrd="0" parTransId="{5CE8ADAA-EF24-4F9F-9A07-90D014D02C5E}" sibTransId="{F3892622-7538-431B-A9B9-C1E6BB0EE8A8}"/>
    <dgm:cxn modelId="{32260FCD-62BE-4A80-BF93-2E5E0861523F}" type="presOf" srcId="{A30F6802-F950-4D6C-BDD8-98BD89366C4A}" destId="{384BFC0E-A94B-4796-8A9A-5A87BF082D64}" srcOrd="0" destOrd="0" presId="urn:microsoft.com/office/officeart/2005/8/layout/hProcess11"/>
    <dgm:cxn modelId="{6C2B0E35-28D7-4D91-BF88-5ED73EF96DB9}" type="presOf" srcId="{B7592638-4F7F-4FC0-ADCB-EC3BD54CC194}" destId="{2183E84D-6715-484B-8F91-1A7A3F80EB0A}" srcOrd="0" destOrd="0" presId="urn:microsoft.com/office/officeart/2005/8/layout/hProcess11"/>
    <dgm:cxn modelId="{1A26C889-41D5-49C8-9F2B-A4684EBC62EE}" srcId="{A30F6802-F950-4D6C-BDD8-98BD89366C4A}" destId="{4EC5410F-9F61-43EE-8883-F3E3E709D4CE}" srcOrd="2" destOrd="0" parTransId="{D4B4EDFA-97EA-4A0A-A6A3-7C7026DAD0CD}" sibTransId="{07C90EF6-2057-4B61-A7F1-2A5FC1D8D38A}"/>
    <dgm:cxn modelId="{BC5B1B69-49B7-453D-8229-933210F79167}" type="presOf" srcId="{EB7BD519-C6DC-49C5-9112-E6B6EDA83D53}" destId="{05228DFB-1886-4E19-8C61-B56C70C92A35}" srcOrd="0" destOrd="0" presId="urn:microsoft.com/office/officeart/2005/8/layout/hProcess11"/>
    <dgm:cxn modelId="{79FE7CF4-0298-41DC-AC9F-1943D8441602}" type="presParOf" srcId="{384BFC0E-A94B-4796-8A9A-5A87BF082D64}" destId="{06CB63CE-A8FD-4746-A018-F4F1B3645E79}" srcOrd="0" destOrd="0" presId="urn:microsoft.com/office/officeart/2005/8/layout/hProcess11"/>
    <dgm:cxn modelId="{E759DFA7-80C9-45D6-9983-2A34CE114A5F}" type="presParOf" srcId="{384BFC0E-A94B-4796-8A9A-5A87BF082D64}" destId="{EE7E8168-8CB6-4521-AE08-92D2CDA669C0}" srcOrd="1" destOrd="0" presId="urn:microsoft.com/office/officeart/2005/8/layout/hProcess11"/>
    <dgm:cxn modelId="{896A1549-EB2D-46CF-BD14-5DB1460DD888}" type="presParOf" srcId="{EE7E8168-8CB6-4521-AE08-92D2CDA669C0}" destId="{7AB27192-79DE-4F51-A8FE-46C18D5518F2}" srcOrd="0" destOrd="0" presId="urn:microsoft.com/office/officeart/2005/8/layout/hProcess11"/>
    <dgm:cxn modelId="{140C3029-6F96-4D81-AD84-44BD713369C3}" type="presParOf" srcId="{7AB27192-79DE-4F51-A8FE-46C18D5518F2}" destId="{2183E84D-6715-484B-8F91-1A7A3F80EB0A}" srcOrd="0" destOrd="0" presId="urn:microsoft.com/office/officeart/2005/8/layout/hProcess11"/>
    <dgm:cxn modelId="{E202D64F-387A-40A8-8605-98BAB5321BDC}" type="presParOf" srcId="{7AB27192-79DE-4F51-A8FE-46C18D5518F2}" destId="{38C7C043-1053-4526-9EBF-F5F2B3AA85C9}" srcOrd="1" destOrd="0" presId="urn:microsoft.com/office/officeart/2005/8/layout/hProcess11"/>
    <dgm:cxn modelId="{5D6AC3D9-D50D-4795-BCE6-F3FCA2023339}" type="presParOf" srcId="{7AB27192-79DE-4F51-A8FE-46C18D5518F2}" destId="{106F0E1E-0008-4278-948D-055778D85D3E}" srcOrd="2" destOrd="0" presId="urn:microsoft.com/office/officeart/2005/8/layout/hProcess11"/>
    <dgm:cxn modelId="{31983488-4D9A-4064-9C14-680D192BF003}" type="presParOf" srcId="{EE7E8168-8CB6-4521-AE08-92D2CDA669C0}" destId="{A6F2A4B9-9B35-401C-84A5-778A81E1229C}" srcOrd="1" destOrd="0" presId="urn:microsoft.com/office/officeart/2005/8/layout/hProcess11"/>
    <dgm:cxn modelId="{54060C4F-D6DF-412F-9D70-A344F782E90C}" type="presParOf" srcId="{EE7E8168-8CB6-4521-AE08-92D2CDA669C0}" destId="{6F21AC3F-6327-44B6-BB5F-A84248BF61A1}" srcOrd="2" destOrd="0" presId="urn:microsoft.com/office/officeart/2005/8/layout/hProcess11"/>
    <dgm:cxn modelId="{F24B9C54-BE94-4C46-BCBB-F615E3C9D355}" type="presParOf" srcId="{6F21AC3F-6327-44B6-BB5F-A84248BF61A1}" destId="{05228DFB-1886-4E19-8C61-B56C70C92A35}" srcOrd="0" destOrd="0" presId="urn:microsoft.com/office/officeart/2005/8/layout/hProcess11"/>
    <dgm:cxn modelId="{40076071-F5CF-46CA-AB50-D1FDA8AA037A}" type="presParOf" srcId="{6F21AC3F-6327-44B6-BB5F-A84248BF61A1}" destId="{E6B6E6D9-6400-40BD-B607-8E0FC3729DEA}" srcOrd="1" destOrd="0" presId="urn:microsoft.com/office/officeart/2005/8/layout/hProcess11"/>
    <dgm:cxn modelId="{9DE8FF8A-5F2D-46B0-A7E6-10A6D52370C5}" type="presParOf" srcId="{6F21AC3F-6327-44B6-BB5F-A84248BF61A1}" destId="{C5CA2431-3749-4579-A4BD-22E65CA94528}" srcOrd="2" destOrd="0" presId="urn:microsoft.com/office/officeart/2005/8/layout/hProcess11"/>
    <dgm:cxn modelId="{B2E28464-59F3-422C-A25E-6A75CF031C27}" type="presParOf" srcId="{EE7E8168-8CB6-4521-AE08-92D2CDA669C0}" destId="{B81A85AE-33C2-4F5A-A205-89963D178180}" srcOrd="3" destOrd="0" presId="urn:microsoft.com/office/officeart/2005/8/layout/hProcess11"/>
    <dgm:cxn modelId="{662E41C4-4DD5-4DDD-8758-3B8D63E84DC8}" type="presParOf" srcId="{EE7E8168-8CB6-4521-AE08-92D2CDA669C0}" destId="{D9FE4722-0314-4C02-A5B7-332E871B9849}" srcOrd="4" destOrd="0" presId="urn:microsoft.com/office/officeart/2005/8/layout/hProcess11"/>
    <dgm:cxn modelId="{59B9C3B4-C877-45A0-AAA9-B3B7CF68CD91}" type="presParOf" srcId="{D9FE4722-0314-4C02-A5B7-332E871B9849}" destId="{0CE49387-124D-4917-86E9-ED33EE5AFA24}" srcOrd="0" destOrd="0" presId="urn:microsoft.com/office/officeart/2005/8/layout/hProcess11"/>
    <dgm:cxn modelId="{167C9E5B-CBD4-4E2D-8870-B09E9B550AB6}" type="presParOf" srcId="{D9FE4722-0314-4C02-A5B7-332E871B9849}" destId="{B552FD76-D44F-4447-B96B-2C5AF0AB7512}" srcOrd="1" destOrd="0" presId="urn:microsoft.com/office/officeart/2005/8/layout/hProcess11"/>
    <dgm:cxn modelId="{ABDC96AC-BD45-425D-B39C-2DC7F16F70A8}" type="presParOf" srcId="{D9FE4722-0314-4C02-A5B7-332E871B9849}" destId="{58B4C828-CE2D-4D58-9278-20CFE77C7C2C}" srcOrd="2" destOrd="0" presId="urn:microsoft.com/office/officeart/2005/8/layout/hProcess11"/>
    <dgm:cxn modelId="{BB8D7ABB-F0B6-4687-993F-9B6A1CFBFE21}" type="presParOf" srcId="{EE7E8168-8CB6-4521-AE08-92D2CDA669C0}" destId="{D1AB896C-5531-47BB-8D49-A8A70ADA94DA}" srcOrd="5" destOrd="0" presId="urn:microsoft.com/office/officeart/2005/8/layout/hProcess11"/>
    <dgm:cxn modelId="{DE0C5FC4-2120-4F6F-957A-932E3B26AC44}" type="presParOf" srcId="{EE7E8168-8CB6-4521-AE08-92D2CDA669C0}" destId="{2B44A005-DC4D-42DA-AE25-9DC95E5F15F3}" srcOrd="6" destOrd="0" presId="urn:microsoft.com/office/officeart/2005/8/layout/hProcess11"/>
    <dgm:cxn modelId="{5681EBC6-24E7-41A7-B060-05BD9CDAEF28}" type="presParOf" srcId="{2B44A005-DC4D-42DA-AE25-9DC95E5F15F3}" destId="{5C40EF3E-CD44-4D40-B5CF-71BE90FF0B28}" srcOrd="0" destOrd="0" presId="urn:microsoft.com/office/officeart/2005/8/layout/hProcess11"/>
    <dgm:cxn modelId="{54AAE02E-6125-4A25-9881-C61992E3FDFA}" type="presParOf" srcId="{2B44A005-DC4D-42DA-AE25-9DC95E5F15F3}" destId="{3DE232EF-42D7-4784-BFC2-7C61A4F8A9B9}" srcOrd="1" destOrd="0" presId="urn:microsoft.com/office/officeart/2005/8/layout/hProcess11"/>
    <dgm:cxn modelId="{0D4EAF90-F027-44C5-8AB1-BB2F83199336}" type="presParOf" srcId="{2B44A005-DC4D-42DA-AE25-9DC95E5F15F3}" destId="{F32488E4-13F9-4C65-9BC7-57E685EBA082}"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BD9B09C-685C-49AE-A245-06E847D1D112}" type="doc">
      <dgm:prSet loTypeId="urn:microsoft.com/office/officeart/2005/8/layout/cycle5" loCatId="cycle" qsTypeId="urn:microsoft.com/office/officeart/2005/8/quickstyle/simple1" qsCatId="simple" csTypeId="urn:microsoft.com/office/officeart/2005/8/colors/colorful3" csCatId="colorful" phldr="1"/>
      <dgm:spPr/>
      <dgm:t>
        <a:bodyPr/>
        <a:lstStyle/>
        <a:p>
          <a:endParaRPr lang="en-US"/>
        </a:p>
      </dgm:t>
    </dgm:pt>
    <dgm:pt modelId="{48355C7F-EB70-4FEF-B00A-CF38E021E7C4}">
      <dgm:prSet phldrT="[Text]" custT="1"/>
      <dgm:spPr>
        <a:solidFill>
          <a:srgbClr val="92B6C7"/>
        </a:solidFill>
      </dgm:spPr>
      <dgm:t>
        <a:bodyPr/>
        <a:lstStyle/>
        <a:p>
          <a:r>
            <a:rPr lang="en-US" sz="1200" b="1" dirty="0" smtClean="0"/>
            <a:t>Quarterly</a:t>
          </a:r>
          <a:br>
            <a:rPr lang="en-US" sz="1200" b="1" dirty="0" smtClean="0"/>
          </a:br>
          <a:r>
            <a:rPr lang="en-US" sz="1200" b="1" dirty="0" smtClean="0"/>
            <a:t>Staff Pool List</a:t>
          </a:r>
          <a:endParaRPr lang="en-US" sz="1200" b="1" dirty="0"/>
        </a:p>
      </dgm:t>
    </dgm:pt>
    <dgm:pt modelId="{14B5E3BA-2ACE-43E4-8F36-19CEEA143213}" type="parTrans" cxnId="{54910A08-F609-4934-80F0-1AD0B1D61C57}">
      <dgm:prSet/>
      <dgm:spPr/>
      <dgm:t>
        <a:bodyPr/>
        <a:lstStyle/>
        <a:p>
          <a:endParaRPr lang="en-US"/>
        </a:p>
      </dgm:t>
    </dgm:pt>
    <dgm:pt modelId="{E0D45925-1077-416F-835A-5B75B9E8F5D8}" type="sibTrans" cxnId="{54910A08-F609-4934-80F0-1AD0B1D61C57}">
      <dgm:prSet/>
      <dgm:spPr>
        <a:solidFill>
          <a:srgbClr val="92B6C7"/>
        </a:solidFill>
        <a:ln>
          <a:solidFill>
            <a:srgbClr val="92B6C7"/>
          </a:solidFill>
        </a:ln>
      </dgm:spPr>
      <dgm:t>
        <a:bodyPr/>
        <a:lstStyle/>
        <a:p>
          <a:endParaRPr lang="en-US" dirty="0"/>
        </a:p>
      </dgm:t>
    </dgm:pt>
    <dgm:pt modelId="{E07DAF7C-C177-4827-AE1B-A17178D10C3C}">
      <dgm:prSet phldrT="[Text]" custT="1"/>
      <dgm:spPr>
        <a:solidFill>
          <a:srgbClr val="00AAD2"/>
        </a:solidFill>
      </dgm:spPr>
      <dgm:t>
        <a:bodyPr/>
        <a:lstStyle/>
        <a:p>
          <a:r>
            <a:rPr lang="en-US" sz="1200" b="1" dirty="0" smtClean="0"/>
            <a:t>Quarterly Random Moment Time Study</a:t>
          </a:r>
          <a:endParaRPr lang="en-US" sz="1200" b="1" dirty="0"/>
        </a:p>
      </dgm:t>
    </dgm:pt>
    <dgm:pt modelId="{E29EEC75-C1C0-47B4-932C-C3670AD0C158}" type="parTrans" cxnId="{728F29C5-B2BE-45FA-B520-94B637F004E0}">
      <dgm:prSet/>
      <dgm:spPr/>
      <dgm:t>
        <a:bodyPr/>
        <a:lstStyle/>
        <a:p>
          <a:endParaRPr lang="en-US"/>
        </a:p>
      </dgm:t>
    </dgm:pt>
    <dgm:pt modelId="{80533427-42F8-42B7-A9D1-6FCE0655D4C8}" type="sibTrans" cxnId="{728F29C5-B2BE-45FA-B520-94B637F004E0}">
      <dgm:prSet/>
      <dgm:spPr>
        <a:ln>
          <a:solidFill>
            <a:srgbClr val="00AAD2"/>
          </a:solidFill>
        </a:ln>
      </dgm:spPr>
      <dgm:t>
        <a:bodyPr/>
        <a:lstStyle/>
        <a:p>
          <a:endParaRPr lang="en-US" dirty="0"/>
        </a:p>
      </dgm:t>
    </dgm:pt>
    <dgm:pt modelId="{7E3D674C-4CFE-4C78-85CF-FD73D6581F90}">
      <dgm:prSet phldrT="[Text]" custT="1"/>
      <dgm:spPr>
        <a:solidFill>
          <a:srgbClr val="007364"/>
        </a:solidFill>
      </dgm:spPr>
      <dgm:t>
        <a:bodyPr/>
        <a:lstStyle/>
        <a:p>
          <a:r>
            <a:rPr lang="en-US" sz="1200" b="1" dirty="0" smtClean="0"/>
            <a:t>PCG Conducts Desk Review of Annual Cost Reports</a:t>
          </a:r>
          <a:endParaRPr lang="en-US" sz="1200" b="1" dirty="0"/>
        </a:p>
      </dgm:t>
    </dgm:pt>
    <dgm:pt modelId="{B7655C93-B3C7-41A7-A80A-0E21406672A7}" type="parTrans" cxnId="{0E456940-E1D9-41A2-B10E-71D971D9478D}">
      <dgm:prSet/>
      <dgm:spPr/>
      <dgm:t>
        <a:bodyPr/>
        <a:lstStyle/>
        <a:p>
          <a:endParaRPr lang="en-US"/>
        </a:p>
      </dgm:t>
    </dgm:pt>
    <dgm:pt modelId="{07F7C7C3-FFDF-4254-8EDF-B65B2A9C5A10}" type="sibTrans" cxnId="{0E456940-E1D9-41A2-B10E-71D971D9478D}">
      <dgm:prSet/>
      <dgm:spPr>
        <a:ln>
          <a:solidFill>
            <a:srgbClr val="007364"/>
          </a:solidFill>
        </a:ln>
      </dgm:spPr>
      <dgm:t>
        <a:bodyPr/>
        <a:lstStyle/>
        <a:p>
          <a:endParaRPr lang="en-US" dirty="0"/>
        </a:p>
      </dgm:t>
    </dgm:pt>
    <dgm:pt modelId="{8A40CDB2-B48F-410E-86C1-A3812C05D3F4}">
      <dgm:prSet phldrT="[Text]" custT="1"/>
      <dgm:spPr>
        <a:solidFill>
          <a:srgbClr val="A0AD33"/>
        </a:solidFill>
      </dgm:spPr>
      <dgm:t>
        <a:bodyPr/>
        <a:lstStyle/>
        <a:p>
          <a:r>
            <a:rPr lang="en-US" sz="1200" b="1" dirty="0" smtClean="0"/>
            <a:t>PCG Calculates Ratios and Percentages used to calculate settlements</a:t>
          </a:r>
          <a:endParaRPr lang="en-US" sz="1200" b="1" dirty="0"/>
        </a:p>
      </dgm:t>
    </dgm:pt>
    <dgm:pt modelId="{997D86BD-CF43-48F0-8DC4-16A8054ACA34}" type="parTrans" cxnId="{C4D7ECDE-1EA3-4760-A7E8-9E2FF8B0C5FF}">
      <dgm:prSet/>
      <dgm:spPr/>
      <dgm:t>
        <a:bodyPr/>
        <a:lstStyle/>
        <a:p>
          <a:endParaRPr lang="en-US"/>
        </a:p>
      </dgm:t>
    </dgm:pt>
    <dgm:pt modelId="{8C05E830-CF2C-429D-BFD0-C8CCE3200A92}" type="sibTrans" cxnId="{C4D7ECDE-1EA3-4760-A7E8-9E2FF8B0C5FF}">
      <dgm:prSet/>
      <dgm:spPr>
        <a:ln>
          <a:solidFill>
            <a:srgbClr val="A0AD33"/>
          </a:solidFill>
        </a:ln>
      </dgm:spPr>
      <dgm:t>
        <a:bodyPr/>
        <a:lstStyle/>
        <a:p>
          <a:endParaRPr lang="en-US" dirty="0"/>
        </a:p>
      </dgm:t>
    </dgm:pt>
    <dgm:pt modelId="{298446E3-96C6-4831-82D4-928615724EFB}">
      <dgm:prSet phldrT="[Text]" custT="1"/>
      <dgm:spPr>
        <a:solidFill>
          <a:srgbClr val="FDB813"/>
        </a:solidFill>
      </dgm:spPr>
      <dgm:t>
        <a:bodyPr/>
        <a:lstStyle/>
        <a:p>
          <a:r>
            <a:rPr lang="en-US" sz="1200" b="1" dirty="0" smtClean="0"/>
            <a:t>PCG Calculates the SSHSP Annual Cost Settlement</a:t>
          </a:r>
          <a:endParaRPr lang="en-US" sz="1200" b="1" dirty="0"/>
        </a:p>
      </dgm:t>
    </dgm:pt>
    <dgm:pt modelId="{874FE2E7-ADCF-40F5-98D0-42A0974A5C36}" type="parTrans" cxnId="{718A0D3A-41C4-4FD1-85C9-A99E347989C8}">
      <dgm:prSet/>
      <dgm:spPr/>
      <dgm:t>
        <a:bodyPr/>
        <a:lstStyle/>
        <a:p>
          <a:endParaRPr lang="en-US"/>
        </a:p>
      </dgm:t>
    </dgm:pt>
    <dgm:pt modelId="{F9C04571-D81D-43C3-AC05-D30218B1EA8A}" type="sibTrans" cxnId="{718A0D3A-41C4-4FD1-85C9-A99E347989C8}">
      <dgm:prSet/>
      <dgm:spPr>
        <a:ln>
          <a:solidFill>
            <a:srgbClr val="FDB813"/>
          </a:solidFill>
        </a:ln>
      </dgm:spPr>
      <dgm:t>
        <a:bodyPr/>
        <a:lstStyle/>
        <a:p>
          <a:endParaRPr lang="en-US" dirty="0"/>
        </a:p>
      </dgm:t>
    </dgm:pt>
    <dgm:pt modelId="{55040B8A-0CD5-4488-A09C-B218ABFD4B17}">
      <dgm:prSet phldrT="[Text]" custT="1"/>
      <dgm:spPr>
        <a:solidFill>
          <a:srgbClr val="005C7E"/>
        </a:solidFill>
      </dgm:spPr>
      <dgm:t>
        <a:bodyPr/>
        <a:lstStyle/>
        <a:p>
          <a:r>
            <a:rPr lang="en-US" sz="1200" b="1" dirty="0" smtClean="0"/>
            <a:t>Districts &amp; Counties submit SSHSP Annual </a:t>
          </a:r>
          <a:br>
            <a:rPr lang="en-US" sz="1200" b="1" dirty="0" smtClean="0"/>
          </a:br>
          <a:r>
            <a:rPr lang="en-US" sz="1200" b="1" dirty="0" smtClean="0"/>
            <a:t>Cost Report</a:t>
          </a:r>
          <a:endParaRPr lang="en-US" sz="1200" b="1" dirty="0"/>
        </a:p>
      </dgm:t>
    </dgm:pt>
    <dgm:pt modelId="{B30280B0-4C58-4C9D-AC7E-BAA4B94EAEF1}" type="parTrans" cxnId="{FF5B88D7-7EEE-4F08-9BD8-E64499065186}">
      <dgm:prSet/>
      <dgm:spPr/>
      <dgm:t>
        <a:bodyPr/>
        <a:lstStyle/>
        <a:p>
          <a:endParaRPr lang="en-US"/>
        </a:p>
      </dgm:t>
    </dgm:pt>
    <dgm:pt modelId="{69C9A67D-9895-4755-B5E0-92BE2C3D6979}" type="sibTrans" cxnId="{FF5B88D7-7EEE-4F08-9BD8-E64499065186}">
      <dgm:prSet/>
      <dgm:spPr>
        <a:ln>
          <a:solidFill>
            <a:srgbClr val="005C7E"/>
          </a:solidFill>
        </a:ln>
      </dgm:spPr>
      <dgm:t>
        <a:bodyPr/>
        <a:lstStyle/>
        <a:p>
          <a:endParaRPr lang="en-US" dirty="0"/>
        </a:p>
      </dgm:t>
    </dgm:pt>
    <dgm:pt modelId="{DCA6A809-E4D1-4525-9170-49A657DA45C2}">
      <dgm:prSet phldrT="[Text]" custT="1"/>
      <dgm:spPr>
        <a:solidFill>
          <a:srgbClr val="BF541A"/>
        </a:solidFill>
      </dgm:spPr>
      <dgm:t>
        <a:bodyPr/>
        <a:lstStyle/>
        <a:p>
          <a:r>
            <a:rPr lang="en-US" sz="1200" b="1" dirty="0" smtClean="0"/>
            <a:t>DOH Reviews Cost Settlement Results</a:t>
          </a:r>
          <a:endParaRPr lang="en-US" sz="1200" b="1" dirty="0"/>
        </a:p>
      </dgm:t>
    </dgm:pt>
    <dgm:pt modelId="{5D1ED2BC-B711-4655-B167-287DEA2D602F}" type="parTrans" cxnId="{37BAC053-6DA5-4499-A8AA-66536CEAB3E2}">
      <dgm:prSet/>
      <dgm:spPr/>
      <dgm:t>
        <a:bodyPr/>
        <a:lstStyle/>
        <a:p>
          <a:endParaRPr lang="en-US"/>
        </a:p>
      </dgm:t>
    </dgm:pt>
    <dgm:pt modelId="{6FBC4650-4114-4DDF-9DF8-DA1DF9C4135B}" type="sibTrans" cxnId="{37BAC053-6DA5-4499-A8AA-66536CEAB3E2}">
      <dgm:prSet/>
      <dgm:spPr>
        <a:ln>
          <a:solidFill>
            <a:srgbClr val="BF541A"/>
          </a:solidFill>
        </a:ln>
      </dgm:spPr>
      <dgm:t>
        <a:bodyPr/>
        <a:lstStyle/>
        <a:p>
          <a:endParaRPr lang="en-US" dirty="0"/>
        </a:p>
      </dgm:t>
    </dgm:pt>
    <dgm:pt modelId="{FBA21554-D265-4839-B970-EFE586EA18A1}">
      <dgm:prSet phldrT="[Text]" custT="1"/>
      <dgm:spPr>
        <a:solidFill>
          <a:srgbClr val="221973"/>
        </a:solidFill>
      </dgm:spPr>
      <dgm:t>
        <a:bodyPr/>
        <a:lstStyle/>
        <a:p>
          <a:r>
            <a:rPr lang="en-US" sz="1200" b="1" dirty="0" smtClean="0"/>
            <a:t>DOH submits CPE claim to CMS</a:t>
          </a:r>
          <a:endParaRPr lang="en-US" sz="1200" b="1" dirty="0"/>
        </a:p>
      </dgm:t>
    </dgm:pt>
    <dgm:pt modelId="{D6B26794-CD64-4931-9DFB-B0410B4E0C15}" type="parTrans" cxnId="{E25D6664-757D-4246-80E1-DAEF5267D59C}">
      <dgm:prSet/>
      <dgm:spPr/>
      <dgm:t>
        <a:bodyPr/>
        <a:lstStyle/>
        <a:p>
          <a:endParaRPr lang="en-US"/>
        </a:p>
      </dgm:t>
    </dgm:pt>
    <dgm:pt modelId="{3BFF192E-C672-4B9A-9F56-0A3C41DEBDBB}" type="sibTrans" cxnId="{E25D6664-757D-4246-80E1-DAEF5267D59C}">
      <dgm:prSet/>
      <dgm:spPr>
        <a:ln>
          <a:solidFill>
            <a:srgbClr val="221973"/>
          </a:solidFill>
        </a:ln>
      </dgm:spPr>
      <dgm:t>
        <a:bodyPr/>
        <a:lstStyle/>
        <a:p>
          <a:endParaRPr lang="en-US" dirty="0"/>
        </a:p>
      </dgm:t>
    </dgm:pt>
    <dgm:pt modelId="{BA4E3BF1-0337-4F2B-B3E2-D66A9D4CBD27}">
      <dgm:prSet custT="1"/>
      <dgm:spPr/>
      <dgm:t>
        <a:bodyPr/>
        <a:lstStyle/>
        <a:p>
          <a:r>
            <a:rPr lang="en-US" sz="1200" b="1" dirty="0" smtClean="0"/>
            <a:t>Districts &amp; Counties Verify SSHSP Annual Cost Settlement Results  </a:t>
          </a:r>
          <a:endParaRPr lang="en-US" sz="1200" b="1" dirty="0"/>
        </a:p>
      </dgm:t>
    </dgm:pt>
    <dgm:pt modelId="{719075B9-F40A-41D7-8623-82BEC2E85658}" type="parTrans" cxnId="{5EEACCE0-097A-42FE-85EB-B1FA44033AEE}">
      <dgm:prSet/>
      <dgm:spPr/>
      <dgm:t>
        <a:bodyPr/>
        <a:lstStyle/>
        <a:p>
          <a:endParaRPr lang="en-US"/>
        </a:p>
      </dgm:t>
    </dgm:pt>
    <dgm:pt modelId="{5A765362-37DC-4F88-B88A-5A3A72ADB862}" type="sibTrans" cxnId="{5EEACCE0-097A-42FE-85EB-B1FA44033AEE}">
      <dgm:prSet/>
      <dgm:spPr/>
      <dgm:t>
        <a:bodyPr/>
        <a:lstStyle/>
        <a:p>
          <a:endParaRPr lang="en-US"/>
        </a:p>
      </dgm:t>
    </dgm:pt>
    <dgm:pt modelId="{F4F6FD70-A8FA-4672-B531-18B70073835E}" type="pres">
      <dgm:prSet presAssocID="{1BD9B09C-685C-49AE-A245-06E847D1D112}" presName="cycle" presStyleCnt="0">
        <dgm:presLayoutVars>
          <dgm:dir/>
          <dgm:resizeHandles val="exact"/>
        </dgm:presLayoutVars>
      </dgm:prSet>
      <dgm:spPr/>
      <dgm:t>
        <a:bodyPr/>
        <a:lstStyle/>
        <a:p>
          <a:endParaRPr lang="en-US"/>
        </a:p>
      </dgm:t>
    </dgm:pt>
    <dgm:pt modelId="{AECAAB39-6432-429F-A22C-5D240F574EC8}" type="pres">
      <dgm:prSet presAssocID="{48355C7F-EB70-4FEF-B00A-CF38E021E7C4}" presName="node" presStyleLbl="node1" presStyleIdx="0" presStyleCnt="9" custScaleX="135875" custScaleY="136851" custRadScaleRad="100477" custRadScaleInc="-51026">
        <dgm:presLayoutVars>
          <dgm:bulletEnabled val="1"/>
        </dgm:presLayoutVars>
      </dgm:prSet>
      <dgm:spPr/>
      <dgm:t>
        <a:bodyPr/>
        <a:lstStyle/>
        <a:p>
          <a:endParaRPr lang="en-US"/>
        </a:p>
      </dgm:t>
    </dgm:pt>
    <dgm:pt modelId="{2F40F847-F325-4450-8A74-5A9609F1FD35}" type="pres">
      <dgm:prSet presAssocID="{48355C7F-EB70-4FEF-B00A-CF38E021E7C4}" presName="spNode" presStyleCnt="0"/>
      <dgm:spPr/>
      <dgm:t>
        <a:bodyPr/>
        <a:lstStyle/>
        <a:p>
          <a:endParaRPr lang="en-US"/>
        </a:p>
      </dgm:t>
    </dgm:pt>
    <dgm:pt modelId="{88612BC8-7A26-4F99-BAD6-E4C537360FD5}" type="pres">
      <dgm:prSet presAssocID="{E0D45925-1077-416F-835A-5B75B9E8F5D8}" presName="sibTrans" presStyleLbl="sibTrans1D1" presStyleIdx="0" presStyleCnt="9"/>
      <dgm:spPr/>
      <dgm:t>
        <a:bodyPr/>
        <a:lstStyle/>
        <a:p>
          <a:endParaRPr lang="en-US"/>
        </a:p>
      </dgm:t>
    </dgm:pt>
    <dgm:pt modelId="{7D11EA7D-0CCD-4FB6-B89B-D446112E088A}" type="pres">
      <dgm:prSet presAssocID="{E07DAF7C-C177-4827-AE1B-A17178D10C3C}" presName="node" presStyleLbl="node1" presStyleIdx="1" presStyleCnt="9" custScaleX="135875" custScaleY="156779" custRadScaleRad="99358" custRadScaleInc="31382">
        <dgm:presLayoutVars>
          <dgm:bulletEnabled val="1"/>
        </dgm:presLayoutVars>
      </dgm:prSet>
      <dgm:spPr/>
      <dgm:t>
        <a:bodyPr/>
        <a:lstStyle/>
        <a:p>
          <a:endParaRPr lang="en-US"/>
        </a:p>
      </dgm:t>
    </dgm:pt>
    <dgm:pt modelId="{01AA0CE1-B661-4B73-B373-95D2CC1E0ABD}" type="pres">
      <dgm:prSet presAssocID="{E07DAF7C-C177-4827-AE1B-A17178D10C3C}" presName="spNode" presStyleCnt="0"/>
      <dgm:spPr/>
      <dgm:t>
        <a:bodyPr/>
        <a:lstStyle/>
        <a:p>
          <a:endParaRPr lang="en-US"/>
        </a:p>
      </dgm:t>
    </dgm:pt>
    <dgm:pt modelId="{D140A4A3-64F2-4F1E-8CEF-E2FEA568C0B2}" type="pres">
      <dgm:prSet presAssocID="{80533427-42F8-42B7-A9D1-6FCE0655D4C8}" presName="sibTrans" presStyleLbl="sibTrans1D1" presStyleIdx="1" presStyleCnt="9"/>
      <dgm:spPr/>
      <dgm:t>
        <a:bodyPr/>
        <a:lstStyle/>
        <a:p>
          <a:endParaRPr lang="en-US"/>
        </a:p>
      </dgm:t>
    </dgm:pt>
    <dgm:pt modelId="{E3BF1DBF-D297-47A9-8B4D-AC6C15405FBC}" type="pres">
      <dgm:prSet presAssocID="{55040B8A-0CD5-4488-A09C-B218ABFD4B17}" presName="node" presStyleLbl="node1" presStyleIdx="2" presStyleCnt="9" custScaleX="135875" custScaleY="156779" custRadScaleRad="100763">
        <dgm:presLayoutVars>
          <dgm:bulletEnabled val="1"/>
        </dgm:presLayoutVars>
      </dgm:prSet>
      <dgm:spPr/>
      <dgm:t>
        <a:bodyPr/>
        <a:lstStyle/>
        <a:p>
          <a:endParaRPr lang="en-US"/>
        </a:p>
      </dgm:t>
    </dgm:pt>
    <dgm:pt modelId="{74D2B0D7-08DD-4BA9-8AEA-620B46FD6237}" type="pres">
      <dgm:prSet presAssocID="{55040B8A-0CD5-4488-A09C-B218ABFD4B17}" presName="spNode" presStyleCnt="0"/>
      <dgm:spPr/>
      <dgm:t>
        <a:bodyPr/>
        <a:lstStyle/>
        <a:p>
          <a:endParaRPr lang="en-US"/>
        </a:p>
      </dgm:t>
    </dgm:pt>
    <dgm:pt modelId="{B0761D1B-BAFB-4551-BFB1-EEAEAF086775}" type="pres">
      <dgm:prSet presAssocID="{69C9A67D-9895-4755-B5E0-92BE2C3D6979}" presName="sibTrans" presStyleLbl="sibTrans1D1" presStyleIdx="2" presStyleCnt="9"/>
      <dgm:spPr/>
      <dgm:t>
        <a:bodyPr/>
        <a:lstStyle/>
        <a:p>
          <a:endParaRPr lang="en-US"/>
        </a:p>
      </dgm:t>
    </dgm:pt>
    <dgm:pt modelId="{DC4223F7-42D8-49FC-9B4E-1D6A7B502E53}" type="pres">
      <dgm:prSet presAssocID="{7E3D674C-4CFE-4C78-85CF-FD73D6581F90}" presName="node" presStyleLbl="node1" presStyleIdx="3" presStyleCnt="9" custScaleX="135875" custScaleY="156779" custRadScaleRad="96426" custRadScaleInc="-34068">
        <dgm:presLayoutVars>
          <dgm:bulletEnabled val="1"/>
        </dgm:presLayoutVars>
      </dgm:prSet>
      <dgm:spPr/>
      <dgm:t>
        <a:bodyPr/>
        <a:lstStyle/>
        <a:p>
          <a:endParaRPr lang="en-US"/>
        </a:p>
      </dgm:t>
    </dgm:pt>
    <dgm:pt modelId="{7111A1A2-3750-4F6F-B9E4-9C0BACA8ACCB}" type="pres">
      <dgm:prSet presAssocID="{7E3D674C-4CFE-4C78-85CF-FD73D6581F90}" presName="spNode" presStyleCnt="0"/>
      <dgm:spPr/>
      <dgm:t>
        <a:bodyPr/>
        <a:lstStyle/>
        <a:p>
          <a:endParaRPr lang="en-US"/>
        </a:p>
      </dgm:t>
    </dgm:pt>
    <dgm:pt modelId="{B2E026AE-7C47-484C-873B-DC44E87210D4}" type="pres">
      <dgm:prSet presAssocID="{07F7C7C3-FFDF-4254-8EDF-B65B2A9C5A10}" presName="sibTrans" presStyleLbl="sibTrans1D1" presStyleIdx="3" presStyleCnt="9"/>
      <dgm:spPr/>
      <dgm:t>
        <a:bodyPr/>
        <a:lstStyle/>
        <a:p>
          <a:endParaRPr lang="en-US"/>
        </a:p>
      </dgm:t>
    </dgm:pt>
    <dgm:pt modelId="{9B71240C-0B47-4C09-9103-B97DBC20520D}" type="pres">
      <dgm:prSet presAssocID="{8A40CDB2-B48F-410E-86C1-A3812C05D3F4}" presName="node" presStyleLbl="node1" presStyleIdx="4" presStyleCnt="9" custScaleX="135875" custScaleY="156779" custRadScaleRad="92017" custRadScaleInc="11729">
        <dgm:presLayoutVars>
          <dgm:bulletEnabled val="1"/>
        </dgm:presLayoutVars>
      </dgm:prSet>
      <dgm:spPr/>
      <dgm:t>
        <a:bodyPr/>
        <a:lstStyle/>
        <a:p>
          <a:endParaRPr lang="en-US"/>
        </a:p>
      </dgm:t>
    </dgm:pt>
    <dgm:pt modelId="{3BC67E9B-2C0A-4A20-A26E-21F89F63DA80}" type="pres">
      <dgm:prSet presAssocID="{8A40CDB2-B48F-410E-86C1-A3812C05D3F4}" presName="spNode" presStyleCnt="0"/>
      <dgm:spPr/>
      <dgm:t>
        <a:bodyPr/>
        <a:lstStyle/>
        <a:p>
          <a:endParaRPr lang="en-US"/>
        </a:p>
      </dgm:t>
    </dgm:pt>
    <dgm:pt modelId="{637099F0-E990-4D3F-BC8B-CC9A0FBF4993}" type="pres">
      <dgm:prSet presAssocID="{8C05E830-CF2C-429D-BFD0-C8CCE3200A92}" presName="sibTrans" presStyleLbl="sibTrans1D1" presStyleIdx="4" presStyleCnt="9"/>
      <dgm:spPr/>
      <dgm:t>
        <a:bodyPr/>
        <a:lstStyle/>
        <a:p>
          <a:endParaRPr lang="en-US"/>
        </a:p>
      </dgm:t>
    </dgm:pt>
    <dgm:pt modelId="{BECD85A1-8988-49F2-B93F-5DF63F520FB0}" type="pres">
      <dgm:prSet presAssocID="{298446E3-96C6-4831-82D4-928615724EFB}" presName="node" presStyleLbl="node1" presStyleIdx="5" presStyleCnt="9" custScaleX="147936" custScaleY="152013" custRadScaleRad="99978" custRadScaleInc="58536">
        <dgm:presLayoutVars>
          <dgm:bulletEnabled val="1"/>
        </dgm:presLayoutVars>
      </dgm:prSet>
      <dgm:spPr/>
      <dgm:t>
        <a:bodyPr/>
        <a:lstStyle/>
        <a:p>
          <a:endParaRPr lang="en-US"/>
        </a:p>
      </dgm:t>
    </dgm:pt>
    <dgm:pt modelId="{16A20024-3C69-4B25-9FE2-24C71035BBD3}" type="pres">
      <dgm:prSet presAssocID="{298446E3-96C6-4831-82D4-928615724EFB}" presName="spNode" presStyleCnt="0"/>
      <dgm:spPr/>
      <dgm:t>
        <a:bodyPr/>
        <a:lstStyle/>
        <a:p>
          <a:endParaRPr lang="en-US"/>
        </a:p>
      </dgm:t>
    </dgm:pt>
    <dgm:pt modelId="{ADBED54F-A04F-4980-8F3E-247D0F89D8A2}" type="pres">
      <dgm:prSet presAssocID="{F9C04571-D81D-43C3-AC05-D30218B1EA8A}" presName="sibTrans" presStyleLbl="sibTrans1D1" presStyleIdx="5" presStyleCnt="9"/>
      <dgm:spPr/>
      <dgm:t>
        <a:bodyPr/>
        <a:lstStyle/>
        <a:p>
          <a:endParaRPr lang="en-US"/>
        </a:p>
      </dgm:t>
    </dgm:pt>
    <dgm:pt modelId="{536A21DC-8086-4E6A-A0F1-2952FE602D64}" type="pres">
      <dgm:prSet presAssocID="{DCA6A809-E4D1-4525-9170-49A657DA45C2}" presName="node" presStyleLbl="node1" presStyleIdx="6" presStyleCnt="9" custAng="0" custScaleX="151939" custScaleY="150421" custRadScaleRad="107601" custRadScaleInc="63854">
        <dgm:presLayoutVars>
          <dgm:bulletEnabled val="1"/>
        </dgm:presLayoutVars>
      </dgm:prSet>
      <dgm:spPr/>
      <dgm:t>
        <a:bodyPr/>
        <a:lstStyle/>
        <a:p>
          <a:endParaRPr lang="en-US"/>
        </a:p>
      </dgm:t>
    </dgm:pt>
    <dgm:pt modelId="{121EBD11-5CBE-4328-AF60-16D7A640380E}" type="pres">
      <dgm:prSet presAssocID="{DCA6A809-E4D1-4525-9170-49A657DA45C2}" presName="spNode" presStyleCnt="0"/>
      <dgm:spPr/>
      <dgm:t>
        <a:bodyPr/>
        <a:lstStyle/>
        <a:p>
          <a:endParaRPr lang="en-US"/>
        </a:p>
      </dgm:t>
    </dgm:pt>
    <dgm:pt modelId="{3CCB59A0-8A50-437C-8524-3153A0334485}" type="pres">
      <dgm:prSet presAssocID="{6FBC4650-4114-4DDF-9DF8-DA1DF9C4135B}" presName="sibTrans" presStyleLbl="sibTrans1D1" presStyleIdx="6" presStyleCnt="9"/>
      <dgm:spPr/>
      <dgm:t>
        <a:bodyPr/>
        <a:lstStyle/>
        <a:p>
          <a:endParaRPr lang="en-US"/>
        </a:p>
      </dgm:t>
    </dgm:pt>
    <dgm:pt modelId="{E512DB6A-3A54-4976-A504-812EA0D342A7}" type="pres">
      <dgm:prSet presAssocID="{BA4E3BF1-0337-4F2B-B3E2-D66A9D4CBD27}" presName="node" presStyleLbl="node1" presStyleIdx="7" presStyleCnt="9" custScaleX="155174" custScaleY="175244" custRadScaleRad="115081" custRadScaleInc="-9910">
        <dgm:presLayoutVars>
          <dgm:bulletEnabled val="1"/>
        </dgm:presLayoutVars>
      </dgm:prSet>
      <dgm:spPr/>
      <dgm:t>
        <a:bodyPr/>
        <a:lstStyle/>
        <a:p>
          <a:endParaRPr lang="en-US"/>
        </a:p>
      </dgm:t>
    </dgm:pt>
    <dgm:pt modelId="{A2469DAA-4BEC-4CF1-A0D9-72E0E3EEA5E0}" type="pres">
      <dgm:prSet presAssocID="{BA4E3BF1-0337-4F2B-B3E2-D66A9D4CBD27}" presName="spNode" presStyleCnt="0"/>
      <dgm:spPr/>
    </dgm:pt>
    <dgm:pt modelId="{83B5D46F-2DEF-4ED8-9369-0D1AC55F402D}" type="pres">
      <dgm:prSet presAssocID="{5A765362-37DC-4F88-B88A-5A3A72ADB862}" presName="sibTrans" presStyleLbl="sibTrans1D1" presStyleIdx="7" presStyleCnt="9"/>
      <dgm:spPr/>
      <dgm:t>
        <a:bodyPr/>
        <a:lstStyle/>
        <a:p>
          <a:endParaRPr lang="en-US"/>
        </a:p>
      </dgm:t>
    </dgm:pt>
    <dgm:pt modelId="{EFE20D2E-BC43-4257-8CCF-81428B03C2D1}" type="pres">
      <dgm:prSet presAssocID="{FBA21554-D265-4839-B970-EFE586EA18A1}" presName="node" presStyleLbl="node1" presStyleIdx="8" presStyleCnt="9" custScaleX="135875" custScaleY="156779" custRadScaleRad="109607" custRadScaleInc="-71186">
        <dgm:presLayoutVars>
          <dgm:bulletEnabled val="1"/>
        </dgm:presLayoutVars>
      </dgm:prSet>
      <dgm:spPr/>
      <dgm:t>
        <a:bodyPr/>
        <a:lstStyle/>
        <a:p>
          <a:endParaRPr lang="en-US"/>
        </a:p>
      </dgm:t>
    </dgm:pt>
    <dgm:pt modelId="{3ABD7FE7-394D-45A8-AD60-487711D9EB7F}" type="pres">
      <dgm:prSet presAssocID="{FBA21554-D265-4839-B970-EFE586EA18A1}" presName="spNode" presStyleCnt="0"/>
      <dgm:spPr/>
      <dgm:t>
        <a:bodyPr/>
        <a:lstStyle/>
        <a:p>
          <a:endParaRPr lang="en-US"/>
        </a:p>
      </dgm:t>
    </dgm:pt>
    <dgm:pt modelId="{D73FBE06-AF7F-45E6-9350-AC4CBFC6CEC9}" type="pres">
      <dgm:prSet presAssocID="{3BFF192E-C672-4B9A-9F56-0A3C41DEBDBB}" presName="sibTrans" presStyleLbl="sibTrans1D1" presStyleIdx="8" presStyleCnt="9"/>
      <dgm:spPr/>
      <dgm:t>
        <a:bodyPr/>
        <a:lstStyle/>
        <a:p>
          <a:endParaRPr lang="en-US"/>
        </a:p>
      </dgm:t>
    </dgm:pt>
  </dgm:ptLst>
  <dgm:cxnLst>
    <dgm:cxn modelId="{3BBC85A8-1E15-483E-A3C9-A30E774C8EAF}" type="presOf" srcId="{3BFF192E-C672-4B9A-9F56-0A3C41DEBDBB}" destId="{D73FBE06-AF7F-45E6-9350-AC4CBFC6CEC9}" srcOrd="0" destOrd="0" presId="urn:microsoft.com/office/officeart/2005/8/layout/cycle5"/>
    <dgm:cxn modelId="{0D314722-B16E-4B39-8E12-76A710DE55D7}" type="presOf" srcId="{5A765362-37DC-4F88-B88A-5A3A72ADB862}" destId="{83B5D46F-2DEF-4ED8-9369-0D1AC55F402D}" srcOrd="0" destOrd="0" presId="urn:microsoft.com/office/officeart/2005/8/layout/cycle5"/>
    <dgm:cxn modelId="{F6198E0E-1547-4AC8-B5BC-B0932F423FC1}" type="presOf" srcId="{8C05E830-CF2C-429D-BFD0-C8CCE3200A92}" destId="{637099F0-E990-4D3F-BC8B-CC9A0FBF4993}" srcOrd="0" destOrd="0" presId="urn:microsoft.com/office/officeart/2005/8/layout/cycle5"/>
    <dgm:cxn modelId="{37BAC053-6DA5-4499-A8AA-66536CEAB3E2}" srcId="{1BD9B09C-685C-49AE-A245-06E847D1D112}" destId="{DCA6A809-E4D1-4525-9170-49A657DA45C2}" srcOrd="6" destOrd="0" parTransId="{5D1ED2BC-B711-4655-B167-287DEA2D602F}" sibTransId="{6FBC4650-4114-4DDF-9DF8-DA1DF9C4135B}"/>
    <dgm:cxn modelId="{C4D7ECDE-1EA3-4760-A7E8-9E2FF8B0C5FF}" srcId="{1BD9B09C-685C-49AE-A245-06E847D1D112}" destId="{8A40CDB2-B48F-410E-86C1-A3812C05D3F4}" srcOrd="4" destOrd="0" parTransId="{997D86BD-CF43-48F0-8DC4-16A8054ACA34}" sibTransId="{8C05E830-CF2C-429D-BFD0-C8CCE3200A92}"/>
    <dgm:cxn modelId="{CF0AA3D7-3B2B-4980-A34C-34A19AF1B5D2}" type="presOf" srcId="{07F7C7C3-FFDF-4254-8EDF-B65B2A9C5A10}" destId="{B2E026AE-7C47-484C-873B-DC44E87210D4}" srcOrd="0" destOrd="0" presId="urn:microsoft.com/office/officeart/2005/8/layout/cycle5"/>
    <dgm:cxn modelId="{1362D410-5C1A-4703-946E-43906E416886}" type="presOf" srcId="{F9C04571-D81D-43C3-AC05-D30218B1EA8A}" destId="{ADBED54F-A04F-4980-8F3E-247D0F89D8A2}" srcOrd="0" destOrd="0" presId="urn:microsoft.com/office/officeart/2005/8/layout/cycle5"/>
    <dgm:cxn modelId="{F256D11D-E418-4539-9D84-D834E0A462C1}" type="presOf" srcId="{80533427-42F8-42B7-A9D1-6FCE0655D4C8}" destId="{D140A4A3-64F2-4F1E-8CEF-E2FEA568C0B2}" srcOrd="0" destOrd="0" presId="urn:microsoft.com/office/officeart/2005/8/layout/cycle5"/>
    <dgm:cxn modelId="{5EEACCE0-097A-42FE-85EB-B1FA44033AEE}" srcId="{1BD9B09C-685C-49AE-A245-06E847D1D112}" destId="{BA4E3BF1-0337-4F2B-B3E2-D66A9D4CBD27}" srcOrd="7" destOrd="0" parTransId="{719075B9-F40A-41D7-8623-82BEC2E85658}" sibTransId="{5A765362-37DC-4F88-B88A-5A3A72ADB862}"/>
    <dgm:cxn modelId="{1050AF8C-2887-451A-A912-8953944C55F6}" type="presOf" srcId="{E0D45925-1077-416F-835A-5B75B9E8F5D8}" destId="{88612BC8-7A26-4F99-BAD6-E4C537360FD5}" srcOrd="0" destOrd="0" presId="urn:microsoft.com/office/officeart/2005/8/layout/cycle5"/>
    <dgm:cxn modelId="{B7051737-0DE8-477A-ABFD-338CACE47DC8}" type="presOf" srcId="{1BD9B09C-685C-49AE-A245-06E847D1D112}" destId="{F4F6FD70-A8FA-4672-B531-18B70073835E}" srcOrd="0" destOrd="0" presId="urn:microsoft.com/office/officeart/2005/8/layout/cycle5"/>
    <dgm:cxn modelId="{0582548E-D105-4CA8-A0C1-5E1A4C099445}" type="presOf" srcId="{8A40CDB2-B48F-410E-86C1-A3812C05D3F4}" destId="{9B71240C-0B47-4C09-9103-B97DBC20520D}" srcOrd="0" destOrd="0" presId="urn:microsoft.com/office/officeart/2005/8/layout/cycle5"/>
    <dgm:cxn modelId="{E692EB96-BFB7-4B28-87FE-4F1332C12F23}" type="presOf" srcId="{69C9A67D-9895-4755-B5E0-92BE2C3D6979}" destId="{B0761D1B-BAFB-4551-BFB1-EEAEAF086775}" srcOrd="0" destOrd="0" presId="urn:microsoft.com/office/officeart/2005/8/layout/cycle5"/>
    <dgm:cxn modelId="{5AD4EFEB-75DC-4113-8636-E080B2B001E4}" type="presOf" srcId="{BA4E3BF1-0337-4F2B-B3E2-D66A9D4CBD27}" destId="{E512DB6A-3A54-4976-A504-812EA0D342A7}" srcOrd="0" destOrd="0" presId="urn:microsoft.com/office/officeart/2005/8/layout/cycle5"/>
    <dgm:cxn modelId="{FF5B88D7-7EEE-4F08-9BD8-E64499065186}" srcId="{1BD9B09C-685C-49AE-A245-06E847D1D112}" destId="{55040B8A-0CD5-4488-A09C-B218ABFD4B17}" srcOrd="2" destOrd="0" parTransId="{B30280B0-4C58-4C9D-AC7E-BAA4B94EAEF1}" sibTransId="{69C9A67D-9895-4755-B5E0-92BE2C3D6979}"/>
    <dgm:cxn modelId="{1C05E69B-1B24-499F-A4B7-0473724BC7C1}" type="presOf" srcId="{6FBC4650-4114-4DDF-9DF8-DA1DF9C4135B}" destId="{3CCB59A0-8A50-437C-8524-3153A0334485}" srcOrd="0" destOrd="0" presId="urn:microsoft.com/office/officeart/2005/8/layout/cycle5"/>
    <dgm:cxn modelId="{F50D1D16-CF9E-44FB-97E4-57AA86FB921C}" type="presOf" srcId="{FBA21554-D265-4839-B970-EFE586EA18A1}" destId="{EFE20D2E-BC43-4257-8CCF-81428B03C2D1}" srcOrd="0" destOrd="0" presId="urn:microsoft.com/office/officeart/2005/8/layout/cycle5"/>
    <dgm:cxn modelId="{F0AE1C58-BB69-4071-B6BC-1BAF8E9507B2}" type="presOf" srcId="{7E3D674C-4CFE-4C78-85CF-FD73D6581F90}" destId="{DC4223F7-42D8-49FC-9B4E-1D6A7B502E53}" srcOrd="0" destOrd="0" presId="urn:microsoft.com/office/officeart/2005/8/layout/cycle5"/>
    <dgm:cxn modelId="{0F8AD7A9-BE26-437E-BF9A-FD32F714E371}" type="presOf" srcId="{48355C7F-EB70-4FEF-B00A-CF38E021E7C4}" destId="{AECAAB39-6432-429F-A22C-5D240F574EC8}" srcOrd="0" destOrd="0" presId="urn:microsoft.com/office/officeart/2005/8/layout/cycle5"/>
    <dgm:cxn modelId="{E25D6664-757D-4246-80E1-DAEF5267D59C}" srcId="{1BD9B09C-685C-49AE-A245-06E847D1D112}" destId="{FBA21554-D265-4839-B970-EFE586EA18A1}" srcOrd="8" destOrd="0" parTransId="{D6B26794-CD64-4931-9DFB-B0410B4E0C15}" sibTransId="{3BFF192E-C672-4B9A-9F56-0A3C41DEBDBB}"/>
    <dgm:cxn modelId="{562CBD0B-51AE-4FAA-8069-AB86C950D3BD}" type="presOf" srcId="{298446E3-96C6-4831-82D4-928615724EFB}" destId="{BECD85A1-8988-49F2-B93F-5DF63F520FB0}" srcOrd="0" destOrd="0" presId="urn:microsoft.com/office/officeart/2005/8/layout/cycle5"/>
    <dgm:cxn modelId="{728F29C5-B2BE-45FA-B520-94B637F004E0}" srcId="{1BD9B09C-685C-49AE-A245-06E847D1D112}" destId="{E07DAF7C-C177-4827-AE1B-A17178D10C3C}" srcOrd="1" destOrd="0" parTransId="{E29EEC75-C1C0-47B4-932C-C3670AD0C158}" sibTransId="{80533427-42F8-42B7-A9D1-6FCE0655D4C8}"/>
    <dgm:cxn modelId="{718A0D3A-41C4-4FD1-85C9-A99E347989C8}" srcId="{1BD9B09C-685C-49AE-A245-06E847D1D112}" destId="{298446E3-96C6-4831-82D4-928615724EFB}" srcOrd="5" destOrd="0" parTransId="{874FE2E7-ADCF-40F5-98D0-42A0974A5C36}" sibTransId="{F9C04571-D81D-43C3-AC05-D30218B1EA8A}"/>
    <dgm:cxn modelId="{D5EB2496-9497-464E-BFAB-2C06F40BD126}" type="presOf" srcId="{E07DAF7C-C177-4827-AE1B-A17178D10C3C}" destId="{7D11EA7D-0CCD-4FB6-B89B-D446112E088A}" srcOrd="0" destOrd="0" presId="urn:microsoft.com/office/officeart/2005/8/layout/cycle5"/>
    <dgm:cxn modelId="{0E456940-E1D9-41A2-B10E-71D971D9478D}" srcId="{1BD9B09C-685C-49AE-A245-06E847D1D112}" destId="{7E3D674C-4CFE-4C78-85CF-FD73D6581F90}" srcOrd="3" destOrd="0" parTransId="{B7655C93-B3C7-41A7-A80A-0E21406672A7}" sibTransId="{07F7C7C3-FFDF-4254-8EDF-B65B2A9C5A10}"/>
    <dgm:cxn modelId="{D9A81E5F-FC6E-488A-B554-C90FEFBA3B58}" type="presOf" srcId="{55040B8A-0CD5-4488-A09C-B218ABFD4B17}" destId="{E3BF1DBF-D297-47A9-8B4D-AC6C15405FBC}" srcOrd="0" destOrd="0" presId="urn:microsoft.com/office/officeart/2005/8/layout/cycle5"/>
    <dgm:cxn modelId="{54910A08-F609-4934-80F0-1AD0B1D61C57}" srcId="{1BD9B09C-685C-49AE-A245-06E847D1D112}" destId="{48355C7F-EB70-4FEF-B00A-CF38E021E7C4}" srcOrd="0" destOrd="0" parTransId="{14B5E3BA-2ACE-43E4-8F36-19CEEA143213}" sibTransId="{E0D45925-1077-416F-835A-5B75B9E8F5D8}"/>
    <dgm:cxn modelId="{A7EFB1E5-8FF8-4275-BA82-AF846B0310E0}" type="presOf" srcId="{DCA6A809-E4D1-4525-9170-49A657DA45C2}" destId="{536A21DC-8086-4E6A-A0F1-2952FE602D64}" srcOrd="0" destOrd="0" presId="urn:microsoft.com/office/officeart/2005/8/layout/cycle5"/>
    <dgm:cxn modelId="{E43C8575-0324-401D-A450-AEEB55B38B30}" type="presParOf" srcId="{F4F6FD70-A8FA-4672-B531-18B70073835E}" destId="{AECAAB39-6432-429F-A22C-5D240F574EC8}" srcOrd="0" destOrd="0" presId="urn:microsoft.com/office/officeart/2005/8/layout/cycle5"/>
    <dgm:cxn modelId="{3C53CC1A-69C1-4BD3-B0A5-A50D58C41AFC}" type="presParOf" srcId="{F4F6FD70-A8FA-4672-B531-18B70073835E}" destId="{2F40F847-F325-4450-8A74-5A9609F1FD35}" srcOrd="1" destOrd="0" presId="urn:microsoft.com/office/officeart/2005/8/layout/cycle5"/>
    <dgm:cxn modelId="{F05DC0F3-7896-4CC1-9A63-19A59196FE29}" type="presParOf" srcId="{F4F6FD70-A8FA-4672-B531-18B70073835E}" destId="{88612BC8-7A26-4F99-BAD6-E4C537360FD5}" srcOrd="2" destOrd="0" presId="urn:microsoft.com/office/officeart/2005/8/layout/cycle5"/>
    <dgm:cxn modelId="{8DB92889-3342-4EBD-91E4-5465FF82EBC7}" type="presParOf" srcId="{F4F6FD70-A8FA-4672-B531-18B70073835E}" destId="{7D11EA7D-0CCD-4FB6-B89B-D446112E088A}" srcOrd="3" destOrd="0" presId="urn:microsoft.com/office/officeart/2005/8/layout/cycle5"/>
    <dgm:cxn modelId="{B2D542DE-D511-4642-8A5E-70FBB3074283}" type="presParOf" srcId="{F4F6FD70-A8FA-4672-B531-18B70073835E}" destId="{01AA0CE1-B661-4B73-B373-95D2CC1E0ABD}" srcOrd="4" destOrd="0" presId="urn:microsoft.com/office/officeart/2005/8/layout/cycle5"/>
    <dgm:cxn modelId="{511BDE1F-98A1-4FF0-90A8-95CCA7F30DA3}" type="presParOf" srcId="{F4F6FD70-A8FA-4672-B531-18B70073835E}" destId="{D140A4A3-64F2-4F1E-8CEF-E2FEA568C0B2}" srcOrd="5" destOrd="0" presId="urn:microsoft.com/office/officeart/2005/8/layout/cycle5"/>
    <dgm:cxn modelId="{70FB88D5-B50E-4BF3-9DA9-2683AFDFB495}" type="presParOf" srcId="{F4F6FD70-A8FA-4672-B531-18B70073835E}" destId="{E3BF1DBF-D297-47A9-8B4D-AC6C15405FBC}" srcOrd="6" destOrd="0" presId="urn:microsoft.com/office/officeart/2005/8/layout/cycle5"/>
    <dgm:cxn modelId="{490736FD-838B-4A82-80B0-C3013B5A8DE3}" type="presParOf" srcId="{F4F6FD70-A8FA-4672-B531-18B70073835E}" destId="{74D2B0D7-08DD-4BA9-8AEA-620B46FD6237}" srcOrd="7" destOrd="0" presId="urn:microsoft.com/office/officeart/2005/8/layout/cycle5"/>
    <dgm:cxn modelId="{40B6C8F4-2AB7-43A4-8968-35352782226F}" type="presParOf" srcId="{F4F6FD70-A8FA-4672-B531-18B70073835E}" destId="{B0761D1B-BAFB-4551-BFB1-EEAEAF086775}" srcOrd="8" destOrd="0" presId="urn:microsoft.com/office/officeart/2005/8/layout/cycle5"/>
    <dgm:cxn modelId="{CD77FC1C-2A58-467F-B670-EA4E898CA4B9}" type="presParOf" srcId="{F4F6FD70-A8FA-4672-B531-18B70073835E}" destId="{DC4223F7-42D8-49FC-9B4E-1D6A7B502E53}" srcOrd="9" destOrd="0" presId="urn:microsoft.com/office/officeart/2005/8/layout/cycle5"/>
    <dgm:cxn modelId="{52178A28-4B4A-4F5E-9AA6-E3FAF6A9E70F}" type="presParOf" srcId="{F4F6FD70-A8FA-4672-B531-18B70073835E}" destId="{7111A1A2-3750-4F6F-B9E4-9C0BACA8ACCB}" srcOrd="10" destOrd="0" presId="urn:microsoft.com/office/officeart/2005/8/layout/cycle5"/>
    <dgm:cxn modelId="{14561DA6-0BDE-4215-8377-7C5ECDAE9B79}" type="presParOf" srcId="{F4F6FD70-A8FA-4672-B531-18B70073835E}" destId="{B2E026AE-7C47-484C-873B-DC44E87210D4}" srcOrd="11" destOrd="0" presId="urn:microsoft.com/office/officeart/2005/8/layout/cycle5"/>
    <dgm:cxn modelId="{27593985-5B3F-4EC1-9B63-F06FD343C120}" type="presParOf" srcId="{F4F6FD70-A8FA-4672-B531-18B70073835E}" destId="{9B71240C-0B47-4C09-9103-B97DBC20520D}" srcOrd="12" destOrd="0" presId="urn:microsoft.com/office/officeart/2005/8/layout/cycle5"/>
    <dgm:cxn modelId="{921B8368-FB12-45FD-B04E-608E8CA7B824}" type="presParOf" srcId="{F4F6FD70-A8FA-4672-B531-18B70073835E}" destId="{3BC67E9B-2C0A-4A20-A26E-21F89F63DA80}" srcOrd="13" destOrd="0" presId="urn:microsoft.com/office/officeart/2005/8/layout/cycle5"/>
    <dgm:cxn modelId="{341880DE-DF64-482B-AE64-C24A2FD83114}" type="presParOf" srcId="{F4F6FD70-A8FA-4672-B531-18B70073835E}" destId="{637099F0-E990-4D3F-BC8B-CC9A0FBF4993}" srcOrd="14" destOrd="0" presId="urn:microsoft.com/office/officeart/2005/8/layout/cycle5"/>
    <dgm:cxn modelId="{CCA83AF2-E0A3-4438-B409-98DF5181E77B}" type="presParOf" srcId="{F4F6FD70-A8FA-4672-B531-18B70073835E}" destId="{BECD85A1-8988-49F2-B93F-5DF63F520FB0}" srcOrd="15" destOrd="0" presId="urn:microsoft.com/office/officeart/2005/8/layout/cycle5"/>
    <dgm:cxn modelId="{E1D307AC-3853-4543-A759-CFFA4317F163}" type="presParOf" srcId="{F4F6FD70-A8FA-4672-B531-18B70073835E}" destId="{16A20024-3C69-4B25-9FE2-24C71035BBD3}" srcOrd="16" destOrd="0" presId="urn:microsoft.com/office/officeart/2005/8/layout/cycle5"/>
    <dgm:cxn modelId="{DCB1024E-D2A4-4594-9541-D174F4EC5E46}" type="presParOf" srcId="{F4F6FD70-A8FA-4672-B531-18B70073835E}" destId="{ADBED54F-A04F-4980-8F3E-247D0F89D8A2}" srcOrd="17" destOrd="0" presId="urn:microsoft.com/office/officeart/2005/8/layout/cycle5"/>
    <dgm:cxn modelId="{44ECF066-C03F-430E-B108-6CB9D4985D4E}" type="presParOf" srcId="{F4F6FD70-A8FA-4672-B531-18B70073835E}" destId="{536A21DC-8086-4E6A-A0F1-2952FE602D64}" srcOrd="18" destOrd="0" presId="urn:microsoft.com/office/officeart/2005/8/layout/cycle5"/>
    <dgm:cxn modelId="{80553DD3-C163-445B-91E5-987892EBA4B8}" type="presParOf" srcId="{F4F6FD70-A8FA-4672-B531-18B70073835E}" destId="{121EBD11-5CBE-4328-AF60-16D7A640380E}" srcOrd="19" destOrd="0" presId="urn:microsoft.com/office/officeart/2005/8/layout/cycle5"/>
    <dgm:cxn modelId="{62A5F790-2639-42C5-870D-730477494B52}" type="presParOf" srcId="{F4F6FD70-A8FA-4672-B531-18B70073835E}" destId="{3CCB59A0-8A50-437C-8524-3153A0334485}" srcOrd="20" destOrd="0" presId="urn:microsoft.com/office/officeart/2005/8/layout/cycle5"/>
    <dgm:cxn modelId="{876097F3-31D3-48FE-89BE-03924392C7A8}" type="presParOf" srcId="{F4F6FD70-A8FA-4672-B531-18B70073835E}" destId="{E512DB6A-3A54-4976-A504-812EA0D342A7}" srcOrd="21" destOrd="0" presId="urn:microsoft.com/office/officeart/2005/8/layout/cycle5"/>
    <dgm:cxn modelId="{DB6EDF18-09DA-4EC3-9348-950F9A08CD45}" type="presParOf" srcId="{F4F6FD70-A8FA-4672-B531-18B70073835E}" destId="{A2469DAA-4BEC-4CF1-A0D9-72E0E3EEA5E0}" srcOrd="22" destOrd="0" presId="urn:microsoft.com/office/officeart/2005/8/layout/cycle5"/>
    <dgm:cxn modelId="{85194D6F-02FF-40CD-A983-DEC3D8937564}" type="presParOf" srcId="{F4F6FD70-A8FA-4672-B531-18B70073835E}" destId="{83B5D46F-2DEF-4ED8-9369-0D1AC55F402D}" srcOrd="23" destOrd="0" presId="urn:microsoft.com/office/officeart/2005/8/layout/cycle5"/>
    <dgm:cxn modelId="{A9B06BD5-4DE6-4B9E-BD46-5B041C0EA03D}" type="presParOf" srcId="{F4F6FD70-A8FA-4672-B531-18B70073835E}" destId="{EFE20D2E-BC43-4257-8CCF-81428B03C2D1}" srcOrd="24" destOrd="0" presId="urn:microsoft.com/office/officeart/2005/8/layout/cycle5"/>
    <dgm:cxn modelId="{9C30837B-CE19-4237-B8E8-B4C29A88B9A2}" type="presParOf" srcId="{F4F6FD70-A8FA-4672-B531-18B70073835E}" destId="{3ABD7FE7-394D-45A8-AD60-487711D9EB7F}" srcOrd="25" destOrd="0" presId="urn:microsoft.com/office/officeart/2005/8/layout/cycle5"/>
    <dgm:cxn modelId="{9F1EF56F-92E5-4162-8ED4-419F70E0ACB2}" type="presParOf" srcId="{F4F6FD70-A8FA-4672-B531-18B70073835E}" destId="{D73FBE06-AF7F-45E6-9350-AC4CBFC6CEC9}" srcOrd="26"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108" cy="464657"/>
          </a:xfrm>
          <a:prstGeom prst="rect">
            <a:avLst/>
          </a:prstGeom>
        </p:spPr>
        <p:txBody>
          <a:bodyPr vert="horz" lIns="91644" tIns="45821" rIns="91644" bIns="45821" rtlCol="0"/>
          <a:lstStyle>
            <a:lvl1pPr algn="l" eaLnBrk="1" hangingPunct="1">
              <a:defRPr sz="1200">
                <a:latin typeface="Arial" charset="0"/>
              </a:defRPr>
            </a:lvl1pPr>
          </a:lstStyle>
          <a:p>
            <a:pPr>
              <a:defRPr/>
            </a:pPr>
            <a:endParaRPr lang="en-US" dirty="0"/>
          </a:p>
        </p:txBody>
      </p:sp>
      <p:sp>
        <p:nvSpPr>
          <p:cNvPr id="3" name="Date Placeholder 2"/>
          <p:cNvSpPr>
            <a:spLocks noGrp="1"/>
          </p:cNvSpPr>
          <p:nvPr>
            <p:ph type="dt" sz="quarter" idx="1"/>
          </p:nvPr>
        </p:nvSpPr>
        <p:spPr>
          <a:xfrm>
            <a:off x="3884354" y="0"/>
            <a:ext cx="2972108" cy="464657"/>
          </a:xfrm>
          <a:prstGeom prst="rect">
            <a:avLst/>
          </a:prstGeom>
        </p:spPr>
        <p:txBody>
          <a:bodyPr vert="horz" lIns="91644" tIns="45821" rIns="91644" bIns="45821" rtlCol="0"/>
          <a:lstStyle>
            <a:lvl1pPr algn="r" eaLnBrk="1" hangingPunct="1">
              <a:defRPr sz="1200">
                <a:latin typeface="Arial" charset="0"/>
              </a:defRPr>
            </a:lvl1pPr>
          </a:lstStyle>
          <a:p>
            <a:pPr>
              <a:defRPr/>
            </a:pPr>
            <a:fld id="{ACACB7F9-2015-4ECB-AD14-C8323DE20A83}" type="datetimeFigureOut">
              <a:rPr lang="en-US"/>
              <a:pPr>
                <a:defRPr/>
              </a:pPr>
              <a:t>12/5/2014</a:t>
            </a:fld>
            <a:endParaRPr lang="en-US" dirty="0"/>
          </a:p>
        </p:txBody>
      </p:sp>
      <p:sp>
        <p:nvSpPr>
          <p:cNvPr id="4" name="Footer Placeholder 3"/>
          <p:cNvSpPr>
            <a:spLocks noGrp="1"/>
          </p:cNvSpPr>
          <p:nvPr>
            <p:ph type="ftr" sz="quarter" idx="2"/>
          </p:nvPr>
        </p:nvSpPr>
        <p:spPr>
          <a:xfrm>
            <a:off x="0" y="8830113"/>
            <a:ext cx="2972108" cy="464657"/>
          </a:xfrm>
          <a:prstGeom prst="rect">
            <a:avLst/>
          </a:prstGeom>
        </p:spPr>
        <p:txBody>
          <a:bodyPr vert="horz" lIns="91644" tIns="45821" rIns="91644" bIns="45821" rtlCol="0" anchor="b"/>
          <a:lstStyle>
            <a:lvl1pPr algn="l" eaLnBrk="1" hangingPunct="1">
              <a:defRPr sz="1200">
                <a:latin typeface="Arial" charset="0"/>
              </a:defRPr>
            </a:lvl1pPr>
          </a:lstStyle>
          <a:p>
            <a:pPr>
              <a:defRPr/>
            </a:pPr>
            <a:endParaRPr lang="en-US" dirty="0"/>
          </a:p>
        </p:txBody>
      </p:sp>
      <p:sp>
        <p:nvSpPr>
          <p:cNvPr id="5" name="Slide Number Placeholder 4"/>
          <p:cNvSpPr>
            <a:spLocks noGrp="1"/>
          </p:cNvSpPr>
          <p:nvPr>
            <p:ph type="sldNum" sz="quarter" idx="3"/>
          </p:nvPr>
        </p:nvSpPr>
        <p:spPr>
          <a:xfrm>
            <a:off x="3884354" y="8830113"/>
            <a:ext cx="2972108" cy="464657"/>
          </a:xfrm>
          <a:prstGeom prst="rect">
            <a:avLst/>
          </a:prstGeom>
        </p:spPr>
        <p:txBody>
          <a:bodyPr vert="horz" wrap="square" lIns="91644" tIns="45821" rIns="91644" bIns="45821" numCol="1" anchor="b" anchorCtr="0" compatLnSpc="1">
            <a:prstTxWarp prst="textNoShape">
              <a:avLst/>
            </a:prstTxWarp>
          </a:bodyPr>
          <a:lstStyle>
            <a:lvl1pPr algn="r" eaLnBrk="1" hangingPunct="1">
              <a:defRPr sz="1200"/>
            </a:lvl1pPr>
          </a:lstStyle>
          <a:p>
            <a:fld id="{3E58A1AA-F607-4FA4-B342-DF595233145E}" type="slidenum">
              <a:rPr lang="en-US"/>
              <a:pPr/>
              <a:t>‹#›</a:t>
            </a:fld>
            <a:endParaRPr lang="en-US" dirty="0"/>
          </a:p>
        </p:txBody>
      </p:sp>
    </p:spTree>
    <p:extLst>
      <p:ext uri="{BB962C8B-B14F-4D97-AF65-F5344CB8AC3E}">
        <p14:creationId xmlns:p14="http://schemas.microsoft.com/office/powerpoint/2010/main" val="24297503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108" cy="464657"/>
          </a:xfrm>
          <a:prstGeom prst="rect">
            <a:avLst/>
          </a:prstGeom>
        </p:spPr>
        <p:txBody>
          <a:bodyPr vert="horz" lIns="91644" tIns="45821" rIns="91644" bIns="45821" rtlCol="0"/>
          <a:lstStyle>
            <a:lvl1pPr algn="l" eaLnBrk="0" hangingPunct="0">
              <a:defRPr sz="1200">
                <a:latin typeface="Arial" charset="0"/>
              </a:defRPr>
            </a:lvl1pPr>
          </a:lstStyle>
          <a:p>
            <a:pPr>
              <a:defRPr/>
            </a:pPr>
            <a:endParaRPr lang="en-US" dirty="0"/>
          </a:p>
        </p:txBody>
      </p:sp>
      <p:sp>
        <p:nvSpPr>
          <p:cNvPr id="3" name="Date Placeholder 2"/>
          <p:cNvSpPr>
            <a:spLocks noGrp="1"/>
          </p:cNvSpPr>
          <p:nvPr>
            <p:ph type="dt" idx="1"/>
          </p:nvPr>
        </p:nvSpPr>
        <p:spPr>
          <a:xfrm>
            <a:off x="3884354" y="0"/>
            <a:ext cx="2972108" cy="464657"/>
          </a:xfrm>
          <a:prstGeom prst="rect">
            <a:avLst/>
          </a:prstGeom>
        </p:spPr>
        <p:txBody>
          <a:bodyPr vert="horz" lIns="91644" tIns="45821" rIns="91644" bIns="45821" rtlCol="0"/>
          <a:lstStyle>
            <a:lvl1pPr algn="r" eaLnBrk="0" hangingPunct="0">
              <a:defRPr sz="1200">
                <a:latin typeface="Arial" charset="0"/>
              </a:defRPr>
            </a:lvl1pPr>
          </a:lstStyle>
          <a:p>
            <a:pPr>
              <a:defRPr/>
            </a:pPr>
            <a:fld id="{02D20017-5683-401F-9363-2CB630E2BAA8}" type="datetimeFigureOut">
              <a:rPr lang="en-US"/>
              <a:pPr>
                <a:defRPr/>
              </a:pPr>
              <a:t>12/5/2014</a:t>
            </a:fld>
            <a:endParaRPr lang="en-US" dirty="0"/>
          </a:p>
        </p:txBody>
      </p:sp>
      <p:sp>
        <p:nvSpPr>
          <p:cNvPr id="4" name="Slide Image Placeholder 3"/>
          <p:cNvSpPr>
            <a:spLocks noGrp="1" noRot="1" noChangeAspect="1"/>
          </p:cNvSpPr>
          <p:nvPr>
            <p:ph type="sldImg" idx="2"/>
          </p:nvPr>
        </p:nvSpPr>
        <p:spPr>
          <a:xfrm>
            <a:off x="1106488" y="698500"/>
            <a:ext cx="4645025" cy="3484563"/>
          </a:xfrm>
          <a:prstGeom prst="rect">
            <a:avLst/>
          </a:prstGeom>
          <a:noFill/>
          <a:ln w="12700">
            <a:solidFill>
              <a:prstClr val="black"/>
            </a:solidFill>
          </a:ln>
        </p:spPr>
        <p:txBody>
          <a:bodyPr vert="horz" lIns="91644" tIns="45821" rIns="91644" bIns="45821" rtlCol="0" anchor="ctr"/>
          <a:lstStyle/>
          <a:p>
            <a:pPr lvl="0"/>
            <a:endParaRPr lang="en-US" noProof="0" dirty="0" smtClean="0"/>
          </a:p>
        </p:txBody>
      </p:sp>
      <p:sp>
        <p:nvSpPr>
          <p:cNvPr id="5" name="Notes Placeholder 4"/>
          <p:cNvSpPr>
            <a:spLocks noGrp="1"/>
          </p:cNvSpPr>
          <p:nvPr>
            <p:ph type="body" sz="quarter" idx="3"/>
          </p:nvPr>
        </p:nvSpPr>
        <p:spPr>
          <a:xfrm>
            <a:off x="687646" y="4416688"/>
            <a:ext cx="5482708" cy="4181912"/>
          </a:xfrm>
          <a:prstGeom prst="rect">
            <a:avLst/>
          </a:prstGeom>
        </p:spPr>
        <p:txBody>
          <a:bodyPr vert="horz" lIns="91644" tIns="45821" rIns="91644" bIns="4582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30113"/>
            <a:ext cx="2972108" cy="464657"/>
          </a:xfrm>
          <a:prstGeom prst="rect">
            <a:avLst/>
          </a:prstGeom>
        </p:spPr>
        <p:txBody>
          <a:bodyPr vert="horz" lIns="91644" tIns="45821" rIns="91644" bIns="45821" rtlCol="0" anchor="b"/>
          <a:lstStyle>
            <a:lvl1pPr algn="l" eaLnBrk="0" hangingPunct="0">
              <a:defRPr sz="1200">
                <a:latin typeface="Arial" charset="0"/>
              </a:defRPr>
            </a:lvl1pPr>
          </a:lstStyle>
          <a:p>
            <a:pPr>
              <a:defRPr/>
            </a:pPr>
            <a:endParaRPr lang="en-US" dirty="0"/>
          </a:p>
        </p:txBody>
      </p:sp>
      <p:sp>
        <p:nvSpPr>
          <p:cNvPr id="7" name="Slide Number Placeholder 6"/>
          <p:cNvSpPr>
            <a:spLocks noGrp="1"/>
          </p:cNvSpPr>
          <p:nvPr>
            <p:ph type="sldNum" sz="quarter" idx="5"/>
          </p:nvPr>
        </p:nvSpPr>
        <p:spPr>
          <a:xfrm>
            <a:off x="3884354" y="8830113"/>
            <a:ext cx="2972108" cy="464657"/>
          </a:xfrm>
          <a:prstGeom prst="rect">
            <a:avLst/>
          </a:prstGeom>
        </p:spPr>
        <p:txBody>
          <a:bodyPr vert="horz" wrap="square" lIns="91644" tIns="45821" rIns="91644" bIns="45821" numCol="1" anchor="b" anchorCtr="0" compatLnSpc="1">
            <a:prstTxWarp prst="textNoShape">
              <a:avLst/>
            </a:prstTxWarp>
          </a:bodyPr>
          <a:lstStyle>
            <a:lvl1pPr algn="r">
              <a:defRPr sz="1200"/>
            </a:lvl1pPr>
          </a:lstStyle>
          <a:p>
            <a:fld id="{CFE1B645-4B25-4400-ACD4-FA955353484C}" type="slidenum">
              <a:rPr lang="en-US"/>
              <a:pPr/>
              <a:t>‹#›</a:t>
            </a:fld>
            <a:endParaRPr lang="en-US" dirty="0"/>
          </a:p>
        </p:txBody>
      </p:sp>
    </p:spTree>
    <p:extLst>
      <p:ext uri="{BB962C8B-B14F-4D97-AF65-F5344CB8AC3E}">
        <p14:creationId xmlns:p14="http://schemas.microsoft.com/office/powerpoint/2010/main" val="21442817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quickfacts.census.gov/qfd/states/36000.html"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www.p12.nysed.gov/irs/statistics/enroll-n-staff/home.html" TargetMode="External"/><Relationship Id="rId5" Type="http://schemas.openxmlformats.org/officeDocument/2006/relationships/hyperlink" Target="http://www.health.ny.gov/statistics/health_care/medicaid/quarterly/aid/2013/cy/expenditures.htm" TargetMode="External"/><Relationship Id="rId4" Type="http://schemas.openxmlformats.org/officeDocument/2006/relationships/hyperlink" Target="http://www.health.ny.gov/statistics/health_care/medicaid/eligible_expenditures/el2013/2013-cy_enrollees.htm" TargetMode="Externa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E1B645-4B25-4400-ACD4-FA955353484C}" type="slidenum">
              <a:rPr lang="en-US" smtClean="0"/>
              <a:pPr/>
              <a:t>1</a:t>
            </a:fld>
            <a:endParaRPr lang="en-US" dirty="0"/>
          </a:p>
        </p:txBody>
      </p:sp>
    </p:spTree>
    <p:extLst>
      <p:ext uri="{BB962C8B-B14F-4D97-AF65-F5344CB8AC3E}">
        <p14:creationId xmlns:p14="http://schemas.microsoft.com/office/powerpoint/2010/main" val="17644904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E1B645-4B25-4400-ACD4-FA955353484C}" type="slidenum">
              <a:rPr lang="en-US" smtClean="0"/>
              <a:pPr/>
              <a:t>10</a:t>
            </a:fld>
            <a:endParaRPr lang="en-US" dirty="0"/>
          </a:p>
        </p:txBody>
      </p:sp>
    </p:spTree>
    <p:extLst>
      <p:ext uri="{BB962C8B-B14F-4D97-AF65-F5344CB8AC3E}">
        <p14:creationId xmlns:p14="http://schemas.microsoft.com/office/powerpoint/2010/main" val="18305828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E1B645-4B25-4400-ACD4-FA955353484C}" type="slidenum">
              <a:rPr lang="en-US" smtClean="0"/>
              <a:pPr/>
              <a:t>11</a:t>
            </a:fld>
            <a:endParaRPr lang="en-US" dirty="0"/>
          </a:p>
        </p:txBody>
      </p:sp>
    </p:spTree>
    <p:extLst>
      <p:ext uri="{BB962C8B-B14F-4D97-AF65-F5344CB8AC3E}">
        <p14:creationId xmlns:p14="http://schemas.microsoft.com/office/powerpoint/2010/main" val="18929649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E1B645-4B25-4400-ACD4-FA955353484C}" type="slidenum">
              <a:rPr lang="en-US" smtClean="0"/>
              <a:pPr/>
              <a:t>12</a:t>
            </a:fld>
            <a:endParaRPr lang="en-US" dirty="0"/>
          </a:p>
        </p:txBody>
      </p:sp>
    </p:spTree>
    <p:extLst>
      <p:ext uri="{BB962C8B-B14F-4D97-AF65-F5344CB8AC3E}">
        <p14:creationId xmlns:p14="http://schemas.microsoft.com/office/powerpoint/2010/main" val="30951799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E1B645-4B25-4400-ACD4-FA955353484C}" type="slidenum">
              <a:rPr lang="en-US" smtClean="0"/>
              <a:pPr/>
              <a:t>13</a:t>
            </a:fld>
            <a:endParaRPr lang="en-US" dirty="0"/>
          </a:p>
        </p:txBody>
      </p:sp>
    </p:spTree>
    <p:extLst>
      <p:ext uri="{BB962C8B-B14F-4D97-AF65-F5344CB8AC3E}">
        <p14:creationId xmlns:p14="http://schemas.microsoft.com/office/powerpoint/2010/main" val="42010739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E1B645-4B25-4400-ACD4-FA955353484C}" type="slidenum">
              <a:rPr lang="en-US" smtClean="0"/>
              <a:pPr/>
              <a:t>14</a:t>
            </a:fld>
            <a:endParaRPr lang="en-US" dirty="0"/>
          </a:p>
        </p:txBody>
      </p:sp>
    </p:spTree>
    <p:extLst>
      <p:ext uri="{BB962C8B-B14F-4D97-AF65-F5344CB8AC3E}">
        <p14:creationId xmlns:p14="http://schemas.microsoft.com/office/powerpoint/2010/main" val="22148727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E1B645-4B25-4400-ACD4-FA955353484C}" type="slidenum">
              <a:rPr lang="en-US" smtClean="0"/>
              <a:pPr/>
              <a:t>15</a:t>
            </a:fld>
            <a:endParaRPr lang="en-US" dirty="0"/>
          </a:p>
        </p:txBody>
      </p:sp>
    </p:spTree>
    <p:extLst>
      <p:ext uri="{BB962C8B-B14F-4D97-AF65-F5344CB8AC3E}">
        <p14:creationId xmlns:p14="http://schemas.microsoft.com/office/powerpoint/2010/main" val="37072250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E1B645-4B25-4400-ACD4-FA955353484C}" type="slidenum">
              <a:rPr lang="en-US" smtClean="0"/>
              <a:pPr/>
              <a:t>16</a:t>
            </a:fld>
            <a:endParaRPr lang="en-US" dirty="0"/>
          </a:p>
        </p:txBody>
      </p:sp>
    </p:spTree>
    <p:extLst>
      <p:ext uri="{BB962C8B-B14F-4D97-AF65-F5344CB8AC3E}">
        <p14:creationId xmlns:p14="http://schemas.microsoft.com/office/powerpoint/2010/main" val="97762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E1B645-4B25-4400-ACD4-FA955353484C}" type="slidenum">
              <a:rPr lang="en-US" smtClean="0"/>
              <a:pPr/>
              <a:t>17</a:t>
            </a:fld>
            <a:endParaRPr lang="en-US" dirty="0"/>
          </a:p>
        </p:txBody>
      </p:sp>
    </p:spTree>
    <p:extLst>
      <p:ext uri="{BB962C8B-B14F-4D97-AF65-F5344CB8AC3E}">
        <p14:creationId xmlns:p14="http://schemas.microsoft.com/office/powerpoint/2010/main" val="18481177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E1B645-4B25-4400-ACD4-FA955353484C}" type="slidenum">
              <a:rPr lang="en-US" smtClean="0"/>
              <a:pPr/>
              <a:t>18</a:t>
            </a:fld>
            <a:endParaRPr lang="en-US" dirty="0"/>
          </a:p>
        </p:txBody>
      </p:sp>
    </p:spTree>
    <p:extLst>
      <p:ext uri="{BB962C8B-B14F-4D97-AF65-F5344CB8AC3E}">
        <p14:creationId xmlns:p14="http://schemas.microsoft.com/office/powerpoint/2010/main" val="28703391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E1B645-4B25-4400-ACD4-FA955353484C}" type="slidenum">
              <a:rPr lang="en-US" smtClean="0"/>
              <a:pPr/>
              <a:t>19</a:t>
            </a:fld>
            <a:endParaRPr lang="en-US" dirty="0"/>
          </a:p>
        </p:txBody>
      </p:sp>
    </p:spTree>
    <p:extLst>
      <p:ext uri="{BB962C8B-B14F-4D97-AF65-F5344CB8AC3E}">
        <p14:creationId xmlns:p14="http://schemas.microsoft.com/office/powerpoint/2010/main" val="1304666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E1B645-4B25-4400-ACD4-FA955353484C}" type="slidenum">
              <a:rPr lang="en-US" smtClean="0"/>
              <a:pPr/>
              <a:t>2</a:t>
            </a:fld>
            <a:endParaRPr lang="en-US" dirty="0"/>
          </a:p>
        </p:txBody>
      </p:sp>
    </p:spTree>
    <p:extLst>
      <p:ext uri="{BB962C8B-B14F-4D97-AF65-F5344CB8AC3E}">
        <p14:creationId xmlns:p14="http://schemas.microsoft.com/office/powerpoint/2010/main" val="37954195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E1B645-4B25-4400-ACD4-FA955353484C}" type="slidenum">
              <a:rPr lang="en-US" smtClean="0"/>
              <a:pPr/>
              <a:t>20</a:t>
            </a:fld>
            <a:endParaRPr lang="en-US" dirty="0"/>
          </a:p>
        </p:txBody>
      </p:sp>
    </p:spTree>
    <p:extLst>
      <p:ext uri="{BB962C8B-B14F-4D97-AF65-F5344CB8AC3E}">
        <p14:creationId xmlns:p14="http://schemas.microsoft.com/office/powerpoint/2010/main" val="21224269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E1B645-4B25-4400-ACD4-FA955353484C}" type="slidenum">
              <a:rPr lang="en-US" smtClean="0"/>
              <a:pPr/>
              <a:t>21</a:t>
            </a:fld>
            <a:endParaRPr lang="en-US" dirty="0"/>
          </a:p>
        </p:txBody>
      </p:sp>
    </p:spTree>
    <p:extLst>
      <p:ext uri="{BB962C8B-B14F-4D97-AF65-F5344CB8AC3E}">
        <p14:creationId xmlns:p14="http://schemas.microsoft.com/office/powerpoint/2010/main" val="13519169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E1B645-4B25-4400-ACD4-FA955353484C}" type="slidenum">
              <a:rPr lang="en-US" smtClean="0"/>
              <a:pPr/>
              <a:t>22</a:t>
            </a:fld>
            <a:endParaRPr lang="en-US" dirty="0"/>
          </a:p>
        </p:txBody>
      </p:sp>
    </p:spTree>
    <p:extLst>
      <p:ext uri="{BB962C8B-B14F-4D97-AF65-F5344CB8AC3E}">
        <p14:creationId xmlns:p14="http://schemas.microsoft.com/office/powerpoint/2010/main" val="34455905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E1B645-4B25-4400-ACD4-FA955353484C}" type="slidenum">
              <a:rPr lang="en-US" smtClean="0"/>
              <a:pPr/>
              <a:t>23</a:t>
            </a:fld>
            <a:endParaRPr lang="en-US" dirty="0"/>
          </a:p>
        </p:txBody>
      </p:sp>
    </p:spTree>
    <p:extLst>
      <p:ext uri="{BB962C8B-B14F-4D97-AF65-F5344CB8AC3E}">
        <p14:creationId xmlns:p14="http://schemas.microsoft.com/office/powerpoint/2010/main" val="5354930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E1B645-4B25-4400-ACD4-FA955353484C}" type="slidenum">
              <a:rPr lang="en-US" smtClean="0"/>
              <a:pPr/>
              <a:t>24</a:t>
            </a:fld>
            <a:endParaRPr lang="en-US" dirty="0"/>
          </a:p>
        </p:txBody>
      </p:sp>
    </p:spTree>
    <p:extLst>
      <p:ext uri="{BB962C8B-B14F-4D97-AF65-F5344CB8AC3E}">
        <p14:creationId xmlns:p14="http://schemas.microsoft.com/office/powerpoint/2010/main" val="11184481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E1B645-4B25-4400-ACD4-FA955353484C}" type="slidenum">
              <a:rPr lang="en-US" smtClean="0"/>
              <a:pPr/>
              <a:t>25</a:t>
            </a:fld>
            <a:endParaRPr lang="en-US" dirty="0"/>
          </a:p>
        </p:txBody>
      </p:sp>
    </p:spTree>
    <p:extLst>
      <p:ext uri="{BB962C8B-B14F-4D97-AF65-F5344CB8AC3E}">
        <p14:creationId xmlns:p14="http://schemas.microsoft.com/office/powerpoint/2010/main" val="40709645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E1B645-4B25-4400-ACD4-FA955353484C}" type="slidenum">
              <a:rPr lang="en-US" smtClean="0"/>
              <a:pPr/>
              <a:t>26</a:t>
            </a:fld>
            <a:endParaRPr lang="en-US" dirty="0"/>
          </a:p>
        </p:txBody>
      </p:sp>
    </p:spTree>
    <p:extLst>
      <p:ext uri="{BB962C8B-B14F-4D97-AF65-F5344CB8AC3E}">
        <p14:creationId xmlns:p14="http://schemas.microsoft.com/office/powerpoint/2010/main" val="13309017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E1B645-4B25-4400-ACD4-FA955353484C}" type="slidenum">
              <a:rPr lang="en-US" smtClean="0"/>
              <a:pPr/>
              <a:t>27</a:t>
            </a:fld>
            <a:endParaRPr lang="en-US" dirty="0"/>
          </a:p>
        </p:txBody>
      </p:sp>
    </p:spTree>
    <p:extLst>
      <p:ext uri="{BB962C8B-B14F-4D97-AF65-F5344CB8AC3E}">
        <p14:creationId xmlns:p14="http://schemas.microsoft.com/office/powerpoint/2010/main" val="30361790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E1B645-4B25-4400-ACD4-FA955353484C}" type="slidenum">
              <a:rPr lang="en-US" smtClean="0"/>
              <a:pPr/>
              <a:t>28</a:t>
            </a:fld>
            <a:endParaRPr lang="en-US" dirty="0"/>
          </a:p>
        </p:txBody>
      </p:sp>
    </p:spTree>
    <p:extLst>
      <p:ext uri="{BB962C8B-B14F-4D97-AF65-F5344CB8AC3E}">
        <p14:creationId xmlns:p14="http://schemas.microsoft.com/office/powerpoint/2010/main" val="34845178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E1B645-4B25-4400-ACD4-FA955353484C}" type="slidenum">
              <a:rPr lang="en-US" smtClean="0"/>
              <a:pPr/>
              <a:t>29</a:t>
            </a:fld>
            <a:endParaRPr lang="en-US" dirty="0"/>
          </a:p>
        </p:txBody>
      </p:sp>
    </p:spTree>
    <p:extLst>
      <p:ext uri="{BB962C8B-B14F-4D97-AF65-F5344CB8AC3E}">
        <p14:creationId xmlns:p14="http://schemas.microsoft.com/office/powerpoint/2010/main" val="4181875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lvl="0"/>
            <a:r>
              <a:rPr lang="en-US" dirty="0"/>
              <a:t>Key Medicaid Statistics</a:t>
            </a:r>
            <a:endParaRPr lang="en-US" sz="800" dirty="0"/>
          </a:p>
          <a:p>
            <a:pPr lvl="1"/>
            <a:r>
              <a:rPr lang="en-US" sz="1400" dirty="0"/>
              <a:t>State Population</a:t>
            </a:r>
            <a:r>
              <a:rPr lang="en-US" sz="1600" dirty="0"/>
              <a:t>:  </a:t>
            </a:r>
            <a:r>
              <a:rPr lang="en-US" dirty="0"/>
              <a:t>19,651,127 2013 estimate  (</a:t>
            </a:r>
            <a:r>
              <a:rPr lang="en-US" u="sng" dirty="0">
                <a:hlinkClick r:id="rId3"/>
              </a:rPr>
              <a:t>http://quickfacts.census.gov/qfd/states/36000.html</a:t>
            </a:r>
            <a:r>
              <a:rPr lang="en-US" dirty="0"/>
              <a:t>)</a:t>
            </a:r>
            <a:endParaRPr lang="en-US" sz="900" dirty="0"/>
          </a:p>
          <a:p>
            <a:pPr lvl="1"/>
            <a:r>
              <a:rPr lang="en-US" dirty="0"/>
              <a:t>Percent of Population Receiving Medicaid:  27%</a:t>
            </a:r>
            <a:endParaRPr lang="en-US" sz="800" dirty="0"/>
          </a:p>
          <a:p>
            <a:r>
              <a:rPr lang="en-US" dirty="0"/>
              <a:t> </a:t>
            </a:r>
            <a:endParaRPr lang="en-US" sz="1000" dirty="0"/>
          </a:p>
          <a:p>
            <a:r>
              <a:rPr lang="en-US" dirty="0"/>
              <a:t> </a:t>
            </a:r>
            <a:endParaRPr lang="en-US" sz="1000" dirty="0"/>
          </a:p>
          <a:p>
            <a:r>
              <a:rPr lang="en-US" dirty="0"/>
              <a:t>[5,303,375 total enrollees 2013/19,651,127]</a:t>
            </a:r>
            <a:endParaRPr lang="en-US" sz="800" dirty="0"/>
          </a:p>
          <a:p>
            <a:r>
              <a:rPr lang="en-US" dirty="0"/>
              <a:t> </a:t>
            </a:r>
            <a:endParaRPr lang="en-US" sz="1100" dirty="0"/>
          </a:p>
          <a:p>
            <a:r>
              <a:rPr lang="en-US" dirty="0"/>
              <a:t> </a:t>
            </a:r>
            <a:endParaRPr lang="en-US" sz="1100" dirty="0"/>
          </a:p>
          <a:p>
            <a:r>
              <a:rPr lang="en-US" dirty="0"/>
              <a:t>(</a:t>
            </a:r>
            <a:r>
              <a:rPr lang="en-US" u="sng" dirty="0">
                <a:hlinkClick r:id="rId4"/>
              </a:rPr>
              <a:t>http://www.health.ny.gov/statistics/health_care/medicaid/eligible_expenditures/el2013/2013-cy_enrollees.htm</a:t>
            </a:r>
            <a:r>
              <a:rPr lang="en-US" dirty="0"/>
              <a:t>)</a:t>
            </a:r>
            <a:endParaRPr lang="en-US" sz="800" dirty="0"/>
          </a:p>
          <a:p>
            <a:r>
              <a:rPr lang="en-US" dirty="0"/>
              <a:t> </a:t>
            </a:r>
            <a:endParaRPr lang="en-US" sz="1000" dirty="0"/>
          </a:p>
          <a:p>
            <a:r>
              <a:rPr lang="en-US" dirty="0"/>
              <a:t> </a:t>
            </a:r>
            <a:endParaRPr lang="en-US" sz="1000" dirty="0"/>
          </a:p>
          <a:p>
            <a:r>
              <a:rPr lang="en-US" dirty="0"/>
              <a:t> </a:t>
            </a:r>
            <a:endParaRPr lang="en-US" sz="1000" dirty="0"/>
          </a:p>
          <a:p>
            <a:pPr lvl="1"/>
            <a:r>
              <a:rPr lang="en-US" dirty="0"/>
              <a:t>Overall Medicaid Budget:  </a:t>
            </a:r>
            <a:endParaRPr lang="en-US" sz="800" dirty="0"/>
          </a:p>
          <a:p>
            <a:r>
              <a:rPr lang="en-US" dirty="0"/>
              <a:t> </a:t>
            </a:r>
            <a:endParaRPr lang="en-US" sz="1000" dirty="0"/>
          </a:p>
          <a:p>
            <a:r>
              <a:rPr lang="en-US" dirty="0"/>
              <a:t> </a:t>
            </a:r>
            <a:endParaRPr lang="en-US" sz="1000" dirty="0"/>
          </a:p>
          <a:p>
            <a:r>
              <a:rPr lang="en-US" sz="1050" dirty="0"/>
              <a:t>                              </a:t>
            </a:r>
            <a:r>
              <a:rPr lang="en-US" dirty="0"/>
              <a:t>Medicaid Expenditures Calendar Year 2013 -              $46,660,714,799.00 (</a:t>
            </a:r>
            <a:r>
              <a:rPr lang="en-US" u="sng" dirty="0">
                <a:hlinkClick r:id="rId5"/>
              </a:rPr>
              <a:t>http://www.health.ny.gov/statistics/health_care/medicaid/quarterly/aid/2013/cy/expenditures.htm</a:t>
            </a:r>
            <a:r>
              <a:rPr lang="en-US" dirty="0"/>
              <a:t>)</a:t>
            </a:r>
            <a:endParaRPr lang="en-US" sz="800" dirty="0"/>
          </a:p>
          <a:p>
            <a:r>
              <a:rPr lang="en-US" dirty="0"/>
              <a:t> </a:t>
            </a:r>
            <a:endParaRPr lang="en-US" sz="1000" dirty="0"/>
          </a:p>
          <a:p>
            <a:r>
              <a:rPr lang="en-US" dirty="0"/>
              <a:t> </a:t>
            </a:r>
            <a:endParaRPr lang="en-US" sz="800" dirty="0"/>
          </a:p>
          <a:p>
            <a:pPr lvl="1"/>
            <a:r>
              <a:rPr lang="en-US" sz="1400" dirty="0"/>
              <a:t>Key SSHSP Data  </a:t>
            </a:r>
            <a:r>
              <a:rPr lang="en-US" dirty="0"/>
              <a:t>(650 schools/counties billed for 12-13 school year – from Salient file from Maria saved here Z:\SSHSP\Data\Claims – Reports)</a:t>
            </a:r>
            <a:endParaRPr lang="en-US" sz="900" dirty="0"/>
          </a:p>
          <a:p>
            <a:pPr lvl="1"/>
            <a:r>
              <a:rPr lang="en-US" dirty="0"/>
              <a:t>____ School Districts 600</a:t>
            </a:r>
            <a:endParaRPr lang="en-US" sz="800" dirty="0"/>
          </a:p>
          <a:p>
            <a:pPr lvl="1"/>
            <a:r>
              <a:rPr lang="en-US" dirty="0"/>
              <a:t>____ Counties 50 </a:t>
            </a:r>
            <a:endParaRPr lang="en-US" sz="800" dirty="0"/>
          </a:p>
          <a:p>
            <a:pPr lvl="1"/>
            <a:r>
              <a:rPr lang="en-US" dirty="0"/>
              <a:t>____ Students approx. 50,000</a:t>
            </a:r>
            <a:endParaRPr lang="en-US" sz="800" dirty="0"/>
          </a:p>
          <a:p>
            <a:pPr lvl="1"/>
            <a:r>
              <a:rPr lang="en-US" dirty="0"/>
              <a:t>Percent of Students Receiving SSHSP Services: _&lt;2__% </a:t>
            </a:r>
            <a:endParaRPr lang="en-US" sz="800" dirty="0"/>
          </a:p>
          <a:p>
            <a:r>
              <a:rPr lang="en-US" dirty="0"/>
              <a:t> </a:t>
            </a:r>
            <a:endParaRPr lang="en-US" sz="1000" dirty="0"/>
          </a:p>
          <a:p>
            <a:r>
              <a:rPr lang="en-US" dirty="0"/>
              <a:t>                                        2,680,303 students enrolled in public school in NYS in 12-13 school year </a:t>
            </a:r>
            <a:endParaRPr lang="en-US" sz="1000" dirty="0"/>
          </a:p>
          <a:p>
            <a:r>
              <a:rPr lang="en-US" dirty="0"/>
              <a:t>                                                            (</a:t>
            </a:r>
            <a:r>
              <a:rPr lang="en-US" u="sng" dirty="0">
                <a:hlinkClick r:id="rId6"/>
              </a:rPr>
              <a:t>http://www.p12.nysed.gov/irs/statistics/enroll-n-staff/home.html</a:t>
            </a:r>
            <a:r>
              <a:rPr lang="en-US" dirty="0"/>
              <a:t>)</a:t>
            </a:r>
            <a:endParaRPr lang="en-US" sz="1000" dirty="0"/>
          </a:p>
          <a:p>
            <a:r>
              <a:rPr lang="en-US" dirty="0"/>
              <a:t> </a:t>
            </a:r>
            <a:endParaRPr lang="en-US" sz="1100" dirty="0"/>
          </a:p>
          <a:p>
            <a:endParaRPr lang="en-US" dirty="0"/>
          </a:p>
        </p:txBody>
      </p:sp>
      <p:sp>
        <p:nvSpPr>
          <p:cNvPr id="4" name="Slide Number Placeholder 3"/>
          <p:cNvSpPr>
            <a:spLocks noGrp="1"/>
          </p:cNvSpPr>
          <p:nvPr>
            <p:ph type="sldNum" sz="quarter" idx="10"/>
          </p:nvPr>
        </p:nvSpPr>
        <p:spPr/>
        <p:txBody>
          <a:bodyPr/>
          <a:lstStyle/>
          <a:p>
            <a:fld id="{CFE1B645-4B25-4400-ACD4-FA955353484C}" type="slidenum">
              <a:rPr lang="en-US" smtClean="0"/>
              <a:pPr/>
              <a:t>3</a:t>
            </a:fld>
            <a:endParaRPr lang="en-US" dirty="0"/>
          </a:p>
        </p:txBody>
      </p:sp>
    </p:spTree>
    <p:extLst>
      <p:ext uri="{BB962C8B-B14F-4D97-AF65-F5344CB8AC3E}">
        <p14:creationId xmlns:p14="http://schemas.microsoft.com/office/powerpoint/2010/main" val="35351053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E1B645-4B25-4400-ACD4-FA955353484C}" type="slidenum">
              <a:rPr lang="en-US" smtClean="0"/>
              <a:pPr/>
              <a:t>30</a:t>
            </a:fld>
            <a:endParaRPr lang="en-US" dirty="0"/>
          </a:p>
        </p:txBody>
      </p:sp>
    </p:spTree>
    <p:extLst>
      <p:ext uri="{BB962C8B-B14F-4D97-AF65-F5344CB8AC3E}">
        <p14:creationId xmlns:p14="http://schemas.microsoft.com/office/powerpoint/2010/main" val="290089625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E1B645-4B25-4400-ACD4-FA955353484C}" type="slidenum">
              <a:rPr lang="en-US" smtClean="0"/>
              <a:pPr/>
              <a:t>31</a:t>
            </a:fld>
            <a:endParaRPr lang="en-US" dirty="0"/>
          </a:p>
        </p:txBody>
      </p:sp>
    </p:spTree>
    <p:extLst>
      <p:ext uri="{BB962C8B-B14F-4D97-AF65-F5344CB8AC3E}">
        <p14:creationId xmlns:p14="http://schemas.microsoft.com/office/powerpoint/2010/main" val="375378289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E1B645-4B25-4400-ACD4-FA955353484C}" type="slidenum">
              <a:rPr lang="en-US" smtClean="0"/>
              <a:pPr/>
              <a:t>32</a:t>
            </a:fld>
            <a:endParaRPr lang="en-US" dirty="0"/>
          </a:p>
        </p:txBody>
      </p:sp>
    </p:spTree>
    <p:extLst>
      <p:ext uri="{BB962C8B-B14F-4D97-AF65-F5344CB8AC3E}">
        <p14:creationId xmlns:p14="http://schemas.microsoft.com/office/powerpoint/2010/main" val="41060741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E1B645-4B25-4400-ACD4-FA955353484C}" type="slidenum">
              <a:rPr lang="en-US" smtClean="0"/>
              <a:pPr/>
              <a:t>33</a:t>
            </a:fld>
            <a:endParaRPr lang="en-US" dirty="0"/>
          </a:p>
        </p:txBody>
      </p:sp>
    </p:spTree>
    <p:extLst>
      <p:ext uri="{BB962C8B-B14F-4D97-AF65-F5344CB8AC3E}">
        <p14:creationId xmlns:p14="http://schemas.microsoft.com/office/powerpoint/2010/main" val="257477682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E1B645-4B25-4400-ACD4-FA955353484C}" type="slidenum">
              <a:rPr lang="en-US" smtClean="0"/>
              <a:pPr/>
              <a:t>34</a:t>
            </a:fld>
            <a:endParaRPr lang="en-US" dirty="0"/>
          </a:p>
        </p:txBody>
      </p:sp>
    </p:spTree>
    <p:extLst>
      <p:ext uri="{BB962C8B-B14F-4D97-AF65-F5344CB8AC3E}">
        <p14:creationId xmlns:p14="http://schemas.microsoft.com/office/powerpoint/2010/main" val="275418480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E1B645-4B25-4400-ACD4-FA955353484C}" type="slidenum">
              <a:rPr lang="en-US" smtClean="0"/>
              <a:pPr/>
              <a:t>35</a:t>
            </a:fld>
            <a:endParaRPr lang="en-US" dirty="0"/>
          </a:p>
        </p:txBody>
      </p:sp>
    </p:spTree>
    <p:extLst>
      <p:ext uri="{BB962C8B-B14F-4D97-AF65-F5344CB8AC3E}">
        <p14:creationId xmlns:p14="http://schemas.microsoft.com/office/powerpoint/2010/main" val="311090666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E1B645-4B25-4400-ACD4-FA955353484C}" type="slidenum">
              <a:rPr lang="en-US" smtClean="0"/>
              <a:pPr/>
              <a:t>36</a:t>
            </a:fld>
            <a:endParaRPr lang="en-US" dirty="0"/>
          </a:p>
        </p:txBody>
      </p:sp>
    </p:spTree>
    <p:extLst>
      <p:ext uri="{BB962C8B-B14F-4D97-AF65-F5344CB8AC3E}">
        <p14:creationId xmlns:p14="http://schemas.microsoft.com/office/powerpoint/2010/main" val="362512901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E1B645-4B25-4400-ACD4-FA955353484C}" type="slidenum">
              <a:rPr lang="en-US" smtClean="0"/>
              <a:pPr/>
              <a:t>37</a:t>
            </a:fld>
            <a:endParaRPr lang="en-US" dirty="0"/>
          </a:p>
        </p:txBody>
      </p:sp>
    </p:spTree>
    <p:extLst>
      <p:ext uri="{BB962C8B-B14F-4D97-AF65-F5344CB8AC3E}">
        <p14:creationId xmlns:p14="http://schemas.microsoft.com/office/powerpoint/2010/main" val="29344961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E1B645-4B25-4400-ACD4-FA955353484C}" type="slidenum">
              <a:rPr lang="en-US" smtClean="0"/>
              <a:pPr/>
              <a:t>38</a:t>
            </a:fld>
            <a:endParaRPr lang="en-US" dirty="0"/>
          </a:p>
        </p:txBody>
      </p:sp>
    </p:spTree>
    <p:extLst>
      <p:ext uri="{BB962C8B-B14F-4D97-AF65-F5344CB8AC3E}">
        <p14:creationId xmlns:p14="http://schemas.microsoft.com/office/powerpoint/2010/main" val="375022749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E1B645-4B25-4400-ACD4-FA955353484C}" type="slidenum">
              <a:rPr lang="en-US" smtClean="0"/>
              <a:pPr/>
              <a:t>39</a:t>
            </a:fld>
            <a:endParaRPr lang="en-US" dirty="0"/>
          </a:p>
        </p:txBody>
      </p:sp>
    </p:spTree>
    <p:extLst>
      <p:ext uri="{BB962C8B-B14F-4D97-AF65-F5344CB8AC3E}">
        <p14:creationId xmlns:p14="http://schemas.microsoft.com/office/powerpoint/2010/main" val="1461377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E1B645-4B25-4400-ACD4-FA955353484C}" type="slidenum">
              <a:rPr lang="en-US" smtClean="0"/>
              <a:pPr/>
              <a:t>4</a:t>
            </a:fld>
            <a:endParaRPr lang="en-US" dirty="0"/>
          </a:p>
        </p:txBody>
      </p:sp>
    </p:spTree>
    <p:extLst>
      <p:ext uri="{BB962C8B-B14F-4D97-AF65-F5344CB8AC3E}">
        <p14:creationId xmlns:p14="http://schemas.microsoft.com/office/powerpoint/2010/main" val="163651679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E1B645-4B25-4400-ACD4-FA955353484C}" type="slidenum">
              <a:rPr lang="en-US" smtClean="0"/>
              <a:pPr/>
              <a:t>40</a:t>
            </a:fld>
            <a:endParaRPr lang="en-US" dirty="0"/>
          </a:p>
        </p:txBody>
      </p:sp>
    </p:spTree>
    <p:extLst>
      <p:ext uri="{BB962C8B-B14F-4D97-AF65-F5344CB8AC3E}">
        <p14:creationId xmlns:p14="http://schemas.microsoft.com/office/powerpoint/2010/main" val="33659387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E1B645-4B25-4400-ACD4-FA955353484C}" type="slidenum">
              <a:rPr lang="en-US" smtClean="0"/>
              <a:pPr/>
              <a:t>41</a:t>
            </a:fld>
            <a:endParaRPr lang="en-US" dirty="0"/>
          </a:p>
        </p:txBody>
      </p:sp>
    </p:spTree>
    <p:extLst>
      <p:ext uri="{BB962C8B-B14F-4D97-AF65-F5344CB8AC3E}">
        <p14:creationId xmlns:p14="http://schemas.microsoft.com/office/powerpoint/2010/main" val="21106290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E1B645-4B25-4400-ACD4-FA955353484C}" type="slidenum">
              <a:rPr lang="en-US" smtClean="0"/>
              <a:pPr/>
              <a:t>5</a:t>
            </a:fld>
            <a:endParaRPr lang="en-US" dirty="0"/>
          </a:p>
        </p:txBody>
      </p:sp>
    </p:spTree>
    <p:extLst>
      <p:ext uri="{BB962C8B-B14F-4D97-AF65-F5344CB8AC3E}">
        <p14:creationId xmlns:p14="http://schemas.microsoft.com/office/powerpoint/2010/main" val="7383616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E1B645-4B25-4400-ACD4-FA955353484C}" type="slidenum">
              <a:rPr lang="en-US" smtClean="0"/>
              <a:pPr/>
              <a:t>6</a:t>
            </a:fld>
            <a:endParaRPr lang="en-US" dirty="0"/>
          </a:p>
        </p:txBody>
      </p:sp>
    </p:spTree>
    <p:extLst>
      <p:ext uri="{BB962C8B-B14F-4D97-AF65-F5344CB8AC3E}">
        <p14:creationId xmlns:p14="http://schemas.microsoft.com/office/powerpoint/2010/main" val="4967155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E1B645-4B25-4400-ACD4-FA955353484C}" type="slidenum">
              <a:rPr lang="en-US" smtClean="0"/>
              <a:pPr/>
              <a:t>7</a:t>
            </a:fld>
            <a:endParaRPr lang="en-US" dirty="0"/>
          </a:p>
        </p:txBody>
      </p:sp>
    </p:spTree>
    <p:extLst>
      <p:ext uri="{BB962C8B-B14F-4D97-AF65-F5344CB8AC3E}">
        <p14:creationId xmlns:p14="http://schemas.microsoft.com/office/powerpoint/2010/main" val="306703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E1B645-4B25-4400-ACD4-FA955353484C}" type="slidenum">
              <a:rPr lang="en-US" smtClean="0"/>
              <a:pPr/>
              <a:t>8</a:t>
            </a:fld>
            <a:endParaRPr lang="en-US" dirty="0"/>
          </a:p>
        </p:txBody>
      </p:sp>
    </p:spTree>
    <p:extLst>
      <p:ext uri="{BB962C8B-B14F-4D97-AF65-F5344CB8AC3E}">
        <p14:creationId xmlns:p14="http://schemas.microsoft.com/office/powerpoint/2010/main" val="28573726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E1B645-4B25-4400-ACD4-FA955353484C}" type="slidenum">
              <a:rPr lang="en-US" smtClean="0"/>
              <a:pPr/>
              <a:t>9</a:t>
            </a:fld>
            <a:endParaRPr lang="en-US" dirty="0"/>
          </a:p>
        </p:txBody>
      </p:sp>
    </p:spTree>
    <p:extLst>
      <p:ext uri="{BB962C8B-B14F-4D97-AF65-F5344CB8AC3E}">
        <p14:creationId xmlns:p14="http://schemas.microsoft.com/office/powerpoint/2010/main" val="211808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5" name="Rectangle 4"/>
          <p:cNvSpPr/>
          <p:nvPr/>
        </p:nvSpPr>
        <p:spPr>
          <a:xfrm>
            <a:off x="0" y="0"/>
            <a:ext cx="9144000" cy="6858000"/>
          </a:xfrm>
          <a:prstGeom prst="rect">
            <a:avLst/>
          </a:prstGeom>
          <a:solidFill>
            <a:schemeClr val="bg1">
              <a:lumMod val="95000"/>
            </a:schemeClr>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6" name="Rectangle 5"/>
          <p:cNvSpPr/>
          <p:nvPr/>
        </p:nvSpPr>
        <p:spPr>
          <a:xfrm>
            <a:off x="0" y="1449388"/>
            <a:ext cx="9144000"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7" name="Rectangle 6"/>
          <p:cNvSpPr/>
          <p:nvPr/>
        </p:nvSpPr>
        <p:spPr>
          <a:xfrm>
            <a:off x="0" y="1371600"/>
            <a:ext cx="9144000" cy="1460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0" name="Rectangle 9"/>
          <p:cNvSpPr/>
          <p:nvPr/>
        </p:nvSpPr>
        <p:spPr>
          <a:xfrm>
            <a:off x="0" y="2976563"/>
            <a:ext cx="9144000" cy="71437"/>
          </a:xfrm>
          <a:prstGeom prst="rect">
            <a:avLst/>
          </a:prstGeom>
          <a:solidFill>
            <a:srgbClr val="4BACC6"/>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latin typeface="Georgia" panose="02040502050405020303" pitchFamily="18"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
        <p:nvSpPr>
          <p:cNvPr id="8" name="Title 7"/>
          <p:cNvSpPr>
            <a:spLocks noGrp="1"/>
          </p:cNvSpPr>
          <p:nvPr>
            <p:ph type="ctrTitle"/>
          </p:nvPr>
        </p:nvSpPr>
        <p:spPr>
          <a:xfrm>
            <a:off x="457200" y="1505930"/>
            <a:ext cx="8229600" cy="1470025"/>
          </a:xfrm>
        </p:spPr>
        <p:txBody>
          <a:bodyPr anchor="ctr"/>
          <a:lstStyle>
            <a:lvl1pPr algn="ctr">
              <a:defRPr lang="en-US" sz="3600" dirty="0">
                <a:solidFill>
                  <a:srgbClr val="FFFFFF"/>
                </a:solidFill>
                <a:latin typeface="Georgia" panose="02040502050405020303" pitchFamily="18" charset="0"/>
              </a:defRPr>
            </a:lvl1pPr>
          </a:lstStyle>
          <a:p>
            <a:r>
              <a:rPr lang="en-US" dirty="0" smtClean="0"/>
              <a:t>Click to edit Master title style</a:t>
            </a:r>
            <a:endParaRPr lang="en-US" dirty="0"/>
          </a:p>
        </p:txBody>
      </p:sp>
      <p:sp>
        <p:nvSpPr>
          <p:cNvPr id="11" name="Date Placeholder 27"/>
          <p:cNvSpPr>
            <a:spLocks noGrp="1"/>
          </p:cNvSpPr>
          <p:nvPr>
            <p:ph type="dt" sz="half" idx="10"/>
          </p:nvPr>
        </p:nvSpPr>
        <p:spPr/>
        <p:txBody>
          <a:bodyPr/>
          <a:lstStyle>
            <a:lvl1pPr>
              <a:defRPr/>
            </a:lvl1pPr>
          </a:lstStyle>
          <a:p>
            <a:pPr>
              <a:defRPr/>
            </a:pPr>
            <a:endParaRPr lang="en-US" dirty="0"/>
          </a:p>
        </p:txBody>
      </p:sp>
      <p:sp>
        <p:nvSpPr>
          <p:cNvPr id="12" name="Footer Placeholder 16"/>
          <p:cNvSpPr>
            <a:spLocks noGrp="1"/>
          </p:cNvSpPr>
          <p:nvPr>
            <p:ph type="ftr" sz="quarter" idx="11"/>
          </p:nvPr>
        </p:nvSpPr>
        <p:spPr/>
        <p:txBody>
          <a:bodyPr/>
          <a:lstStyle>
            <a:lvl1pPr>
              <a:defRPr/>
            </a:lvl1pPr>
          </a:lstStyle>
          <a:p>
            <a:pPr>
              <a:defRPr/>
            </a:pPr>
            <a:endParaRPr lang="en-US" dirty="0"/>
          </a:p>
        </p:txBody>
      </p:sp>
      <p:sp>
        <p:nvSpPr>
          <p:cNvPr id="13" name="Slide Number Placeholder 28"/>
          <p:cNvSpPr>
            <a:spLocks noGrp="1"/>
          </p:cNvSpPr>
          <p:nvPr>
            <p:ph type="sldNum" sz="quarter" idx="12"/>
          </p:nvPr>
        </p:nvSpPr>
        <p:spPr/>
        <p:txBody>
          <a:bodyPr/>
          <a:lstStyle>
            <a:lvl1pPr>
              <a:defRPr>
                <a:latin typeface="Georgia" panose="02040502050405020303" pitchFamily="18" charset="0"/>
              </a:defRPr>
            </a:lvl1pPr>
          </a:lstStyle>
          <a:p>
            <a:fld id="{F8D7DD57-C12A-4459-857C-4BD862C39070}"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dirty="0"/>
          </a:p>
        </p:txBody>
      </p:sp>
      <p:sp>
        <p:nvSpPr>
          <p:cNvPr id="6" name="Slide Number Placeholder 22"/>
          <p:cNvSpPr>
            <a:spLocks noGrp="1"/>
          </p:cNvSpPr>
          <p:nvPr>
            <p:ph type="sldNum" sz="quarter" idx="12"/>
          </p:nvPr>
        </p:nvSpPr>
        <p:spPr/>
        <p:txBody>
          <a:bodyPr/>
          <a:lstStyle>
            <a:lvl1pPr>
              <a:defRPr/>
            </a:lvl1pPr>
          </a:lstStyle>
          <a:p>
            <a:fld id="{F322B55F-2E56-4873-B6DE-0BE98FDD4ED7}"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dirty="0"/>
          </a:p>
        </p:txBody>
      </p:sp>
      <p:sp>
        <p:nvSpPr>
          <p:cNvPr id="6" name="Slide Number Placeholder 22"/>
          <p:cNvSpPr>
            <a:spLocks noGrp="1"/>
          </p:cNvSpPr>
          <p:nvPr>
            <p:ph type="sldNum" sz="quarter" idx="12"/>
          </p:nvPr>
        </p:nvSpPr>
        <p:spPr/>
        <p:txBody>
          <a:bodyPr/>
          <a:lstStyle>
            <a:lvl1pPr>
              <a:defRPr/>
            </a:lvl1pPr>
          </a:lstStyle>
          <a:p>
            <a:fld id="{9053CF05-7EA9-4930-B5E5-A85854D1595B}"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lumMod val="95000"/>
            </a:schemeClr>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71920" y="2727455"/>
            <a:ext cx="5211755" cy="4003415"/>
          </a:xfrm>
          <a:prstGeom prst="rect">
            <a:avLst/>
          </a:prstGeom>
        </p:spPr>
      </p:pic>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 name="Title 1"/>
          <p:cNvSpPr>
            <a:spLocks noGrp="1"/>
          </p:cNvSpPr>
          <p:nvPr>
            <p:ph type="title"/>
          </p:nvPr>
        </p:nvSpPr>
        <p:spPr>
          <a:xfrm>
            <a:off x="685800" y="952500"/>
            <a:ext cx="7772400" cy="1362075"/>
          </a:xfrm>
        </p:spPr>
        <p:txBody>
          <a:bodyPr/>
          <a:lstStyle>
            <a:lvl1pPr algn="l">
              <a:buNone/>
              <a:defRPr sz="3200" b="0" cap="none">
                <a:latin typeface="Georgia" panose="02040502050405020303" pitchFamily="18"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547938"/>
            <a:ext cx="7772400" cy="1338262"/>
          </a:xfrm>
        </p:spPr>
        <p:txBody>
          <a:bodyPr/>
          <a:lstStyle>
            <a:lvl1pPr marL="0" indent="0">
              <a:buNone/>
              <a:defRPr sz="2200">
                <a:solidFill>
                  <a:schemeClr val="tx1">
                    <a:lumMod val="75000"/>
                    <a:lumOff val="2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endParaRPr lang="en-US" dirty="0"/>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n-US" dirty="0"/>
          </a:p>
        </p:txBody>
      </p:sp>
      <p:sp>
        <p:nvSpPr>
          <p:cNvPr id="11" name="Slide Number Placeholder 22"/>
          <p:cNvSpPr>
            <a:spLocks noGrp="1"/>
          </p:cNvSpPr>
          <p:nvPr>
            <p:ph type="sldNum" sz="quarter" idx="12"/>
          </p:nvPr>
        </p:nvSpPr>
        <p:spPr/>
        <p:txBody>
          <a:bodyPr/>
          <a:lstStyle>
            <a:lvl1pPr>
              <a:defRPr>
                <a:latin typeface="Georgia" panose="02040502050405020303" pitchFamily="18" charset="0"/>
              </a:defRPr>
            </a:lvl1pPr>
          </a:lstStyle>
          <a:p>
            <a:fld id="{A588B132-F789-4EC4-BF52-62C019D536B0}"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lang="en-US" dirty="0" smtClean="0"/>
              <a:t>Click to edit Master title style</a:t>
            </a:r>
            <a:endParaRPr lang="en-US" dirty="0"/>
          </a:p>
        </p:txBody>
      </p:sp>
      <p:sp>
        <p:nvSpPr>
          <p:cNvPr id="8" name="Content Placeholder 7"/>
          <p:cNvSpPr>
            <a:spLocks noGrp="1"/>
          </p:cNvSpPr>
          <p:nvPr>
            <p:ph sz="quarter" idx="1"/>
          </p:nvPr>
        </p:nvSpPr>
        <p:spPr>
          <a:xfrm>
            <a:off x="685800" y="1600200"/>
            <a:ext cx="7772400" cy="4572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13"/>
          <p:cNvSpPr>
            <a:spLocks noGrp="1"/>
          </p:cNvSpPr>
          <p:nvPr>
            <p:ph type="dt" sz="half" idx="10"/>
          </p:nvPr>
        </p:nvSpPr>
        <p:spPr/>
        <p:txBody>
          <a:bodyPr/>
          <a:lstStyle>
            <a:lvl1pPr>
              <a:defRPr/>
            </a:lvl1pPr>
          </a:lstStyle>
          <a:p>
            <a:pPr>
              <a:defRPr/>
            </a:pPr>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dirty="0"/>
          </a:p>
        </p:txBody>
      </p:sp>
      <p:sp>
        <p:nvSpPr>
          <p:cNvPr id="6" name="Slide Number Placeholder 22"/>
          <p:cNvSpPr>
            <a:spLocks noGrp="1"/>
          </p:cNvSpPr>
          <p:nvPr>
            <p:ph type="sldNum" sz="quarter" idx="12"/>
          </p:nvPr>
        </p:nvSpPr>
        <p:spPr/>
        <p:txBody>
          <a:bodyPr/>
          <a:lstStyle>
            <a:lvl1pPr>
              <a:defRPr>
                <a:latin typeface="Georgia" panose="02040502050405020303" pitchFamily="18" charset="0"/>
              </a:defRPr>
            </a:lvl1pPr>
          </a:lstStyle>
          <a:p>
            <a:fld id="{BFEACF43-0262-47DD-B8BC-9A87541FB378}"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85800" y="1447800"/>
            <a:ext cx="3749040" cy="4572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dirty="0"/>
          </a:p>
        </p:txBody>
      </p:sp>
      <p:sp>
        <p:nvSpPr>
          <p:cNvPr id="7" name="Slide Number Placeholder 22"/>
          <p:cNvSpPr>
            <a:spLocks noGrp="1"/>
          </p:cNvSpPr>
          <p:nvPr>
            <p:ph type="sldNum" sz="quarter" idx="12"/>
          </p:nvPr>
        </p:nvSpPr>
        <p:spPr/>
        <p:txBody>
          <a:bodyPr/>
          <a:lstStyle>
            <a:lvl1pPr>
              <a:defRPr/>
            </a:lvl1pPr>
          </a:lstStyle>
          <a:p>
            <a:fld id="{4DD78F4F-462B-4EDF-A731-C2E8D7A424DD}"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77724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Arial" panose="020B0604020202020204" pitchFamily="34" charset="0"/>
                <a:ea typeface="+mj-ea"/>
                <a:cs typeface="Arial" panose="020B0604020202020204" pitchFamily="34" charset="0"/>
              </a:defRPr>
            </a:lvl1pPr>
            <a:lvl2pPr>
              <a:buNone/>
              <a:defRPr sz="2000" b="1"/>
            </a:lvl2pPr>
            <a:lvl3pPr>
              <a:buNone/>
              <a:defRPr sz="1800" b="1"/>
            </a:lvl3pPr>
            <a:lvl4pPr>
              <a:buNone/>
              <a:defRPr sz="1600" b="1"/>
            </a:lvl4pPr>
            <a:lvl5pPr>
              <a:buNone/>
              <a:defRPr sz="1600" b="1"/>
            </a:lvl5pPr>
          </a:lstStyle>
          <a:p>
            <a:pPr lvl="0"/>
            <a:r>
              <a:rPr lang="en-US" dirty="0" smtClean="0"/>
              <a:t>Click to edit Master text styles</a:t>
            </a:r>
          </a:p>
        </p:txBody>
      </p:sp>
      <p:sp>
        <p:nvSpPr>
          <p:cNvPr id="4" name="Text Placeholder 3"/>
          <p:cNvSpPr>
            <a:spLocks noGrp="1"/>
          </p:cNvSpPr>
          <p:nvPr>
            <p:ph type="body" sz="half" idx="3"/>
          </p:nvPr>
        </p:nvSpPr>
        <p:spPr>
          <a:xfrm>
            <a:off x="472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Arial" panose="020B0604020202020204" pitchFamily="34" charset="0"/>
                <a:ea typeface="+mj-ea"/>
                <a:cs typeface="Arial" panose="020B0604020202020204" pitchFamily="34" charset="0"/>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6858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72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endParaRPr lang="en-US" dirty="0"/>
          </a:p>
        </p:txBody>
      </p:sp>
      <p:sp>
        <p:nvSpPr>
          <p:cNvPr id="8" name="Footer Placeholder 2"/>
          <p:cNvSpPr>
            <a:spLocks noGrp="1"/>
          </p:cNvSpPr>
          <p:nvPr>
            <p:ph type="ftr" sz="quarter" idx="11"/>
          </p:nvPr>
        </p:nvSpPr>
        <p:spPr/>
        <p:txBody>
          <a:bodyPr/>
          <a:lstStyle>
            <a:lvl1pPr>
              <a:defRPr/>
            </a:lvl1pPr>
          </a:lstStyle>
          <a:p>
            <a:pPr>
              <a:defRPr/>
            </a:pPr>
            <a:endParaRPr lang="en-US" dirty="0"/>
          </a:p>
        </p:txBody>
      </p:sp>
      <p:sp>
        <p:nvSpPr>
          <p:cNvPr id="9" name="Slide Number Placeholder 22"/>
          <p:cNvSpPr>
            <a:spLocks noGrp="1"/>
          </p:cNvSpPr>
          <p:nvPr>
            <p:ph type="sldNum" sz="quarter" idx="12"/>
          </p:nvPr>
        </p:nvSpPr>
        <p:spPr/>
        <p:txBody>
          <a:bodyPr/>
          <a:lstStyle>
            <a:lvl1pPr>
              <a:defRPr/>
            </a:lvl1pPr>
          </a:lstStyle>
          <a:p>
            <a:fld id="{72D23D23-3B68-4595-9389-B7F0E4D1B0CD}"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dirty="0"/>
          </a:p>
        </p:txBody>
      </p:sp>
      <p:sp>
        <p:nvSpPr>
          <p:cNvPr id="5" name="Slide Number Placeholder 22"/>
          <p:cNvSpPr>
            <a:spLocks noGrp="1"/>
          </p:cNvSpPr>
          <p:nvPr>
            <p:ph type="sldNum" sz="quarter" idx="12"/>
          </p:nvPr>
        </p:nvSpPr>
        <p:spPr/>
        <p:txBody>
          <a:bodyPr/>
          <a:lstStyle>
            <a:lvl1pPr>
              <a:defRPr/>
            </a:lvl1pPr>
          </a:lstStyle>
          <a:p>
            <a:fld id="{34EEBC68-E68A-4B7E-973C-18738A32BE1F}"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dirty="0"/>
          </a:p>
        </p:txBody>
      </p:sp>
      <p:sp>
        <p:nvSpPr>
          <p:cNvPr id="4" name="Slide Number Placeholder 22"/>
          <p:cNvSpPr>
            <a:spLocks noGrp="1"/>
          </p:cNvSpPr>
          <p:nvPr>
            <p:ph type="sldNum" sz="quarter" idx="12"/>
          </p:nvPr>
        </p:nvSpPr>
        <p:spPr/>
        <p:txBody>
          <a:bodyPr/>
          <a:lstStyle>
            <a:lvl1pPr>
              <a:defRPr/>
            </a:lvl1pPr>
          </a:lstStyle>
          <a:p>
            <a:fld id="{49241E8B-C8A4-4A8E-8ECB-E9B664C78C3F}"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dirty="0"/>
          </a:p>
        </p:txBody>
      </p:sp>
      <p:sp>
        <p:nvSpPr>
          <p:cNvPr id="2" name="Title 1"/>
          <p:cNvSpPr>
            <a:spLocks noGrp="1"/>
          </p:cNvSpPr>
          <p:nvPr>
            <p:ph type="title"/>
          </p:nvPr>
        </p:nvSpPr>
        <p:spPr>
          <a:xfrm>
            <a:off x="685800" y="273050"/>
            <a:ext cx="7772400" cy="1143000"/>
          </a:xfrm>
        </p:spPr>
        <p:txBody>
          <a:bodyPr/>
          <a:lstStyle>
            <a:lvl1pPr algn="l">
              <a:buNone/>
              <a:defRPr sz="3200" b="0"/>
            </a:lvl1pPr>
          </a:lstStyle>
          <a:p>
            <a:r>
              <a:rPr lang="en-US" smtClean="0"/>
              <a:t>Click to edit Master title style</a:t>
            </a:r>
            <a:endParaRPr lang="en-US"/>
          </a:p>
        </p:txBody>
      </p:sp>
      <p:sp>
        <p:nvSpPr>
          <p:cNvPr id="3" name="Text Placeholder 2"/>
          <p:cNvSpPr>
            <a:spLocks noGrp="1"/>
          </p:cNvSpPr>
          <p:nvPr>
            <p:ph type="body" idx="2"/>
          </p:nvPr>
        </p:nvSpPr>
        <p:spPr>
          <a:xfrm>
            <a:off x="6858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7432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endParaRPr lang="en-US" dirty="0"/>
          </a:p>
        </p:txBody>
      </p:sp>
      <p:sp>
        <p:nvSpPr>
          <p:cNvPr id="8" name="Footer Placeholder 5"/>
          <p:cNvSpPr>
            <a:spLocks noGrp="1"/>
          </p:cNvSpPr>
          <p:nvPr>
            <p:ph type="ftr" sz="quarter" idx="11"/>
          </p:nvPr>
        </p:nvSpPr>
        <p:spPr/>
        <p:txBody>
          <a:bodyPr/>
          <a:lstStyle>
            <a:lvl1pPr>
              <a:defRPr/>
            </a:lvl1pPr>
          </a:lstStyle>
          <a:p>
            <a:pPr>
              <a:defRPr/>
            </a:pPr>
            <a:endParaRPr lang="en-US" dirty="0"/>
          </a:p>
        </p:txBody>
      </p:sp>
      <p:sp>
        <p:nvSpPr>
          <p:cNvPr id="9" name="Slide Number Placeholder 6"/>
          <p:cNvSpPr>
            <a:spLocks noGrp="1"/>
          </p:cNvSpPr>
          <p:nvPr>
            <p:ph type="sldNum" sz="quarter" idx="12"/>
          </p:nvPr>
        </p:nvSpPr>
        <p:spPr/>
        <p:txBody>
          <a:bodyPr/>
          <a:lstStyle>
            <a:lvl1pPr>
              <a:defRPr/>
            </a:lvl1pPr>
          </a:lstStyle>
          <a:p>
            <a:fld id="{290C2917-1146-4015-AFD9-F91EEE12DB4C}"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endParaRPr lang="en-US" dirty="0"/>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n-US" dirty="0"/>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fld id="{EFE6EF42-4924-4927-AE74-31E5B4698CD6}" type="slidenum">
              <a:rPr lang="en-US"/>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no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1027" name="Title Placeholder 21"/>
          <p:cNvSpPr>
            <a:spLocks noGrp="1"/>
          </p:cNvSpPr>
          <p:nvPr>
            <p:ph type="title"/>
          </p:nvPr>
        </p:nvSpPr>
        <p:spPr bwMode="auto">
          <a:xfrm>
            <a:off x="6858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dirty="0" smtClean="0"/>
              <a:t>Click to edit Master title style</a:t>
            </a:r>
          </a:p>
        </p:txBody>
      </p:sp>
      <p:sp>
        <p:nvSpPr>
          <p:cNvPr id="1028" name="Text Placeholder 12"/>
          <p:cNvSpPr>
            <a:spLocks noGrp="1"/>
          </p:cNvSpPr>
          <p:nvPr>
            <p:ph type="body" idx="1"/>
          </p:nvPr>
        </p:nvSpPr>
        <p:spPr bwMode="auto">
          <a:xfrm>
            <a:off x="6858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4" name="Date Placeholder 13"/>
          <p:cNvSpPr>
            <a:spLocks noGrp="1"/>
          </p:cNvSpPr>
          <p:nvPr>
            <p:ph type="dt" sz="half" idx="2"/>
          </p:nvPr>
        </p:nvSpPr>
        <p:spPr>
          <a:xfrm>
            <a:off x="5943600" y="6191250"/>
            <a:ext cx="2476500" cy="476250"/>
          </a:xfrm>
          <a:prstGeom prst="rect">
            <a:avLst/>
          </a:prstGeom>
        </p:spPr>
        <p:txBody>
          <a:bodyPr anchor="ctr" anchorCtr="0"/>
          <a:lstStyle>
            <a:lvl1pPr algn="r" eaLnBrk="1" latinLnBrk="0" hangingPunct="1">
              <a:defRPr kumimoji="0" sz="1400">
                <a:solidFill>
                  <a:schemeClr val="tx2"/>
                </a:solidFill>
                <a:latin typeface="Arial" charset="0"/>
              </a:defRPr>
            </a:lvl1pPr>
          </a:lstStyle>
          <a:p>
            <a:pPr>
              <a:defRPr/>
            </a:pPr>
            <a:endParaRPr lang="en-US" dirty="0"/>
          </a:p>
        </p:txBody>
      </p:sp>
      <p:sp>
        <p:nvSpPr>
          <p:cNvPr id="3" name="Footer Placeholder 2"/>
          <p:cNvSpPr>
            <a:spLocks noGrp="1"/>
          </p:cNvSpPr>
          <p:nvPr>
            <p:ph type="ftr" sz="quarter" idx="3"/>
          </p:nvPr>
        </p:nvSpPr>
        <p:spPr>
          <a:xfrm>
            <a:off x="685800" y="6172200"/>
            <a:ext cx="3962400" cy="457200"/>
          </a:xfrm>
          <a:prstGeom prst="rect">
            <a:avLst/>
          </a:prstGeom>
        </p:spPr>
        <p:txBody>
          <a:bodyPr anchor="ctr" anchorCtr="0"/>
          <a:lstStyle>
            <a:lvl1pPr eaLnBrk="1" latinLnBrk="0" hangingPunct="1">
              <a:defRPr kumimoji="0" sz="1400">
                <a:solidFill>
                  <a:schemeClr val="tx2"/>
                </a:solidFill>
                <a:latin typeface="Arial" charset="0"/>
              </a:defRPr>
            </a:lvl1pPr>
          </a:lstStyle>
          <a:p>
            <a:pPr>
              <a:defRPr/>
            </a:pPr>
            <a:endParaRPr lang="en-US" dirty="0"/>
          </a:p>
        </p:txBody>
      </p:sp>
      <p:sp>
        <p:nvSpPr>
          <p:cNvPr id="23" name="Slide Number Placeholder 22"/>
          <p:cNvSpPr>
            <a:spLocks noGrp="1"/>
          </p:cNvSpPr>
          <p:nvPr>
            <p:ph type="sldNum" sz="quarter" idx="4"/>
          </p:nvPr>
        </p:nvSpPr>
        <p:spPr>
          <a:xfrm>
            <a:off x="0" y="6172200"/>
            <a:ext cx="603250" cy="495300"/>
          </a:xfrm>
          <a:prstGeom prst="rect">
            <a:avLst/>
          </a:prstGeom>
          <a:solidFill>
            <a:schemeClr val="accent1"/>
          </a:solidFill>
        </p:spPr>
        <p:txBody>
          <a:bodyPr vert="horz" wrap="none" lIns="0" tIns="0" rIns="0" bIns="0" numCol="1" anchor="ctr" anchorCtr="1" compatLnSpc="1">
            <a:prstTxWarp prst="textNoShape">
              <a:avLst/>
            </a:prstTxWarp>
            <a:noAutofit/>
          </a:bodyPr>
          <a:lstStyle>
            <a:lvl1pPr algn="ctr" eaLnBrk="1" hangingPunct="1">
              <a:defRPr sz="1400">
                <a:solidFill>
                  <a:srgbClr val="FFFFFF"/>
                </a:solidFill>
                <a:latin typeface="Georgia" panose="02040502050405020303" pitchFamily="18" charset="0"/>
              </a:defRPr>
            </a:lvl1pPr>
          </a:lstStyle>
          <a:p>
            <a:fld id="{D08286D0-9175-4EB6-8B13-9A04E1DD5B73}" type="slidenum">
              <a:rPr lang="en-US" smtClean="0"/>
              <a:pPr/>
              <a:t>‹#›</a:t>
            </a:fld>
            <a:endParaRPr lang="en-US" dirty="0"/>
          </a:p>
        </p:txBody>
      </p:sp>
      <p:cxnSp>
        <p:nvCxnSpPr>
          <p:cNvPr id="18" name="Straight Connector 17"/>
          <p:cNvCxnSpPr/>
          <p:nvPr userDrawn="1"/>
        </p:nvCxnSpPr>
        <p:spPr>
          <a:xfrm>
            <a:off x="685800" y="1295400"/>
            <a:ext cx="7772400" cy="0"/>
          </a:xfrm>
          <a:prstGeom prst="line">
            <a:avLst/>
          </a:prstGeom>
          <a:ln w="25400">
            <a:solidFill>
              <a:srgbClr val="4BACC6"/>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723" r:id="rId1"/>
    <p:sldLayoutId id="2147484724" r:id="rId2"/>
    <p:sldLayoutId id="2147484725" r:id="rId3"/>
    <p:sldLayoutId id="2147484726" r:id="rId4"/>
    <p:sldLayoutId id="2147484727" r:id="rId5"/>
    <p:sldLayoutId id="2147484728" r:id="rId6"/>
    <p:sldLayoutId id="2147484729" r:id="rId7"/>
    <p:sldLayoutId id="2147484730" r:id="rId8"/>
    <p:sldLayoutId id="2147484731" r:id="rId9"/>
    <p:sldLayoutId id="2147484732" r:id="rId10"/>
    <p:sldLayoutId id="2147484733"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3200" kern="1200">
          <a:solidFill>
            <a:schemeClr val="tx2"/>
          </a:solidFill>
          <a:latin typeface="Georgia" panose="02040502050405020303" pitchFamily="18" charset="0"/>
          <a:ea typeface="+mj-ea"/>
          <a:cs typeface="+mj-cs"/>
        </a:defRPr>
      </a:lvl1pPr>
      <a:lvl2pPr algn="l" rtl="0" eaLnBrk="0" fontAlgn="base" hangingPunct="0">
        <a:spcBef>
          <a:spcPct val="0"/>
        </a:spcBef>
        <a:spcAft>
          <a:spcPct val="0"/>
        </a:spcAft>
        <a:defRPr sz="4000">
          <a:solidFill>
            <a:schemeClr val="tx2"/>
          </a:solidFill>
          <a:latin typeface="Gill Sans MT" panose="020B0502020104020203" pitchFamily="34" charset="0"/>
        </a:defRPr>
      </a:lvl2pPr>
      <a:lvl3pPr algn="l" rtl="0" eaLnBrk="0" fontAlgn="base" hangingPunct="0">
        <a:spcBef>
          <a:spcPct val="0"/>
        </a:spcBef>
        <a:spcAft>
          <a:spcPct val="0"/>
        </a:spcAft>
        <a:defRPr sz="4000">
          <a:solidFill>
            <a:schemeClr val="tx2"/>
          </a:solidFill>
          <a:latin typeface="Gill Sans MT" panose="020B0502020104020203" pitchFamily="34" charset="0"/>
        </a:defRPr>
      </a:lvl3pPr>
      <a:lvl4pPr algn="l" rtl="0" eaLnBrk="0" fontAlgn="base" hangingPunct="0">
        <a:spcBef>
          <a:spcPct val="0"/>
        </a:spcBef>
        <a:spcAft>
          <a:spcPct val="0"/>
        </a:spcAft>
        <a:defRPr sz="4000">
          <a:solidFill>
            <a:schemeClr val="tx2"/>
          </a:solidFill>
          <a:latin typeface="Gill Sans MT" panose="020B0502020104020203" pitchFamily="34" charset="0"/>
        </a:defRPr>
      </a:lvl4pPr>
      <a:lvl5pPr algn="l" rtl="0" eaLnBrk="0" fontAlgn="base" hangingPunct="0">
        <a:spcBef>
          <a:spcPct val="0"/>
        </a:spcBef>
        <a:spcAft>
          <a:spcPct val="0"/>
        </a:spcAft>
        <a:defRPr sz="4000">
          <a:solidFill>
            <a:schemeClr val="tx2"/>
          </a:solidFill>
          <a:latin typeface="Gill Sans MT" panose="020B0502020104020203"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400" kern="1200">
          <a:solidFill>
            <a:schemeClr val="tx1"/>
          </a:solidFill>
          <a:latin typeface="Arial" panose="020B0604020202020204" pitchFamily="34" charset="0"/>
          <a:ea typeface="Verdana" panose="020B0604030504040204" pitchFamily="34" charset="0"/>
          <a:cs typeface="Arial" panose="020B0604020202020204" pitchFamily="34" charset="0"/>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000" kern="1200">
          <a:solidFill>
            <a:schemeClr val="tx1"/>
          </a:solidFill>
          <a:latin typeface="Arial" panose="020B0604020202020204" pitchFamily="34" charset="0"/>
          <a:ea typeface="Verdana" panose="020B0604030504040204" pitchFamily="34" charset="0"/>
          <a:cs typeface="Arial" panose="020B0604020202020204" pitchFamily="34" charset="0"/>
        </a:defRPr>
      </a:lvl2pPr>
      <a:lvl3pPr marL="822325" indent="-228600" algn="l" rtl="0" eaLnBrk="0" fontAlgn="base" hangingPunct="0">
        <a:spcBef>
          <a:spcPts val="375"/>
        </a:spcBef>
        <a:spcAft>
          <a:spcPct val="0"/>
        </a:spcAft>
        <a:buClr>
          <a:srgbClr val="C8D7E5"/>
        </a:buClr>
        <a:buSzPct val="85000"/>
        <a:buFont typeface="Wingdings 2" pitchFamily="18" charset="2"/>
        <a:buChar char=""/>
        <a:defRPr sz="1800" kern="1200">
          <a:solidFill>
            <a:schemeClr val="tx1"/>
          </a:solidFill>
          <a:latin typeface="Arial" panose="020B0604020202020204" pitchFamily="34" charset="0"/>
          <a:ea typeface="Verdana" panose="020B0604030504040204" pitchFamily="34" charset="0"/>
          <a:cs typeface="Arial" panose="020B0604020202020204" pitchFamily="34" charset="0"/>
        </a:defRPr>
      </a:lvl3pPr>
      <a:lvl4pPr marL="1096963" indent="-228600" algn="l" rtl="0" eaLnBrk="0" fontAlgn="base" hangingPunct="0">
        <a:spcBef>
          <a:spcPts val="375"/>
        </a:spcBef>
        <a:spcAft>
          <a:spcPct val="0"/>
        </a:spcAft>
        <a:buClr>
          <a:srgbClr val="A5AB81"/>
        </a:buClr>
        <a:buSzPct val="80000"/>
        <a:buFont typeface="Wingdings 2" pitchFamily="18" charset="2"/>
        <a:buChar char=""/>
        <a:defRPr sz="1800" kern="1200">
          <a:solidFill>
            <a:schemeClr val="tx1"/>
          </a:solidFill>
          <a:latin typeface="Arial" panose="020B0604020202020204" pitchFamily="34" charset="0"/>
          <a:ea typeface="Verdana" panose="020B0604030504040204" pitchFamily="34" charset="0"/>
          <a:cs typeface="Arial" panose="020B0604020202020204" pitchFamily="34" charset="0"/>
        </a:defRPr>
      </a:lvl4pPr>
      <a:lvl5pPr marL="1371600" indent="-228600" algn="l" rtl="0" eaLnBrk="0" fontAlgn="base" hangingPunct="0">
        <a:spcBef>
          <a:spcPts val="375"/>
        </a:spcBef>
        <a:spcAft>
          <a:spcPct val="0"/>
        </a:spcAft>
        <a:buClr>
          <a:srgbClr val="A5AB81"/>
        </a:buClr>
        <a:buChar char="o"/>
        <a:defRPr sz="1800" kern="1200">
          <a:solidFill>
            <a:schemeClr val="tx1"/>
          </a:solidFill>
          <a:latin typeface="Arial" panose="020B0604020202020204" pitchFamily="34" charset="0"/>
          <a:ea typeface="Verdana" panose="020B0604030504040204" pitchFamily="34" charset="0"/>
          <a:cs typeface="Arial" panose="020B0604020202020204" pitchFamily="34" charset="0"/>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oms.nysed.gov/medicaid/"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3.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oms.nysed.gov/medicaid/CPEs/home.html" TargetMode="External"/><Relationship Id="rId2" Type="http://schemas.openxmlformats.org/officeDocument/2006/relationships/notesSlide" Target="../notesSlides/notesSlide40.xml"/><Relationship Id="rId1" Type="http://schemas.openxmlformats.org/officeDocument/2006/relationships/slideLayout" Target="../slideLayouts/slideLayout3.xml"/><Relationship Id="rId4" Type="http://schemas.openxmlformats.org/officeDocument/2006/relationships/hyperlink" Target="https://costreporting.pcgus.com/ny"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mailto:NYSSHSP@pcgus.com" TargetMode="External"/><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subTitle" idx="1"/>
          </p:nvPr>
        </p:nvSpPr>
        <p:spPr>
          <a:xfrm>
            <a:off x="914400" y="3429000"/>
            <a:ext cx="7696200" cy="1371600"/>
          </a:xfrm>
        </p:spPr>
        <p:txBody>
          <a:bodyPr/>
          <a:lstStyle/>
          <a:p>
            <a:pPr algn="r" eaLnBrk="1" hangingPunct="1"/>
            <a:r>
              <a:rPr lang="en-US" sz="2800" dirty="0" smtClean="0"/>
              <a:t>NYSASBO Conference, December 2014</a:t>
            </a:r>
            <a:endParaRPr lang="en-US" sz="2000" dirty="0" smtClean="0"/>
          </a:p>
          <a:p>
            <a:pPr algn="r" eaLnBrk="1" hangingPunct="1"/>
            <a:r>
              <a:rPr lang="en-US" sz="2000" dirty="0" smtClean="0"/>
              <a:t>Megan Morris, PCG</a:t>
            </a:r>
          </a:p>
          <a:p>
            <a:pPr algn="r" eaLnBrk="1" hangingPunct="1"/>
            <a:r>
              <a:rPr lang="en-US" sz="2000" dirty="0" smtClean="0"/>
              <a:t>Constance </a:t>
            </a:r>
            <a:r>
              <a:rPr lang="en-US" sz="2000" dirty="0"/>
              <a:t>Donohue, NYSDOH Medicaid </a:t>
            </a:r>
            <a:r>
              <a:rPr lang="en-US" sz="2000" dirty="0" smtClean="0"/>
              <a:t>Policy</a:t>
            </a:r>
            <a:endParaRPr lang="en-US" sz="2000" dirty="0"/>
          </a:p>
        </p:txBody>
      </p:sp>
      <p:sp>
        <p:nvSpPr>
          <p:cNvPr id="15363" name="Rectangle 2"/>
          <p:cNvSpPr>
            <a:spLocks noGrp="1" noChangeArrowheads="1"/>
          </p:cNvSpPr>
          <p:nvPr>
            <p:ph type="ctrTitle"/>
          </p:nvPr>
        </p:nvSpPr>
        <p:spPr>
          <a:xfrm>
            <a:off x="381000" y="1524000"/>
            <a:ext cx="8382000" cy="1470025"/>
          </a:xfrm>
        </p:spPr>
        <p:txBody>
          <a:bodyPr/>
          <a:lstStyle/>
          <a:p>
            <a:pPr algn="l" eaLnBrk="1" hangingPunct="1">
              <a:lnSpc>
                <a:spcPts val="4400"/>
              </a:lnSpc>
            </a:pPr>
            <a:r>
              <a:rPr sz="3200" dirty="0" smtClean="0">
                <a:solidFill>
                  <a:schemeClr val="bg1"/>
                </a:solidFill>
              </a:rPr>
              <a:t>New York School Supportive Health Services Program</a:t>
            </a:r>
          </a:p>
        </p:txBody>
      </p:sp>
      <p:sp>
        <p:nvSpPr>
          <p:cNvPr id="15364" name="Slide Number Placeholder 3"/>
          <p:cNvSpPr>
            <a:spLocks noGrp="1"/>
          </p:cNvSpPr>
          <p:nvPr>
            <p:ph type="sldNum" sz="quarter" idx="12"/>
          </p:nvPr>
        </p:nvSpPr>
        <p:spPr bwMode="auto">
          <a:xfrm>
            <a:off x="0" y="6210300"/>
            <a:ext cx="603250" cy="457200"/>
          </a:xfrm>
          <a:ln>
            <a:miter lim="800000"/>
            <a:headEnd/>
            <a:tailEnd/>
          </a:ln>
        </p:spPr>
        <p:txBody>
          <a:bodyPr/>
          <a:lstStyle/>
          <a:p>
            <a:r>
              <a:rPr lang="en-US" dirty="0"/>
              <a:t>    </a:t>
            </a:r>
            <a:fld id="{223867C7-FF9A-4AC6-862C-35DF62C05D2B}" type="slidenum">
              <a:rPr lang="en-US"/>
              <a:pPr/>
              <a:t>1</a:t>
            </a:fld>
            <a:endParaRPr lang="en-US" dirty="0"/>
          </a:p>
        </p:txBody>
      </p:sp>
    </p:spTree>
    <p:extLst>
      <p:ext uri="{BB962C8B-B14F-4D97-AF65-F5344CB8AC3E}">
        <p14:creationId xmlns:p14="http://schemas.microsoft.com/office/powerpoint/2010/main" val="387692769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Audit Findings</a:t>
            </a:r>
            <a:endParaRPr lang="en-US" dirty="0"/>
          </a:p>
        </p:txBody>
      </p:sp>
      <p:sp>
        <p:nvSpPr>
          <p:cNvPr id="3" name="Content Placeholder 2"/>
          <p:cNvSpPr>
            <a:spLocks noGrp="1"/>
          </p:cNvSpPr>
          <p:nvPr>
            <p:ph sz="quarter" idx="1"/>
          </p:nvPr>
        </p:nvSpPr>
        <p:spPr>
          <a:xfrm>
            <a:off x="914400" y="1466850"/>
            <a:ext cx="7772400" cy="5391150"/>
          </a:xfrm>
        </p:spPr>
        <p:txBody>
          <a:bodyPr/>
          <a:lstStyle/>
          <a:p>
            <a:r>
              <a:rPr lang="en-US" dirty="0"/>
              <a:t>Office of the Inspector General review of Medicaid </a:t>
            </a:r>
            <a:r>
              <a:rPr lang="en-US" dirty="0" smtClean="0"/>
              <a:t>transportation </a:t>
            </a:r>
            <a:r>
              <a:rPr lang="en-US" dirty="0"/>
              <a:t>claims made by </a:t>
            </a:r>
            <a:r>
              <a:rPr lang="en-US" dirty="0" smtClean="0"/>
              <a:t>695 NYS </a:t>
            </a:r>
            <a:r>
              <a:rPr lang="en-US" dirty="0"/>
              <a:t>school health providers between 9/1/93 and 6/30/2001 showed </a:t>
            </a:r>
            <a:r>
              <a:rPr lang="en-US" dirty="0" smtClean="0"/>
              <a:t>97 </a:t>
            </a:r>
            <a:r>
              <a:rPr lang="en-US" dirty="0"/>
              <a:t>of 100 </a:t>
            </a:r>
            <a:r>
              <a:rPr lang="en-US" dirty="0" smtClean="0"/>
              <a:t>transportation claims </a:t>
            </a:r>
            <a:r>
              <a:rPr lang="en-US" dirty="0"/>
              <a:t>were unallowable</a:t>
            </a:r>
            <a:r>
              <a:rPr lang="en-US" dirty="0" smtClean="0"/>
              <a:t>.</a:t>
            </a:r>
          </a:p>
          <a:p>
            <a:r>
              <a:rPr lang="en-US" dirty="0" smtClean="0"/>
              <a:t>Deficiencies included:</a:t>
            </a:r>
          </a:p>
          <a:p>
            <a:pPr lvl="1"/>
            <a:r>
              <a:rPr lang="en-US" dirty="0" smtClean="0"/>
              <a:t>Lack of date-specific documentation</a:t>
            </a:r>
          </a:p>
          <a:p>
            <a:pPr lvl="1"/>
            <a:r>
              <a:rPr lang="en-US" dirty="0" smtClean="0"/>
              <a:t>No service other than transportation furnished on the day transportation was claimed</a:t>
            </a:r>
          </a:p>
          <a:p>
            <a:pPr lvl="1"/>
            <a:r>
              <a:rPr lang="en-US" dirty="0" smtClean="0"/>
              <a:t>Transportation not included in the student’s IEP</a:t>
            </a:r>
          </a:p>
          <a:p>
            <a:pPr lvl="1"/>
            <a:r>
              <a:rPr lang="en-US" dirty="0" smtClean="0"/>
              <a:t>Fewer than 2 services furnished other than transportation within the month billed</a:t>
            </a:r>
          </a:p>
          <a:p>
            <a:pPr lvl="1"/>
            <a:r>
              <a:rPr lang="en-US" dirty="0" smtClean="0"/>
              <a:t>Student was not actually transported</a:t>
            </a:r>
            <a:endParaRPr lang="en-US" dirty="0"/>
          </a:p>
          <a:p>
            <a:endParaRPr lang="en-US" dirty="0"/>
          </a:p>
        </p:txBody>
      </p:sp>
      <p:sp>
        <p:nvSpPr>
          <p:cNvPr id="4" name="Slide Number Placeholder 3"/>
          <p:cNvSpPr>
            <a:spLocks noGrp="1"/>
          </p:cNvSpPr>
          <p:nvPr>
            <p:ph type="sldNum" sz="quarter" idx="12"/>
          </p:nvPr>
        </p:nvSpPr>
        <p:spPr/>
        <p:txBody>
          <a:bodyPr/>
          <a:lstStyle/>
          <a:p>
            <a:fld id="{BFEACF43-0262-47DD-B8BC-9A87541FB378}" type="slidenum">
              <a:rPr lang="en-US" smtClean="0"/>
              <a:pPr/>
              <a:t>10</a:t>
            </a:fld>
            <a:endParaRPr lang="en-US" dirty="0"/>
          </a:p>
        </p:txBody>
      </p:sp>
    </p:spTree>
    <p:extLst>
      <p:ext uri="{BB962C8B-B14F-4D97-AF65-F5344CB8AC3E}">
        <p14:creationId xmlns:p14="http://schemas.microsoft.com/office/powerpoint/2010/main" val="14885643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Settlement Agreement</a:t>
            </a:r>
            <a:endParaRPr lang="en-US" dirty="0"/>
          </a:p>
        </p:txBody>
      </p:sp>
      <p:sp>
        <p:nvSpPr>
          <p:cNvPr id="3" name="Content Placeholder 2"/>
          <p:cNvSpPr>
            <a:spLocks noGrp="1"/>
          </p:cNvSpPr>
          <p:nvPr>
            <p:ph sz="quarter" idx="1"/>
          </p:nvPr>
        </p:nvSpPr>
        <p:spPr/>
        <p:txBody>
          <a:bodyPr/>
          <a:lstStyle/>
          <a:p>
            <a:r>
              <a:rPr lang="en-US" dirty="0" smtClean="0"/>
              <a:t>Agreement was reached in July 2009</a:t>
            </a:r>
          </a:p>
          <a:p>
            <a:r>
              <a:rPr lang="en-US" dirty="0" smtClean="0"/>
              <a:t>Allowed the SSHS Program to continue in NY</a:t>
            </a:r>
          </a:p>
          <a:p>
            <a:r>
              <a:rPr lang="en-US" dirty="0" smtClean="0"/>
              <a:t>The State and the City of New York entered into an agreement with the Centers for Medicare and Medicaid Services (CMS), the Office of the Inspector General (OIG), and the Department of Justice (DOJ) that called for restitution of approximately $540 million ($100 million to be paid by New York City and the rest by the State)</a:t>
            </a:r>
          </a:p>
          <a:p>
            <a:endParaRPr lang="en-US" dirty="0"/>
          </a:p>
        </p:txBody>
      </p:sp>
      <p:sp>
        <p:nvSpPr>
          <p:cNvPr id="4" name="Slide Number Placeholder 3"/>
          <p:cNvSpPr>
            <a:spLocks noGrp="1"/>
          </p:cNvSpPr>
          <p:nvPr>
            <p:ph type="sldNum" sz="quarter" idx="12"/>
          </p:nvPr>
        </p:nvSpPr>
        <p:spPr/>
        <p:txBody>
          <a:bodyPr/>
          <a:lstStyle/>
          <a:p>
            <a:fld id="{BFEACF43-0262-47DD-B8BC-9A87541FB378}" type="slidenum">
              <a:rPr lang="en-US" smtClean="0"/>
              <a:pPr/>
              <a:t>11</a:t>
            </a:fld>
            <a:endParaRPr lang="en-US" dirty="0"/>
          </a:p>
        </p:txBody>
      </p:sp>
    </p:spTree>
    <p:extLst>
      <p:ext uri="{BB962C8B-B14F-4D97-AF65-F5344CB8AC3E}">
        <p14:creationId xmlns:p14="http://schemas.microsoft.com/office/powerpoint/2010/main" val="17845372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Compliance Agreement Requirements</a:t>
            </a:r>
            <a:endParaRPr lang="en-US" dirty="0"/>
          </a:p>
        </p:txBody>
      </p:sp>
      <p:sp>
        <p:nvSpPr>
          <p:cNvPr id="3" name="Content Placeholder 2"/>
          <p:cNvSpPr>
            <a:spLocks noGrp="1"/>
          </p:cNvSpPr>
          <p:nvPr>
            <p:ph sz="quarter" idx="1"/>
          </p:nvPr>
        </p:nvSpPr>
        <p:spPr/>
        <p:txBody>
          <a:bodyPr/>
          <a:lstStyle/>
          <a:p>
            <a:r>
              <a:rPr lang="en-US" dirty="0" smtClean="0"/>
              <a:t>Compliance Officer and Committee</a:t>
            </a:r>
          </a:p>
          <a:p>
            <a:r>
              <a:rPr lang="en-US" dirty="0" smtClean="0"/>
              <a:t>Audit Requirements - providers</a:t>
            </a:r>
          </a:p>
          <a:p>
            <a:pPr lvl="1"/>
            <a:r>
              <a:rPr lang="en-US" dirty="0" smtClean="0"/>
              <a:t>OMIG payment reviews of all SSHSP services</a:t>
            </a:r>
          </a:p>
          <a:p>
            <a:pPr lvl="1"/>
            <a:r>
              <a:rPr lang="en-US" dirty="0" smtClean="0"/>
              <a:t>Separate payment audits for SSHSP claims from the New York City Department of Education (NYCDOE) and from the Rest of the State (ROS)</a:t>
            </a:r>
          </a:p>
          <a:p>
            <a:r>
              <a:rPr lang="en-US" dirty="0" smtClean="0"/>
              <a:t>Independent audits of State internal controls for SSHSP</a:t>
            </a:r>
          </a:p>
          <a:p>
            <a:r>
              <a:rPr lang="en-US" dirty="0" smtClean="0"/>
              <a:t>Annual written reports </a:t>
            </a:r>
          </a:p>
          <a:p>
            <a:endParaRPr lang="en-US" dirty="0"/>
          </a:p>
        </p:txBody>
      </p:sp>
      <p:sp>
        <p:nvSpPr>
          <p:cNvPr id="4" name="Slide Number Placeholder 3"/>
          <p:cNvSpPr>
            <a:spLocks noGrp="1"/>
          </p:cNvSpPr>
          <p:nvPr>
            <p:ph type="sldNum" sz="quarter" idx="12"/>
          </p:nvPr>
        </p:nvSpPr>
        <p:spPr/>
        <p:txBody>
          <a:bodyPr/>
          <a:lstStyle/>
          <a:p>
            <a:fld id="{BFEACF43-0262-47DD-B8BC-9A87541FB378}" type="slidenum">
              <a:rPr lang="en-US" smtClean="0"/>
              <a:pPr/>
              <a:t>12</a:t>
            </a:fld>
            <a:endParaRPr lang="en-US" dirty="0"/>
          </a:p>
        </p:txBody>
      </p:sp>
    </p:spTree>
    <p:extLst>
      <p:ext uri="{BB962C8B-B14F-4D97-AF65-F5344CB8AC3E}">
        <p14:creationId xmlns:p14="http://schemas.microsoft.com/office/powerpoint/2010/main" val="33246634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Compliance Agreement </a:t>
            </a:r>
            <a:r>
              <a:rPr lang="en-US" dirty="0" smtClean="0"/>
              <a:t>Requirements</a:t>
            </a:r>
            <a:endParaRPr lang="en-US" dirty="0"/>
          </a:p>
        </p:txBody>
      </p:sp>
      <p:sp>
        <p:nvSpPr>
          <p:cNvPr id="3" name="Content Placeholder 2"/>
          <p:cNvSpPr>
            <a:spLocks noGrp="1"/>
          </p:cNvSpPr>
          <p:nvPr>
            <p:ph sz="quarter" idx="1"/>
          </p:nvPr>
        </p:nvSpPr>
        <p:spPr/>
        <p:txBody>
          <a:bodyPr/>
          <a:lstStyle/>
          <a:p>
            <a:r>
              <a:rPr lang="en-US" dirty="0" smtClean="0"/>
              <a:t>New York State SSHSP compliance policy</a:t>
            </a:r>
          </a:p>
          <a:p>
            <a:pPr lvl="1"/>
            <a:r>
              <a:rPr lang="en-US" dirty="0" smtClean="0"/>
              <a:t>Commitment to ensure compliance</a:t>
            </a:r>
          </a:p>
          <a:p>
            <a:r>
              <a:rPr lang="en-US" dirty="0" smtClean="0"/>
              <a:t>Training of relevant employees</a:t>
            </a:r>
          </a:p>
          <a:p>
            <a:pPr lvl="1"/>
            <a:r>
              <a:rPr lang="en-US" dirty="0" smtClean="0"/>
              <a:t>Ensure SSHSP providers (LEAs and counties) are aware of all applicable laws and regulations and standards of conduct for federal participation in the Medicaid program and consequences for violation of these requirements</a:t>
            </a:r>
          </a:p>
          <a:p>
            <a:r>
              <a:rPr lang="en-US" dirty="0" smtClean="0"/>
              <a:t>Confidential disclosure program</a:t>
            </a:r>
          </a:p>
        </p:txBody>
      </p:sp>
      <p:sp>
        <p:nvSpPr>
          <p:cNvPr id="4" name="Slide Number Placeholder 3"/>
          <p:cNvSpPr>
            <a:spLocks noGrp="1"/>
          </p:cNvSpPr>
          <p:nvPr>
            <p:ph type="sldNum" sz="quarter" idx="12"/>
          </p:nvPr>
        </p:nvSpPr>
        <p:spPr/>
        <p:txBody>
          <a:bodyPr/>
          <a:lstStyle/>
          <a:p>
            <a:fld id="{BFEACF43-0262-47DD-B8BC-9A87541FB378}" type="slidenum">
              <a:rPr lang="en-US" smtClean="0"/>
              <a:pPr/>
              <a:t>13</a:t>
            </a:fld>
            <a:endParaRPr lang="en-US" dirty="0"/>
          </a:p>
        </p:txBody>
      </p:sp>
    </p:spTree>
    <p:extLst>
      <p:ext uri="{BB962C8B-B14F-4D97-AF65-F5344CB8AC3E}">
        <p14:creationId xmlns:p14="http://schemas.microsoft.com/office/powerpoint/2010/main" val="9254903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Compliance Agreement </a:t>
            </a:r>
            <a:r>
              <a:rPr lang="en-US" dirty="0" smtClean="0"/>
              <a:t>Requirements</a:t>
            </a:r>
            <a:endParaRPr lang="en-US" dirty="0"/>
          </a:p>
        </p:txBody>
      </p:sp>
      <p:sp>
        <p:nvSpPr>
          <p:cNvPr id="3" name="Content Placeholder 2"/>
          <p:cNvSpPr>
            <a:spLocks noGrp="1"/>
          </p:cNvSpPr>
          <p:nvPr>
            <p:ph sz="quarter" idx="1"/>
          </p:nvPr>
        </p:nvSpPr>
        <p:spPr/>
        <p:txBody>
          <a:bodyPr/>
          <a:lstStyle/>
          <a:p>
            <a:r>
              <a:rPr lang="en-US" dirty="0"/>
              <a:t>State Plan and SSHSP reimbursement methodology</a:t>
            </a:r>
          </a:p>
          <a:p>
            <a:pPr lvl="1"/>
            <a:r>
              <a:rPr lang="en-US" dirty="0" smtClean="0"/>
              <a:t>Required the State to submit to CMS a revised State Plan amendment; effective July 1, 2009, Federal matching funds would only be available for SSHSP under the terms of the revised SPA, which had to receive CMS approval</a:t>
            </a:r>
          </a:p>
          <a:p>
            <a:r>
              <a:rPr lang="en-US" dirty="0" smtClean="0"/>
              <a:t>Implementation Plan – due 90 days after the start of the Agreement </a:t>
            </a:r>
          </a:p>
          <a:p>
            <a:r>
              <a:rPr lang="en-US" dirty="0" smtClean="0"/>
              <a:t>Certification of annual State reports required by the Agreement by the Compliance Officer</a:t>
            </a:r>
            <a:endParaRPr lang="en-US" dirty="0"/>
          </a:p>
        </p:txBody>
      </p:sp>
      <p:sp>
        <p:nvSpPr>
          <p:cNvPr id="4" name="Slide Number Placeholder 3"/>
          <p:cNvSpPr>
            <a:spLocks noGrp="1"/>
          </p:cNvSpPr>
          <p:nvPr>
            <p:ph type="sldNum" sz="quarter" idx="12"/>
          </p:nvPr>
        </p:nvSpPr>
        <p:spPr/>
        <p:txBody>
          <a:bodyPr/>
          <a:lstStyle/>
          <a:p>
            <a:fld id="{BFEACF43-0262-47DD-B8BC-9A87541FB378}" type="slidenum">
              <a:rPr lang="en-US" smtClean="0"/>
              <a:pPr/>
              <a:t>14</a:t>
            </a:fld>
            <a:endParaRPr lang="en-US" dirty="0"/>
          </a:p>
        </p:txBody>
      </p:sp>
    </p:spTree>
    <p:extLst>
      <p:ext uri="{BB962C8B-B14F-4D97-AF65-F5344CB8AC3E}">
        <p14:creationId xmlns:p14="http://schemas.microsoft.com/office/powerpoint/2010/main" val="5980024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Compliance Agreement Status</a:t>
            </a:r>
            <a:endParaRPr lang="en-US" dirty="0"/>
          </a:p>
        </p:txBody>
      </p:sp>
      <p:sp>
        <p:nvSpPr>
          <p:cNvPr id="3" name="Content Placeholder 2"/>
          <p:cNvSpPr>
            <a:spLocks noGrp="1"/>
          </p:cNvSpPr>
          <p:nvPr>
            <p:ph sz="quarter" idx="1"/>
          </p:nvPr>
        </p:nvSpPr>
        <p:spPr/>
        <p:txBody>
          <a:bodyPr/>
          <a:lstStyle/>
          <a:p>
            <a:r>
              <a:rPr lang="en-US" dirty="0" smtClean="0"/>
              <a:t>The State requested of CMS - and was granted - two extensions of the Agreement</a:t>
            </a:r>
          </a:p>
          <a:p>
            <a:r>
              <a:rPr lang="en-US" dirty="0" smtClean="0"/>
              <a:t>The Compliance Agreement final report was submitted in January 2014</a:t>
            </a:r>
          </a:p>
          <a:p>
            <a:r>
              <a:rPr lang="en-US" dirty="0" smtClean="0"/>
              <a:t>In July 2014, the State received a letter from CMS acknowledging the sunset of the Compliance Agreement … </a:t>
            </a:r>
          </a:p>
          <a:p>
            <a:pPr lvl="1"/>
            <a:r>
              <a:rPr lang="en-US" dirty="0" smtClean="0"/>
              <a:t>and reminding the State that there is still work to be done… </a:t>
            </a:r>
            <a:endParaRPr lang="en-US" dirty="0"/>
          </a:p>
        </p:txBody>
      </p:sp>
      <p:sp>
        <p:nvSpPr>
          <p:cNvPr id="4" name="Slide Number Placeholder 3"/>
          <p:cNvSpPr>
            <a:spLocks noGrp="1"/>
          </p:cNvSpPr>
          <p:nvPr>
            <p:ph type="sldNum" sz="quarter" idx="12"/>
          </p:nvPr>
        </p:nvSpPr>
        <p:spPr/>
        <p:txBody>
          <a:bodyPr/>
          <a:lstStyle/>
          <a:p>
            <a:fld id="{BFEACF43-0262-47DD-B8BC-9A87541FB378}" type="slidenum">
              <a:rPr lang="en-US" smtClean="0"/>
              <a:pPr/>
              <a:t>15</a:t>
            </a:fld>
            <a:endParaRPr lang="en-US" dirty="0"/>
          </a:p>
        </p:txBody>
      </p:sp>
    </p:spTree>
    <p:extLst>
      <p:ext uri="{BB962C8B-B14F-4D97-AF65-F5344CB8AC3E}">
        <p14:creationId xmlns:p14="http://schemas.microsoft.com/office/powerpoint/2010/main" val="6322244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SSHSP Policy Changes - Highlights</a:t>
            </a:r>
            <a:endParaRPr lang="en-US" dirty="0"/>
          </a:p>
        </p:txBody>
      </p:sp>
      <p:sp>
        <p:nvSpPr>
          <p:cNvPr id="3" name="Text Placeholder 2"/>
          <p:cNvSpPr>
            <a:spLocks noGrp="1"/>
          </p:cNvSpPr>
          <p:nvPr>
            <p:ph type="body" idx="1"/>
          </p:nvPr>
        </p:nvSpPr>
        <p:spPr/>
        <p:txBody>
          <a:bodyPr/>
          <a:lstStyle/>
          <a:p>
            <a:r>
              <a:rPr lang="en-US" dirty="0" smtClean="0"/>
              <a:t>SPA 09-61</a:t>
            </a:r>
          </a:p>
          <a:p>
            <a:r>
              <a:rPr lang="en-US" dirty="0" smtClean="0"/>
              <a:t>Encounter-based claiming</a:t>
            </a:r>
          </a:p>
          <a:p>
            <a:r>
              <a:rPr lang="en-US" dirty="0" smtClean="0"/>
              <a:t>SSHSP claims 2009 - present</a:t>
            </a:r>
          </a:p>
          <a:p>
            <a:r>
              <a:rPr lang="en-US" dirty="0" smtClean="0"/>
              <a:t>Guidance issued to SSHSP providers</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A588B132-F789-4EC4-BF52-62C019D536B0}" type="slidenum">
              <a:rPr lang="en-US" smtClean="0"/>
              <a:pPr/>
              <a:t>16</a:t>
            </a:fld>
            <a:endParaRPr lang="en-US" dirty="0"/>
          </a:p>
        </p:txBody>
      </p:sp>
    </p:spTree>
    <p:extLst>
      <p:ext uri="{BB962C8B-B14F-4D97-AF65-F5344CB8AC3E}">
        <p14:creationId xmlns:p14="http://schemas.microsoft.com/office/powerpoint/2010/main" val="19598168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 09-61</a:t>
            </a:r>
            <a:endParaRPr lang="en-US" dirty="0"/>
          </a:p>
        </p:txBody>
      </p:sp>
      <p:sp>
        <p:nvSpPr>
          <p:cNvPr id="3" name="Content Placeholder 2"/>
          <p:cNvSpPr>
            <a:spLocks noGrp="1"/>
          </p:cNvSpPr>
          <p:nvPr>
            <p:ph sz="quarter" idx="1"/>
          </p:nvPr>
        </p:nvSpPr>
        <p:spPr>
          <a:xfrm>
            <a:off x="914400" y="1447800"/>
            <a:ext cx="7772400" cy="5562600"/>
          </a:xfrm>
        </p:spPr>
        <p:txBody>
          <a:bodyPr/>
          <a:lstStyle/>
          <a:p>
            <a:r>
              <a:rPr lang="en-US" dirty="0" smtClean="0"/>
              <a:t>Encounter-based claiming</a:t>
            </a:r>
          </a:p>
          <a:p>
            <a:r>
              <a:rPr lang="en-US" dirty="0" smtClean="0"/>
              <a:t>Moved SSHSP services from the Rehabilitation Section of the State Plan to the EPSDT Section</a:t>
            </a:r>
          </a:p>
          <a:p>
            <a:r>
              <a:rPr lang="en-US" dirty="0" smtClean="0"/>
              <a:t>Key features:</a:t>
            </a:r>
          </a:p>
          <a:p>
            <a:pPr lvl="1"/>
            <a:r>
              <a:rPr lang="en-US" dirty="0" smtClean="0"/>
              <a:t>10 SSHSP services </a:t>
            </a:r>
          </a:p>
          <a:p>
            <a:pPr lvl="1"/>
            <a:r>
              <a:rPr lang="en-US" dirty="0" smtClean="0"/>
              <a:t>Requires written orders/referrals as appropriate</a:t>
            </a:r>
          </a:p>
          <a:p>
            <a:pPr lvl="1"/>
            <a:r>
              <a:rPr lang="en-US" dirty="0" smtClean="0"/>
              <a:t>Services included in student’s IEP</a:t>
            </a:r>
            <a:endParaRPr lang="en-US" dirty="0"/>
          </a:p>
          <a:p>
            <a:pPr lvl="1"/>
            <a:r>
              <a:rPr lang="en-US" dirty="0" smtClean="0"/>
              <a:t>Specifies practitioner qualifications required under the Medicaid program</a:t>
            </a:r>
          </a:p>
          <a:p>
            <a:pPr lvl="1"/>
            <a:r>
              <a:rPr lang="en-US" dirty="0" smtClean="0"/>
              <a:t>Includes “under the direction of” and supervision requirements </a:t>
            </a:r>
          </a:p>
          <a:p>
            <a:pPr lvl="1"/>
            <a:r>
              <a:rPr lang="en-US" dirty="0" smtClean="0"/>
              <a:t>Each encounter must be documented in accordance with State Medicaid regulation requirements</a:t>
            </a:r>
          </a:p>
          <a:p>
            <a:pPr lvl="1"/>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fld id="{BFEACF43-0262-47DD-B8BC-9A87541FB378}" type="slidenum">
              <a:rPr lang="en-US" smtClean="0"/>
              <a:pPr/>
              <a:t>17</a:t>
            </a:fld>
            <a:endParaRPr lang="en-US" dirty="0"/>
          </a:p>
        </p:txBody>
      </p:sp>
    </p:spTree>
    <p:extLst>
      <p:ext uri="{BB962C8B-B14F-4D97-AF65-F5344CB8AC3E}">
        <p14:creationId xmlns:p14="http://schemas.microsoft.com/office/powerpoint/2010/main" val="515186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 09-61</a:t>
            </a:r>
            <a:endParaRPr lang="en-US" dirty="0"/>
          </a:p>
        </p:txBody>
      </p:sp>
      <p:sp>
        <p:nvSpPr>
          <p:cNvPr id="3" name="Content Placeholder 2"/>
          <p:cNvSpPr>
            <a:spLocks noGrp="1"/>
          </p:cNvSpPr>
          <p:nvPr>
            <p:ph sz="quarter" idx="1"/>
          </p:nvPr>
        </p:nvSpPr>
        <p:spPr/>
        <p:txBody>
          <a:bodyPr/>
          <a:lstStyle/>
          <a:p>
            <a:r>
              <a:rPr lang="en-US" dirty="0" smtClean="0"/>
              <a:t>Fee-for-service reimbursement is benchmarked at 75% of the Medicare rate for the Mid-Hudson region of the State</a:t>
            </a:r>
          </a:p>
          <a:p>
            <a:r>
              <a:rPr lang="en-US" dirty="0" smtClean="0"/>
              <a:t>Many SSHSP providers were unable to claim or submitted a limited number of claims for the 2009-2010 school year </a:t>
            </a:r>
          </a:p>
          <a:p>
            <a:r>
              <a:rPr lang="en-US" dirty="0" smtClean="0"/>
              <a:t>Targeted Case Management (TCM) claims continued to be paid through June 30, 2010</a:t>
            </a:r>
          </a:p>
          <a:p>
            <a:pPr marL="0" indent="0">
              <a:buNone/>
            </a:pPr>
            <a:endParaRPr lang="en-US" dirty="0"/>
          </a:p>
        </p:txBody>
      </p:sp>
      <p:sp>
        <p:nvSpPr>
          <p:cNvPr id="4" name="Slide Number Placeholder 3"/>
          <p:cNvSpPr>
            <a:spLocks noGrp="1"/>
          </p:cNvSpPr>
          <p:nvPr>
            <p:ph type="sldNum" sz="quarter" idx="12"/>
          </p:nvPr>
        </p:nvSpPr>
        <p:spPr/>
        <p:txBody>
          <a:bodyPr/>
          <a:lstStyle/>
          <a:p>
            <a:fld id="{BFEACF43-0262-47DD-B8BC-9A87541FB378}" type="slidenum">
              <a:rPr lang="en-US" smtClean="0"/>
              <a:pPr/>
              <a:t>18</a:t>
            </a:fld>
            <a:endParaRPr lang="en-US" dirty="0"/>
          </a:p>
        </p:txBody>
      </p:sp>
    </p:spTree>
    <p:extLst>
      <p:ext uri="{BB962C8B-B14F-4D97-AF65-F5344CB8AC3E}">
        <p14:creationId xmlns:p14="http://schemas.microsoft.com/office/powerpoint/2010/main" val="6895706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SSHSP Claims 2009 - Present</a:t>
            </a:r>
            <a:endParaRPr lang="en-US" dirty="0"/>
          </a:p>
        </p:txBody>
      </p:sp>
      <p:sp>
        <p:nvSpPr>
          <p:cNvPr id="3" name="Text Placeholder 2"/>
          <p:cNvSpPr>
            <a:spLocks noGrp="1"/>
          </p:cNvSpPr>
          <p:nvPr>
            <p:ph type="body" idx="2"/>
          </p:nvPr>
        </p:nvSpPr>
        <p:spPr/>
        <p:txBody>
          <a:bodyPr/>
          <a:lstStyle/>
          <a:p>
            <a:r>
              <a:rPr lang="en-US" dirty="0" smtClean="0"/>
              <a:t>Claims Paid for SSHSP from September 2009 to Present*</a:t>
            </a:r>
          </a:p>
          <a:p>
            <a:endParaRPr lang="en-US" dirty="0"/>
          </a:p>
          <a:p>
            <a:endParaRPr lang="en-US" dirty="0" smtClean="0"/>
          </a:p>
          <a:p>
            <a:endParaRPr lang="en-US" dirty="0"/>
          </a:p>
          <a:p>
            <a:endParaRPr lang="en-US" dirty="0" smtClean="0"/>
          </a:p>
          <a:p>
            <a:r>
              <a:rPr lang="en-US" dirty="0" smtClean="0"/>
              <a:t>*Not all claims have been received for current year</a:t>
            </a:r>
            <a:endParaRPr lang="en-US" dirty="0"/>
          </a:p>
        </p:txBody>
      </p:sp>
      <p:graphicFrame>
        <p:nvGraphicFramePr>
          <p:cNvPr id="7" name="Content Placeholder 6"/>
          <p:cNvGraphicFramePr>
            <a:graphicFrameLocks noGrp="1"/>
          </p:cNvGraphicFramePr>
          <p:nvPr>
            <p:ph sz="quarter" idx="1"/>
            <p:extLst/>
          </p:nvPr>
        </p:nvGraphicFramePr>
        <p:xfrm>
          <a:off x="2971800" y="1600200"/>
          <a:ext cx="5715000" cy="2768600"/>
        </p:xfrm>
        <a:graphic>
          <a:graphicData uri="http://schemas.openxmlformats.org/drawingml/2006/table">
            <a:tbl>
              <a:tblPr firstRow="1" bandRow="1">
                <a:tableStyleId>{5C22544A-7EE6-4342-B048-85BDC9FD1C3A}</a:tableStyleId>
              </a:tblPr>
              <a:tblGrid>
                <a:gridCol w="1428750"/>
                <a:gridCol w="1428750"/>
                <a:gridCol w="1428750"/>
                <a:gridCol w="1428750"/>
              </a:tblGrid>
              <a:tr h="370840">
                <a:tc>
                  <a:txBody>
                    <a:bodyPr/>
                    <a:lstStyle/>
                    <a:p>
                      <a:r>
                        <a:rPr lang="en-US" dirty="0" smtClean="0"/>
                        <a:t>School Year</a:t>
                      </a:r>
                      <a:endParaRPr lang="en-US" dirty="0"/>
                    </a:p>
                  </a:txBody>
                  <a:tcPr/>
                </a:tc>
                <a:tc>
                  <a:txBody>
                    <a:bodyPr/>
                    <a:lstStyle/>
                    <a:p>
                      <a:r>
                        <a:rPr lang="en-US" dirty="0" smtClean="0"/>
                        <a:t>Paid Amount</a:t>
                      </a:r>
                      <a:endParaRPr lang="en-US" dirty="0"/>
                    </a:p>
                  </a:txBody>
                  <a:tcPr/>
                </a:tc>
                <a:tc>
                  <a:txBody>
                    <a:bodyPr/>
                    <a:lstStyle/>
                    <a:p>
                      <a:r>
                        <a:rPr lang="en-US" dirty="0" smtClean="0"/>
                        <a:t>Number of Claims </a:t>
                      </a:r>
                      <a:endParaRPr lang="en-US" dirty="0"/>
                    </a:p>
                  </a:txBody>
                  <a:tcPr/>
                </a:tc>
                <a:tc>
                  <a:txBody>
                    <a:bodyPr/>
                    <a:lstStyle/>
                    <a:p>
                      <a:r>
                        <a:rPr lang="en-US" dirty="0" smtClean="0"/>
                        <a:t>Number of Unique Recipients</a:t>
                      </a:r>
                      <a:endParaRPr lang="en-US" dirty="0"/>
                    </a:p>
                  </a:txBody>
                  <a:tcPr/>
                </a:tc>
              </a:tr>
              <a:tr h="370840">
                <a:tc>
                  <a:txBody>
                    <a:bodyPr/>
                    <a:lstStyle/>
                    <a:p>
                      <a:r>
                        <a:rPr lang="en-US" dirty="0" smtClean="0"/>
                        <a:t>9/09 – 6/10</a:t>
                      </a:r>
                      <a:endParaRPr lang="en-US" dirty="0"/>
                    </a:p>
                  </a:txBody>
                  <a:tcPr/>
                </a:tc>
                <a:tc>
                  <a:txBody>
                    <a:bodyPr/>
                    <a:lstStyle/>
                    <a:p>
                      <a:r>
                        <a:rPr lang="en-US" dirty="0" smtClean="0"/>
                        <a:t>$1,098,973</a:t>
                      </a:r>
                      <a:endParaRPr lang="en-US" dirty="0"/>
                    </a:p>
                  </a:txBody>
                  <a:tcPr/>
                </a:tc>
                <a:tc>
                  <a:txBody>
                    <a:bodyPr/>
                    <a:lstStyle/>
                    <a:p>
                      <a:r>
                        <a:rPr lang="en-US" dirty="0" smtClean="0"/>
                        <a:t>29,411</a:t>
                      </a:r>
                      <a:endParaRPr lang="en-US" dirty="0"/>
                    </a:p>
                  </a:txBody>
                  <a:tcPr/>
                </a:tc>
                <a:tc>
                  <a:txBody>
                    <a:bodyPr/>
                    <a:lstStyle/>
                    <a:p>
                      <a:r>
                        <a:rPr lang="en-US" dirty="0" smtClean="0"/>
                        <a:t>471</a:t>
                      </a:r>
                      <a:endParaRPr lang="en-US" dirty="0"/>
                    </a:p>
                  </a:txBody>
                  <a:tcPr/>
                </a:tc>
              </a:tr>
              <a:tr h="370840">
                <a:tc>
                  <a:txBody>
                    <a:bodyPr/>
                    <a:lstStyle/>
                    <a:p>
                      <a:r>
                        <a:rPr lang="en-US" dirty="0" smtClean="0"/>
                        <a:t>7/10 – 6/11</a:t>
                      </a:r>
                      <a:endParaRPr lang="en-US" dirty="0"/>
                    </a:p>
                  </a:txBody>
                  <a:tcPr/>
                </a:tc>
                <a:tc>
                  <a:txBody>
                    <a:bodyPr/>
                    <a:lstStyle/>
                    <a:p>
                      <a:r>
                        <a:rPr lang="en-US" dirty="0" smtClean="0"/>
                        <a:t>$59,231,489</a:t>
                      </a:r>
                      <a:endParaRPr lang="en-US" dirty="0"/>
                    </a:p>
                  </a:txBody>
                  <a:tcPr/>
                </a:tc>
                <a:tc>
                  <a:txBody>
                    <a:bodyPr/>
                    <a:lstStyle/>
                    <a:p>
                      <a:r>
                        <a:rPr lang="en-US" dirty="0" smtClean="0"/>
                        <a:t>1,785,749</a:t>
                      </a:r>
                      <a:endParaRPr lang="en-US" dirty="0"/>
                    </a:p>
                  </a:txBody>
                  <a:tcPr/>
                </a:tc>
                <a:tc>
                  <a:txBody>
                    <a:bodyPr/>
                    <a:lstStyle/>
                    <a:p>
                      <a:r>
                        <a:rPr lang="en-US" dirty="0" smtClean="0"/>
                        <a:t>29,292</a:t>
                      </a:r>
                      <a:endParaRPr lang="en-US" dirty="0"/>
                    </a:p>
                  </a:txBody>
                  <a:tcPr/>
                </a:tc>
              </a:tr>
              <a:tr h="370840">
                <a:tc>
                  <a:txBody>
                    <a:bodyPr/>
                    <a:lstStyle/>
                    <a:p>
                      <a:r>
                        <a:rPr lang="en-US" dirty="0" smtClean="0"/>
                        <a:t>7/11 – 6/12</a:t>
                      </a:r>
                      <a:endParaRPr lang="en-US" dirty="0"/>
                    </a:p>
                  </a:txBody>
                  <a:tcPr/>
                </a:tc>
                <a:tc>
                  <a:txBody>
                    <a:bodyPr/>
                    <a:lstStyle/>
                    <a:p>
                      <a:r>
                        <a:rPr lang="en-US" dirty="0" smtClean="0"/>
                        <a:t>$98,761,787</a:t>
                      </a:r>
                      <a:endParaRPr lang="en-US" dirty="0"/>
                    </a:p>
                  </a:txBody>
                  <a:tcPr/>
                </a:tc>
                <a:tc>
                  <a:txBody>
                    <a:bodyPr/>
                    <a:lstStyle/>
                    <a:p>
                      <a:r>
                        <a:rPr lang="en-US" dirty="0" smtClean="0"/>
                        <a:t>2,968,653</a:t>
                      </a:r>
                      <a:endParaRPr lang="en-US" dirty="0"/>
                    </a:p>
                  </a:txBody>
                  <a:tcPr/>
                </a:tc>
                <a:tc>
                  <a:txBody>
                    <a:bodyPr/>
                    <a:lstStyle/>
                    <a:p>
                      <a:r>
                        <a:rPr lang="en-US" dirty="0" smtClean="0"/>
                        <a:t>42,329</a:t>
                      </a:r>
                      <a:endParaRPr lang="en-US" dirty="0"/>
                    </a:p>
                  </a:txBody>
                  <a:tcPr/>
                </a:tc>
              </a:tr>
              <a:tr h="370840">
                <a:tc>
                  <a:txBody>
                    <a:bodyPr/>
                    <a:lstStyle/>
                    <a:p>
                      <a:r>
                        <a:rPr lang="en-US" dirty="0" smtClean="0"/>
                        <a:t>7/12 – 6/13</a:t>
                      </a:r>
                      <a:endParaRPr lang="en-US" dirty="0"/>
                    </a:p>
                  </a:txBody>
                  <a:tcPr/>
                </a:tc>
                <a:tc>
                  <a:txBody>
                    <a:bodyPr/>
                    <a:lstStyle/>
                    <a:p>
                      <a:r>
                        <a:rPr lang="en-US" dirty="0" smtClean="0"/>
                        <a:t>$110,846,498</a:t>
                      </a:r>
                      <a:endParaRPr lang="en-US" dirty="0"/>
                    </a:p>
                  </a:txBody>
                  <a:tcPr/>
                </a:tc>
                <a:tc>
                  <a:txBody>
                    <a:bodyPr/>
                    <a:lstStyle/>
                    <a:p>
                      <a:r>
                        <a:rPr lang="en-US" dirty="0" smtClean="0"/>
                        <a:t>3,445,903</a:t>
                      </a:r>
                      <a:endParaRPr lang="en-US" dirty="0"/>
                    </a:p>
                  </a:txBody>
                  <a:tcPr/>
                </a:tc>
                <a:tc>
                  <a:txBody>
                    <a:bodyPr/>
                    <a:lstStyle/>
                    <a:p>
                      <a:r>
                        <a:rPr lang="en-US" dirty="0" smtClean="0"/>
                        <a:t>50,494</a:t>
                      </a:r>
                      <a:endParaRPr lang="en-US" dirty="0"/>
                    </a:p>
                  </a:txBody>
                  <a:tcPr/>
                </a:tc>
              </a:tr>
              <a:tr h="370840">
                <a:tc>
                  <a:txBody>
                    <a:bodyPr/>
                    <a:lstStyle/>
                    <a:p>
                      <a:r>
                        <a:rPr lang="en-US" dirty="0" smtClean="0"/>
                        <a:t>7/13 – 6/14*</a:t>
                      </a:r>
                    </a:p>
                  </a:txBody>
                  <a:tcPr/>
                </a:tc>
                <a:tc>
                  <a:txBody>
                    <a:bodyPr/>
                    <a:lstStyle/>
                    <a:p>
                      <a:r>
                        <a:rPr lang="en-US" dirty="0" smtClean="0"/>
                        <a:t>$77,180,501</a:t>
                      </a:r>
                      <a:endParaRPr lang="en-US" dirty="0"/>
                    </a:p>
                  </a:txBody>
                  <a:tcPr/>
                </a:tc>
                <a:tc>
                  <a:txBody>
                    <a:bodyPr/>
                    <a:lstStyle/>
                    <a:p>
                      <a:r>
                        <a:rPr lang="en-US" dirty="0" smtClean="0"/>
                        <a:t>2,343,770</a:t>
                      </a:r>
                      <a:endParaRPr lang="en-US" dirty="0"/>
                    </a:p>
                  </a:txBody>
                  <a:tcPr/>
                </a:tc>
                <a:tc>
                  <a:txBody>
                    <a:bodyPr/>
                    <a:lstStyle/>
                    <a:p>
                      <a:r>
                        <a:rPr lang="en-US" dirty="0" smtClean="0"/>
                        <a:t>47,310</a:t>
                      </a:r>
                      <a:endParaRPr lang="en-US" dirty="0"/>
                    </a:p>
                  </a:txBody>
                  <a:tcPr/>
                </a:tc>
              </a:tr>
            </a:tbl>
          </a:graphicData>
        </a:graphic>
      </p:graphicFrame>
      <p:sp>
        <p:nvSpPr>
          <p:cNvPr id="5" name="Slide Number Placeholder 4"/>
          <p:cNvSpPr>
            <a:spLocks noGrp="1"/>
          </p:cNvSpPr>
          <p:nvPr>
            <p:ph type="sldNum" sz="quarter" idx="12"/>
          </p:nvPr>
        </p:nvSpPr>
        <p:spPr/>
        <p:txBody>
          <a:bodyPr/>
          <a:lstStyle/>
          <a:p>
            <a:fld id="{290C2917-1146-4015-AFD9-F91EEE12DB4C}" type="slidenum">
              <a:rPr lang="en-US" smtClean="0"/>
              <a:pPr/>
              <a:t>19</a:t>
            </a:fld>
            <a:endParaRPr lang="en-US" dirty="0"/>
          </a:p>
        </p:txBody>
      </p:sp>
    </p:spTree>
    <p:extLst>
      <p:ext uri="{BB962C8B-B14F-4D97-AF65-F5344CB8AC3E}">
        <p14:creationId xmlns:p14="http://schemas.microsoft.com/office/powerpoint/2010/main" val="3209014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Text Placeholder 2"/>
          <p:cNvSpPr>
            <a:spLocks noGrp="1"/>
          </p:cNvSpPr>
          <p:nvPr>
            <p:ph type="body" idx="1"/>
          </p:nvPr>
        </p:nvSpPr>
        <p:spPr>
          <a:xfrm>
            <a:off x="722312" y="2547938"/>
            <a:ext cx="8193087" cy="1338262"/>
          </a:xfrm>
        </p:spPr>
        <p:txBody>
          <a:bodyPr/>
          <a:lstStyle/>
          <a:p>
            <a:r>
              <a:rPr lang="en-US" dirty="0" smtClean="0"/>
              <a:t>Introduction to NY Medicaid</a:t>
            </a:r>
          </a:p>
          <a:p>
            <a:r>
              <a:rPr lang="en-US" dirty="0" smtClean="0"/>
              <a:t>Introduction to SSHSP</a:t>
            </a:r>
          </a:p>
          <a:p>
            <a:r>
              <a:rPr lang="en-US" dirty="0" smtClean="0"/>
              <a:t>NY SSHSP Timeline – Federal Audits to Today</a:t>
            </a:r>
          </a:p>
          <a:p>
            <a:r>
              <a:rPr lang="en-US" dirty="0" smtClean="0"/>
              <a:t>SSHSP Policy Changes – Highlights</a:t>
            </a:r>
          </a:p>
          <a:p>
            <a:r>
              <a:rPr lang="en-US" dirty="0" smtClean="0"/>
              <a:t>State Plan Process toward Implementation </a:t>
            </a:r>
            <a:r>
              <a:rPr lang="en-US" dirty="0"/>
              <a:t>of CPE </a:t>
            </a:r>
            <a:r>
              <a:rPr lang="en-US" dirty="0" smtClean="0"/>
              <a:t>Methodology</a:t>
            </a:r>
          </a:p>
          <a:p>
            <a:r>
              <a:rPr lang="en-US" dirty="0" smtClean="0"/>
              <a:t>Lessons Learned/Summary/Wrap-up</a:t>
            </a:r>
            <a:endParaRPr lang="en-US" dirty="0"/>
          </a:p>
        </p:txBody>
      </p:sp>
      <p:sp>
        <p:nvSpPr>
          <p:cNvPr id="4" name="Slide Number Placeholder 3"/>
          <p:cNvSpPr>
            <a:spLocks noGrp="1"/>
          </p:cNvSpPr>
          <p:nvPr>
            <p:ph type="sldNum" sz="quarter" idx="12"/>
          </p:nvPr>
        </p:nvSpPr>
        <p:spPr/>
        <p:txBody>
          <a:bodyPr/>
          <a:lstStyle/>
          <a:p>
            <a:fld id="{A588B132-F789-4EC4-BF52-62C019D536B0}" type="slidenum">
              <a:rPr lang="en-US" smtClean="0"/>
              <a:pPr/>
              <a:t>2</a:t>
            </a:fld>
            <a:endParaRPr lang="en-US" dirty="0"/>
          </a:p>
        </p:txBody>
      </p:sp>
    </p:spTree>
    <p:extLst>
      <p:ext uri="{BB962C8B-B14F-4D97-AF65-F5344CB8AC3E}">
        <p14:creationId xmlns:p14="http://schemas.microsoft.com/office/powerpoint/2010/main" val="37332053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Guidance Issued to SSHSP Providers</a:t>
            </a:r>
            <a:endParaRPr lang="en-US" dirty="0"/>
          </a:p>
        </p:txBody>
      </p:sp>
      <p:sp>
        <p:nvSpPr>
          <p:cNvPr id="3" name="Content Placeholder 2"/>
          <p:cNvSpPr>
            <a:spLocks noGrp="1"/>
          </p:cNvSpPr>
          <p:nvPr>
            <p:ph sz="quarter" idx="1"/>
          </p:nvPr>
        </p:nvSpPr>
        <p:spPr/>
        <p:txBody>
          <a:bodyPr/>
          <a:lstStyle/>
          <a:p>
            <a:r>
              <a:rPr lang="en-US" dirty="0" smtClean="0"/>
              <a:t>Since 2009:</a:t>
            </a:r>
          </a:p>
          <a:p>
            <a:pPr lvl="1"/>
            <a:r>
              <a:rPr lang="en-US" dirty="0" smtClean="0"/>
              <a:t>Handbook 7, Handbook 8</a:t>
            </a:r>
          </a:p>
          <a:p>
            <a:pPr lvl="1"/>
            <a:r>
              <a:rPr lang="en-US" dirty="0" smtClean="0"/>
              <a:t>41 Medicaid Alerts</a:t>
            </a:r>
          </a:p>
          <a:p>
            <a:pPr lvl="1"/>
            <a:r>
              <a:rPr lang="en-US" dirty="0" smtClean="0"/>
              <a:t>226 Questions and Answers</a:t>
            </a:r>
          </a:p>
          <a:p>
            <a:endParaRPr lang="en-US" dirty="0" smtClean="0"/>
          </a:p>
          <a:p>
            <a:r>
              <a:rPr lang="en-US" dirty="0" smtClean="0"/>
              <a:t>Guidance is posted on the State Education Department’s </a:t>
            </a:r>
            <a:r>
              <a:rPr lang="en-US" dirty="0"/>
              <a:t>website </a:t>
            </a:r>
            <a:r>
              <a:rPr lang="en-US" dirty="0" smtClean="0"/>
              <a:t>at:  </a:t>
            </a:r>
            <a:r>
              <a:rPr lang="en-US" dirty="0">
                <a:hlinkClick r:id="rId3"/>
              </a:rPr>
              <a:t>http://www.oms.nysed.gov/medicaid</a:t>
            </a:r>
            <a:r>
              <a:rPr lang="en-US" dirty="0" smtClean="0">
                <a:hlinkClick r:id="rId3"/>
              </a:rPr>
              <a:t>/</a:t>
            </a:r>
            <a:endParaRPr lang="en-US" dirty="0" smtClean="0"/>
          </a:p>
          <a:p>
            <a:pPr marL="0" indent="0">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BFEACF43-0262-47DD-B8BC-9A87541FB378}" type="slidenum">
              <a:rPr lang="en-US" smtClean="0"/>
              <a:pPr/>
              <a:t>20</a:t>
            </a:fld>
            <a:endParaRPr lang="en-US" dirty="0"/>
          </a:p>
        </p:txBody>
      </p:sp>
    </p:spTree>
    <p:extLst>
      <p:ext uri="{BB962C8B-B14F-4D97-AF65-F5344CB8AC3E}">
        <p14:creationId xmlns:p14="http://schemas.microsoft.com/office/powerpoint/2010/main" val="23329980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Plan Process - Implementation of Certified Public Expenditure Reimbursement Methodology</a:t>
            </a:r>
            <a:endParaRPr lang="en-US" dirty="0"/>
          </a:p>
        </p:txBody>
      </p:sp>
      <p:sp>
        <p:nvSpPr>
          <p:cNvPr id="3" name="Text Placeholder 2"/>
          <p:cNvSpPr>
            <a:spLocks noGrp="1"/>
          </p:cNvSpPr>
          <p:nvPr>
            <p:ph type="body" idx="1"/>
          </p:nvPr>
        </p:nvSpPr>
        <p:spPr/>
        <p:txBody>
          <a:bodyPr/>
          <a:lstStyle/>
          <a:p>
            <a:r>
              <a:rPr lang="en-US" dirty="0" smtClean="0"/>
              <a:t>SPA 11-39 submission</a:t>
            </a:r>
          </a:p>
          <a:p>
            <a:r>
              <a:rPr lang="en-US" dirty="0" smtClean="0"/>
              <a:t>Introduction of CPE Reimbursement Methodology</a:t>
            </a:r>
          </a:p>
          <a:p>
            <a:r>
              <a:rPr lang="en-US" dirty="0" smtClean="0"/>
              <a:t>Requirements for Participating School Districts</a:t>
            </a:r>
          </a:p>
          <a:p>
            <a:endParaRPr lang="en-US" dirty="0" smtClean="0"/>
          </a:p>
          <a:p>
            <a:endParaRPr lang="en-US" dirty="0" smtClean="0"/>
          </a:p>
        </p:txBody>
      </p:sp>
      <p:sp>
        <p:nvSpPr>
          <p:cNvPr id="4" name="Slide Number Placeholder 3"/>
          <p:cNvSpPr>
            <a:spLocks noGrp="1"/>
          </p:cNvSpPr>
          <p:nvPr>
            <p:ph type="sldNum" sz="quarter" idx="12"/>
          </p:nvPr>
        </p:nvSpPr>
        <p:spPr/>
        <p:txBody>
          <a:bodyPr/>
          <a:lstStyle/>
          <a:p>
            <a:fld id="{A588B132-F789-4EC4-BF52-62C019D536B0}" type="slidenum">
              <a:rPr lang="en-US" smtClean="0"/>
              <a:pPr/>
              <a:t>21</a:t>
            </a:fld>
            <a:endParaRPr lang="en-US" dirty="0"/>
          </a:p>
        </p:txBody>
      </p:sp>
    </p:spTree>
    <p:extLst>
      <p:ext uri="{BB962C8B-B14F-4D97-AF65-F5344CB8AC3E}">
        <p14:creationId xmlns:p14="http://schemas.microsoft.com/office/powerpoint/2010/main" val="40947626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 11-39 Submission to CMS</a:t>
            </a:r>
            <a:endParaRPr lang="en-US" dirty="0"/>
          </a:p>
        </p:txBody>
      </p:sp>
      <p:sp>
        <p:nvSpPr>
          <p:cNvPr id="3" name="Content Placeholder 2"/>
          <p:cNvSpPr>
            <a:spLocks noGrp="1"/>
          </p:cNvSpPr>
          <p:nvPr>
            <p:ph sz="quarter" idx="1"/>
          </p:nvPr>
        </p:nvSpPr>
        <p:spPr/>
        <p:txBody>
          <a:bodyPr/>
          <a:lstStyle/>
          <a:p>
            <a:r>
              <a:rPr lang="en-US" dirty="0" smtClean="0"/>
              <a:t>Initial submission on </a:t>
            </a:r>
            <a:r>
              <a:rPr lang="en-US" smtClean="0"/>
              <a:t>December </a:t>
            </a:r>
            <a:r>
              <a:rPr lang="en-US" smtClean="0"/>
              <a:t>14, 2011</a:t>
            </a:r>
            <a:endParaRPr lang="en-US" dirty="0" smtClean="0"/>
          </a:p>
          <a:p>
            <a:r>
              <a:rPr lang="en-US" dirty="0" smtClean="0"/>
              <a:t>CMS required that the statewide SPA be split into four separate SPAs:</a:t>
            </a:r>
          </a:p>
          <a:p>
            <a:pPr lvl="1"/>
            <a:r>
              <a:rPr lang="en-US" dirty="0" smtClean="0"/>
              <a:t>SPA 11-39A – “Rest of State” school districts</a:t>
            </a:r>
          </a:p>
          <a:p>
            <a:pPr lvl="1"/>
            <a:r>
              <a:rPr lang="en-US" dirty="0" smtClean="0"/>
              <a:t>SPA 11-39B – “Rest of State” counties (preschool)</a:t>
            </a:r>
          </a:p>
          <a:p>
            <a:pPr lvl="1"/>
            <a:r>
              <a:rPr lang="en-US" dirty="0" smtClean="0"/>
              <a:t>SPA 11-39C – New York City school district</a:t>
            </a:r>
          </a:p>
          <a:p>
            <a:pPr lvl="1"/>
            <a:r>
              <a:rPr lang="en-US" dirty="0" smtClean="0"/>
              <a:t>SPA 11-39D – New York county (preschool)</a:t>
            </a:r>
            <a:endParaRPr lang="en-US" dirty="0"/>
          </a:p>
          <a:p>
            <a:r>
              <a:rPr lang="en-US" dirty="0" smtClean="0"/>
              <a:t>SPAs 11-39 A-D call for the implementation of a Certified Public Expenditure (CPE) reimbursement methodology for SSHSP</a:t>
            </a:r>
          </a:p>
          <a:p>
            <a:pPr lvl="1"/>
            <a:r>
              <a:rPr lang="en-US" dirty="0" smtClean="0"/>
              <a:t>The SSHSP Annual Cost Settlement Cycle is illustrated on the following slide</a:t>
            </a:r>
          </a:p>
        </p:txBody>
      </p:sp>
      <p:sp>
        <p:nvSpPr>
          <p:cNvPr id="4" name="Slide Number Placeholder 3"/>
          <p:cNvSpPr>
            <a:spLocks noGrp="1"/>
          </p:cNvSpPr>
          <p:nvPr>
            <p:ph type="sldNum" sz="quarter" idx="12"/>
          </p:nvPr>
        </p:nvSpPr>
        <p:spPr/>
        <p:txBody>
          <a:bodyPr/>
          <a:lstStyle/>
          <a:p>
            <a:fld id="{BFEACF43-0262-47DD-B8BC-9A87541FB378}" type="slidenum">
              <a:rPr lang="en-US" smtClean="0"/>
              <a:pPr/>
              <a:t>22</a:t>
            </a:fld>
            <a:endParaRPr lang="en-US" dirty="0"/>
          </a:p>
        </p:txBody>
      </p:sp>
    </p:spTree>
    <p:extLst>
      <p:ext uri="{BB962C8B-B14F-4D97-AF65-F5344CB8AC3E}">
        <p14:creationId xmlns:p14="http://schemas.microsoft.com/office/powerpoint/2010/main" val="14417200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of CPE Reimbursement Methodology</a:t>
            </a:r>
            <a:endParaRPr lang="en-US" dirty="0"/>
          </a:p>
        </p:txBody>
      </p:sp>
      <p:sp>
        <p:nvSpPr>
          <p:cNvPr id="4" name="Slide Number Placeholder 3"/>
          <p:cNvSpPr>
            <a:spLocks noGrp="1"/>
          </p:cNvSpPr>
          <p:nvPr>
            <p:ph type="sldNum" sz="quarter" idx="12"/>
          </p:nvPr>
        </p:nvSpPr>
        <p:spPr/>
        <p:txBody>
          <a:bodyPr/>
          <a:lstStyle/>
          <a:p>
            <a:fld id="{BFEACF43-0262-47DD-B8BC-9A87541FB378}" type="slidenum">
              <a:rPr lang="en-US" smtClean="0"/>
              <a:pPr/>
              <a:t>23</a:t>
            </a:fld>
            <a:endParaRPr lang="en-US" dirty="0"/>
          </a:p>
        </p:txBody>
      </p:sp>
      <p:graphicFrame>
        <p:nvGraphicFramePr>
          <p:cNvPr id="5" name="Diagram 4"/>
          <p:cNvGraphicFramePr/>
          <p:nvPr>
            <p:extLst>
              <p:ext uri="{D42A27DB-BD31-4B8C-83A1-F6EECF244321}">
                <p14:modId xmlns:p14="http://schemas.microsoft.com/office/powerpoint/2010/main" val="101849656"/>
              </p:ext>
            </p:extLst>
          </p:nvPr>
        </p:nvGraphicFramePr>
        <p:xfrm>
          <a:off x="685800" y="1524000"/>
          <a:ext cx="74676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ontent Placeholder 5"/>
          <p:cNvSpPr txBox="1">
            <a:spLocks/>
          </p:cNvSpPr>
          <p:nvPr/>
        </p:nvSpPr>
        <p:spPr bwMode="auto">
          <a:xfrm>
            <a:off x="838200" y="17526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575"/>
              </a:spcBef>
              <a:spcAft>
                <a:spcPct val="0"/>
              </a:spcAft>
              <a:buClr>
                <a:schemeClr val="accent1"/>
              </a:buClr>
              <a:buSzPct val="85000"/>
              <a:buFont typeface="Wingdings 2" pitchFamily="18" charset="2"/>
              <a:buChar char=""/>
              <a:defRPr sz="2400" kern="1200">
                <a:solidFill>
                  <a:schemeClr val="tx1"/>
                </a:solidFill>
                <a:latin typeface="Arial" panose="020B0604020202020204" pitchFamily="34" charset="0"/>
                <a:ea typeface="Verdana" panose="020B0604030504040204" pitchFamily="34" charset="0"/>
                <a:cs typeface="Arial" panose="020B0604020202020204" pitchFamily="34" charset="0"/>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000" kern="1200">
                <a:solidFill>
                  <a:schemeClr val="tx1"/>
                </a:solidFill>
                <a:latin typeface="Arial" panose="020B0604020202020204" pitchFamily="34" charset="0"/>
                <a:ea typeface="Verdana" panose="020B0604030504040204" pitchFamily="34" charset="0"/>
                <a:cs typeface="Arial" panose="020B0604020202020204" pitchFamily="34" charset="0"/>
              </a:defRPr>
            </a:lvl2pPr>
            <a:lvl3pPr marL="822325" indent="-228600" algn="l" rtl="0" eaLnBrk="0" fontAlgn="base" hangingPunct="0">
              <a:spcBef>
                <a:spcPts val="375"/>
              </a:spcBef>
              <a:spcAft>
                <a:spcPct val="0"/>
              </a:spcAft>
              <a:buClr>
                <a:srgbClr val="C8D7E5"/>
              </a:buClr>
              <a:buSzPct val="85000"/>
              <a:buFont typeface="Wingdings 2" pitchFamily="18" charset="2"/>
              <a:buChar char=""/>
              <a:defRPr sz="1800" kern="1200">
                <a:solidFill>
                  <a:schemeClr val="tx1"/>
                </a:solidFill>
                <a:latin typeface="Arial" panose="020B0604020202020204" pitchFamily="34" charset="0"/>
                <a:ea typeface="Verdana" panose="020B0604030504040204" pitchFamily="34" charset="0"/>
                <a:cs typeface="Arial" panose="020B0604020202020204" pitchFamily="34" charset="0"/>
              </a:defRPr>
            </a:lvl3pPr>
            <a:lvl4pPr marL="1096963" indent="-228600" algn="l" rtl="0" eaLnBrk="0" fontAlgn="base" hangingPunct="0">
              <a:spcBef>
                <a:spcPts val="375"/>
              </a:spcBef>
              <a:spcAft>
                <a:spcPct val="0"/>
              </a:spcAft>
              <a:buClr>
                <a:srgbClr val="A5AB81"/>
              </a:buClr>
              <a:buSzPct val="80000"/>
              <a:buFont typeface="Wingdings 2" pitchFamily="18" charset="2"/>
              <a:buChar char=""/>
              <a:defRPr sz="1800" kern="1200">
                <a:solidFill>
                  <a:schemeClr val="tx1"/>
                </a:solidFill>
                <a:latin typeface="Arial" panose="020B0604020202020204" pitchFamily="34" charset="0"/>
                <a:ea typeface="Verdana" panose="020B0604030504040204" pitchFamily="34" charset="0"/>
                <a:cs typeface="Arial" panose="020B0604020202020204" pitchFamily="34" charset="0"/>
              </a:defRPr>
            </a:lvl4pPr>
            <a:lvl5pPr marL="1371600" indent="-228600" algn="l" rtl="0" eaLnBrk="0" fontAlgn="base" hangingPunct="0">
              <a:spcBef>
                <a:spcPts val="375"/>
              </a:spcBef>
              <a:spcAft>
                <a:spcPct val="0"/>
              </a:spcAft>
              <a:buClr>
                <a:srgbClr val="A5AB81"/>
              </a:buClr>
              <a:buChar char="o"/>
              <a:defRPr sz="1800" kern="1200">
                <a:solidFill>
                  <a:schemeClr val="tx1"/>
                </a:solidFill>
                <a:latin typeface="Arial" panose="020B0604020202020204" pitchFamily="34" charset="0"/>
                <a:ea typeface="Verdana" panose="020B0604030504040204" pitchFamily="34" charset="0"/>
                <a:cs typeface="Arial" panose="020B0604020202020204" pitchFamily="34" charset="0"/>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Font typeface="Wingdings 2" pitchFamily="18" charset="2"/>
              <a:buNone/>
            </a:pPr>
            <a:endParaRPr lang="en-US" dirty="0"/>
          </a:p>
        </p:txBody>
      </p:sp>
    </p:spTree>
    <p:extLst>
      <p:ext uri="{BB962C8B-B14F-4D97-AF65-F5344CB8AC3E}">
        <p14:creationId xmlns:p14="http://schemas.microsoft.com/office/powerpoint/2010/main" val="21293334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of CPE Reimbursement Methodology</a:t>
            </a:r>
            <a:endParaRPr lang="en-US" dirty="0"/>
          </a:p>
        </p:txBody>
      </p:sp>
      <p:sp>
        <p:nvSpPr>
          <p:cNvPr id="3" name="Content Placeholder 2"/>
          <p:cNvSpPr>
            <a:spLocks noGrp="1"/>
          </p:cNvSpPr>
          <p:nvPr>
            <p:ph sz="quarter" idx="1"/>
          </p:nvPr>
        </p:nvSpPr>
        <p:spPr/>
        <p:txBody>
          <a:bodyPr/>
          <a:lstStyle/>
          <a:p>
            <a:pPr eaLnBrk="1" hangingPunct="1">
              <a:spcBef>
                <a:spcPts val="1075"/>
              </a:spcBef>
            </a:pPr>
            <a:r>
              <a:rPr lang="en-US" altLang="en-US" dirty="0" smtClean="0"/>
              <a:t>The CPE reimbursement methodology is designed to reimburse school districts and counties participating in SSHSP up to their cost of providing SSHSP services to Medicaid eligible students</a:t>
            </a:r>
          </a:p>
          <a:p>
            <a:pPr eaLnBrk="1" hangingPunct="1">
              <a:spcBef>
                <a:spcPts val="1075"/>
              </a:spcBef>
            </a:pPr>
            <a:r>
              <a:rPr lang="en-US" altLang="en-US" dirty="0" smtClean="0"/>
              <a:t>The CPE reimbursement methodology relies on an annual cost report to determine the Medicaid allowable costs for each participating school district and county</a:t>
            </a:r>
          </a:p>
          <a:p>
            <a:pPr eaLnBrk="1" hangingPunct="1">
              <a:spcBef>
                <a:spcPts val="1075"/>
              </a:spcBef>
            </a:pPr>
            <a:r>
              <a:rPr lang="en-US" altLang="en-US" dirty="0" smtClean="0"/>
              <a:t>The Medicaid allowable costs are then compared to the Medicaid interim FFS payments received through the annual cost settlement process</a:t>
            </a:r>
          </a:p>
          <a:p>
            <a:pPr eaLnBrk="1" hangingPunct="1">
              <a:spcBef>
                <a:spcPts val="1075"/>
              </a:spcBef>
            </a:pPr>
            <a:endParaRPr lang="en-US" dirty="0" smtClean="0"/>
          </a:p>
        </p:txBody>
      </p:sp>
      <p:sp>
        <p:nvSpPr>
          <p:cNvPr id="4" name="Slide Number Placeholder 3"/>
          <p:cNvSpPr>
            <a:spLocks noGrp="1"/>
          </p:cNvSpPr>
          <p:nvPr>
            <p:ph type="sldNum" sz="quarter" idx="12"/>
          </p:nvPr>
        </p:nvSpPr>
        <p:spPr/>
        <p:txBody>
          <a:bodyPr/>
          <a:lstStyle/>
          <a:p>
            <a:fld id="{BFEACF43-0262-47DD-B8BC-9A87541FB378}" type="slidenum">
              <a:rPr lang="en-US" smtClean="0"/>
              <a:pPr/>
              <a:t>24</a:t>
            </a:fld>
            <a:endParaRPr lang="en-US" dirty="0"/>
          </a:p>
        </p:txBody>
      </p:sp>
    </p:spTree>
    <p:extLst>
      <p:ext uri="{BB962C8B-B14F-4D97-AF65-F5344CB8AC3E}">
        <p14:creationId xmlns:p14="http://schemas.microsoft.com/office/powerpoint/2010/main" val="9455197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of CPE Reimbursement Methodology</a:t>
            </a:r>
            <a:endParaRPr lang="en-US" dirty="0"/>
          </a:p>
        </p:txBody>
      </p:sp>
      <p:sp>
        <p:nvSpPr>
          <p:cNvPr id="3" name="Content Placeholder 2"/>
          <p:cNvSpPr>
            <a:spLocks noGrp="1"/>
          </p:cNvSpPr>
          <p:nvPr>
            <p:ph sz="quarter" idx="1"/>
          </p:nvPr>
        </p:nvSpPr>
        <p:spPr/>
        <p:txBody>
          <a:bodyPr/>
          <a:lstStyle/>
          <a:p>
            <a:pPr eaLnBrk="1" hangingPunct="1">
              <a:spcBef>
                <a:spcPts val="1075"/>
              </a:spcBef>
            </a:pPr>
            <a:r>
              <a:rPr lang="en-US" altLang="en-US" dirty="0"/>
              <a:t>School districts and counties participating in SSHSP are responsible for submitting claims to Medicaid throughout the year as services are provided and receive interim payments based on a fee </a:t>
            </a:r>
            <a:r>
              <a:rPr lang="en-US" altLang="en-US" dirty="0" smtClean="0"/>
              <a:t>schedule</a:t>
            </a:r>
            <a:endParaRPr lang="en-US" altLang="en-US" dirty="0"/>
          </a:p>
          <a:p>
            <a:pPr eaLnBrk="1" hangingPunct="1">
              <a:spcBef>
                <a:spcPts val="1075"/>
              </a:spcBef>
            </a:pPr>
            <a:r>
              <a:rPr lang="en-US" altLang="en-US" dirty="0"/>
              <a:t>School Districts which employ direct medical clinicians who provide Medicaid billable services are responsible for including those clinicians on the quarterly RMTS </a:t>
            </a:r>
            <a:r>
              <a:rPr lang="en-US" altLang="en-US" dirty="0" smtClean="0"/>
              <a:t>rosters</a:t>
            </a:r>
            <a:endParaRPr lang="en-US" altLang="en-US" dirty="0"/>
          </a:p>
          <a:p>
            <a:pPr eaLnBrk="1" hangingPunct="1">
              <a:spcBef>
                <a:spcPts val="1075"/>
              </a:spcBef>
            </a:pPr>
            <a:r>
              <a:rPr lang="en-US" altLang="en-US" dirty="0"/>
              <a:t>Following the close of each Fiscal Year, all districts and counties participating in SSHSP are required to submit an Annual Medicaid Cost </a:t>
            </a:r>
            <a:r>
              <a:rPr lang="en-US" altLang="en-US" dirty="0" smtClean="0"/>
              <a:t>Report by December 31</a:t>
            </a:r>
            <a:endParaRPr lang="en-US" dirty="0" smtClean="0"/>
          </a:p>
        </p:txBody>
      </p:sp>
      <p:sp>
        <p:nvSpPr>
          <p:cNvPr id="4" name="Slide Number Placeholder 3"/>
          <p:cNvSpPr>
            <a:spLocks noGrp="1"/>
          </p:cNvSpPr>
          <p:nvPr>
            <p:ph type="sldNum" sz="quarter" idx="12"/>
          </p:nvPr>
        </p:nvSpPr>
        <p:spPr/>
        <p:txBody>
          <a:bodyPr/>
          <a:lstStyle/>
          <a:p>
            <a:fld id="{BFEACF43-0262-47DD-B8BC-9A87541FB378}" type="slidenum">
              <a:rPr lang="en-US" smtClean="0"/>
              <a:pPr/>
              <a:t>25</a:t>
            </a:fld>
            <a:endParaRPr lang="en-US" dirty="0"/>
          </a:p>
        </p:txBody>
      </p:sp>
    </p:spTree>
    <p:extLst>
      <p:ext uri="{BB962C8B-B14F-4D97-AF65-F5344CB8AC3E}">
        <p14:creationId xmlns:p14="http://schemas.microsoft.com/office/powerpoint/2010/main" val="9437964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for Participating School Districts</a:t>
            </a:r>
            <a:endParaRPr lang="en-US" dirty="0"/>
          </a:p>
        </p:txBody>
      </p:sp>
      <p:sp>
        <p:nvSpPr>
          <p:cNvPr id="3" name="Content Placeholder 2"/>
          <p:cNvSpPr>
            <a:spLocks noGrp="1"/>
          </p:cNvSpPr>
          <p:nvPr>
            <p:ph sz="quarter" idx="1"/>
          </p:nvPr>
        </p:nvSpPr>
        <p:spPr/>
        <p:txBody>
          <a:bodyPr/>
          <a:lstStyle/>
          <a:p>
            <a:pPr eaLnBrk="1" hangingPunct="1">
              <a:spcBef>
                <a:spcPts val="1075"/>
              </a:spcBef>
            </a:pPr>
            <a:r>
              <a:rPr lang="en-US" dirty="0" smtClean="0"/>
              <a:t>Participating school districts must complete an annual Medicaid cost report</a:t>
            </a:r>
          </a:p>
          <a:p>
            <a:pPr eaLnBrk="1" hangingPunct="1">
              <a:spcBef>
                <a:spcPts val="1075"/>
              </a:spcBef>
            </a:pPr>
            <a:r>
              <a:rPr lang="en-US" dirty="0" smtClean="0"/>
              <a:t>The annual Medicaid cost report requires participating school districts to report specific cost and statistical data for direct medical services and for specialized transportation services</a:t>
            </a:r>
          </a:p>
          <a:p>
            <a:pPr eaLnBrk="1" hangingPunct="1">
              <a:spcBef>
                <a:spcPts val="1075"/>
              </a:spcBef>
            </a:pPr>
            <a:r>
              <a:rPr lang="en-US" dirty="0" smtClean="0"/>
              <a:t>The allowable cost categories and required statistical data are defined in SPA 11-39</a:t>
            </a:r>
          </a:p>
        </p:txBody>
      </p:sp>
      <p:sp>
        <p:nvSpPr>
          <p:cNvPr id="4" name="Slide Number Placeholder 3"/>
          <p:cNvSpPr>
            <a:spLocks noGrp="1"/>
          </p:cNvSpPr>
          <p:nvPr>
            <p:ph type="sldNum" sz="quarter" idx="12"/>
          </p:nvPr>
        </p:nvSpPr>
        <p:spPr/>
        <p:txBody>
          <a:bodyPr/>
          <a:lstStyle/>
          <a:p>
            <a:fld id="{BFEACF43-0262-47DD-B8BC-9A87541FB378}" type="slidenum">
              <a:rPr lang="en-US" smtClean="0"/>
              <a:pPr/>
              <a:t>26</a:t>
            </a:fld>
            <a:endParaRPr lang="en-US" dirty="0"/>
          </a:p>
        </p:txBody>
      </p:sp>
    </p:spTree>
    <p:extLst>
      <p:ext uri="{BB962C8B-B14F-4D97-AF65-F5344CB8AC3E}">
        <p14:creationId xmlns:p14="http://schemas.microsoft.com/office/powerpoint/2010/main" val="40456787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for Participating School Districts</a:t>
            </a:r>
            <a:endParaRPr lang="en-US" dirty="0"/>
          </a:p>
        </p:txBody>
      </p:sp>
      <p:sp>
        <p:nvSpPr>
          <p:cNvPr id="3" name="Content Placeholder 2"/>
          <p:cNvSpPr>
            <a:spLocks noGrp="1"/>
          </p:cNvSpPr>
          <p:nvPr>
            <p:ph sz="quarter" idx="1"/>
          </p:nvPr>
        </p:nvSpPr>
        <p:spPr>
          <a:xfrm>
            <a:off x="685800" y="1524000"/>
            <a:ext cx="7772400" cy="4572000"/>
          </a:xfrm>
        </p:spPr>
        <p:txBody>
          <a:bodyPr/>
          <a:lstStyle/>
          <a:p>
            <a:pPr marL="0" indent="0" eaLnBrk="1" hangingPunct="1">
              <a:spcBef>
                <a:spcPct val="0"/>
              </a:spcBef>
              <a:buNone/>
            </a:pPr>
            <a:r>
              <a:rPr lang="en-US" altLang="en-US" sz="2000" b="1" dirty="0"/>
              <a:t>Medicaid Allowable Costs and Cost Report Data Elements for Direct Medical Services</a:t>
            </a:r>
            <a:endParaRPr lang="en-US" altLang="en-US" sz="2000" dirty="0"/>
          </a:p>
          <a:p>
            <a:pPr marL="0" indent="0" eaLnBrk="1" hangingPunct="1">
              <a:lnSpc>
                <a:spcPct val="90000"/>
              </a:lnSpc>
              <a:spcBef>
                <a:spcPts val="1200"/>
              </a:spcBef>
              <a:spcAft>
                <a:spcPts val="600"/>
              </a:spcAft>
              <a:buNone/>
            </a:pPr>
            <a:r>
              <a:rPr lang="en-US" altLang="en-US" sz="1800" dirty="0"/>
              <a:t>The 7 CMS-approved cost elements used to determine Medicaid costs for Direct Medical Services include:</a:t>
            </a:r>
          </a:p>
          <a:p>
            <a:pPr lvl="1" eaLnBrk="1" hangingPunct="1">
              <a:lnSpc>
                <a:spcPct val="90000"/>
              </a:lnSpc>
              <a:buFont typeface="Arial Narrow" panose="020B0606020202030204" pitchFamily="34" charset="0"/>
              <a:buAutoNum type="arabicPeriod"/>
            </a:pPr>
            <a:r>
              <a:rPr lang="en-US" altLang="en-US" sz="1600" dirty="0"/>
              <a:t>Salary costs for eligible SSHSP service providers employed by school districts and counties </a:t>
            </a:r>
          </a:p>
          <a:p>
            <a:pPr lvl="1" eaLnBrk="1" hangingPunct="1">
              <a:lnSpc>
                <a:spcPct val="90000"/>
              </a:lnSpc>
              <a:buFont typeface="Arial Narrow" panose="020B0606020202030204" pitchFamily="34" charset="0"/>
              <a:buAutoNum type="arabicPeriod"/>
            </a:pPr>
            <a:r>
              <a:rPr lang="en-US" altLang="en-US" sz="1600" dirty="0"/>
              <a:t>Benefit costs for eligible SSHSP service providers employed by school districts and counties</a:t>
            </a:r>
          </a:p>
          <a:p>
            <a:pPr lvl="1" eaLnBrk="1" hangingPunct="1">
              <a:lnSpc>
                <a:spcPct val="90000"/>
              </a:lnSpc>
              <a:buFont typeface="Arial Narrow" panose="020B0606020202030204" pitchFamily="34" charset="0"/>
              <a:buAutoNum type="arabicPeriod"/>
            </a:pPr>
            <a:r>
              <a:rPr lang="en-US" altLang="en-US" sz="1600" dirty="0"/>
              <a:t>Contract costs for eligible SSHSP service providers contracted by school districts and counties by outside agencies</a:t>
            </a:r>
          </a:p>
          <a:p>
            <a:pPr lvl="1" eaLnBrk="1" hangingPunct="1">
              <a:lnSpc>
                <a:spcPct val="90000"/>
              </a:lnSpc>
              <a:buFont typeface="Arial Narrow" panose="020B0606020202030204" pitchFamily="34" charset="0"/>
              <a:buAutoNum type="arabicPeriod"/>
            </a:pPr>
            <a:r>
              <a:rPr lang="en-US" altLang="en-US" sz="1600" dirty="0"/>
              <a:t>Approved direct medical service material, supply, and equipment costs</a:t>
            </a:r>
          </a:p>
          <a:p>
            <a:pPr lvl="1" eaLnBrk="1" hangingPunct="1">
              <a:lnSpc>
                <a:spcPct val="90000"/>
              </a:lnSpc>
              <a:buFont typeface="Arial Narrow" panose="020B0606020202030204" pitchFamily="34" charset="0"/>
              <a:buAutoNum type="arabicPeriod"/>
            </a:pPr>
            <a:r>
              <a:rPr lang="en-US" altLang="en-US" sz="1600" dirty="0"/>
              <a:t>Depreciation costs for approved direct medical service equipment</a:t>
            </a:r>
          </a:p>
          <a:p>
            <a:pPr lvl="1" eaLnBrk="1" hangingPunct="1">
              <a:lnSpc>
                <a:spcPct val="90000"/>
              </a:lnSpc>
              <a:buFont typeface="Arial Narrow" panose="020B0606020202030204" pitchFamily="34" charset="0"/>
              <a:buAutoNum type="arabicPeriod"/>
            </a:pPr>
            <a:r>
              <a:rPr lang="en-US" altLang="en-US" sz="1600" dirty="0"/>
              <a:t>Annual tuition costs for private schools and other non-public entities</a:t>
            </a:r>
          </a:p>
          <a:p>
            <a:pPr lvl="1" eaLnBrk="1" hangingPunct="1">
              <a:lnSpc>
                <a:spcPct val="90000"/>
              </a:lnSpc>
              <a:buFont typeface="Arial Narrow" panose="020B0606020202030204" pitchFamily="34" charset="0"/>
              <a:buAutoNum type="arabicPeriod"/>
            </a:pPr>
            <a:r>
              <a:rPr lang="en-US" altLang="en-US" sz="1600" dirty="0"/>
              <a:t>Annual intergovernmental agreement costs for contract and tuition arrangements between public schools and counties</a:t>
            </a:r>
          </a:p>
          <a:p>
            <a:pPr marL="0" indent="0" eaLnBrk="1" hangingPunct="1">
              <a:lnSpc>
                <a:spcPct val="90000"/>
              </a:lnSpc>
              <a:buNone/>
            </a:pPr>
            <a:r>
              <a:rPr lang="en-US" altLang="en-US" sz="1800" dirty="0"/>
              <a:t>Districts and counties are required to report gross expenditures as well as any </a:t>
            </a:r>
            <a:r>
              <a:rPr lang="en-US" altLang="en-US" sz="1800" u="sng" dirty="0"/>
              <a:t>funding from federal sources</a:t>
            </a:r>
            <a:r>
              <a:rPr lang="en-US" altLang="en-US" sz="1800" dirty="0"/>
              <a:t> (other than Medicaid) so that they may be netted out of overall cost.</a:t>
            </a:r>
          </a:p>
        </p:txBody>
      </p:sp>
      <p:sp>
        <p:nvSpPr>
          <p:cNvPr id="4" name="Slide Number Placeholder 3"/>
          <p:cNvSpPr>
            <a:spLocks noGrp="1"/>
          </p:cNvSpPr>
          <p:nvPr>
            <p:ph type="sldNum" sz="quarter" idx="12"/>
          </p:nvPr>
        </p:nvSpPr>
        <p:spPr/>
        <p:txBody>
          <a:bodyPr/>
          <a:lstStyle/>
          <a:p>
            <a:fld id="{BFEACF43-0262-47DD-B8BC-9A87541FB378}" type="slidenum">
              <a:rPr lang="en-US" smtClean="0"/>
              <a:pPr/>
              <a:t>27</a:t>
            </a:fld>
            <a:endParaRPr lang="en-US" dirty="0"/>
          </a:p>
        </p:txBody>
      </p:sp>
    </p:spTree>
    <p:extLst>
      <p:ext uri="{BB962C8B-B14F-4D97-AF65-F5344CB8AC3E}">
        <p14:creationId xmlns:p14="http://schemas.microsoft.com/office/powerpoint/2010/main" val="12786143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for Participating School Districts</a:t>
            </a:r>
            <a:endParaRPr lang="en-US" dirty="0"/>
          </a:p>
        </p:txBody>
      </p:sp>
      <p:sp>
        <p:nvSpPr>
          <p:cNvPr id="3" name="Content Placeholder 2"/>
          <p:cNvSpPr>
            <a:spLocks noGrp="1"/>
          </p:cNvSpPr>
          <p:nvPr>
            <p:ph sz="quarter" idx="1"/>
          </p:nvPr>
        </p:nvSpPr>
        <p:spPr/>
        <p:txBody>
          <a:bodyPr/>
          <a:lstStyle/>
          <a:p>
            <a:pPr marL="0" indent="0" eaLnBrk="1" hangingPunct="1">
              <a:spcBef>
                <a:spcPct val="0"/>
              </a:spcBef>
              <a:buNone/>
              <a:defRPr/>
            </a:pPr>
            <a:r>
              <a:rPr lang="en-US" sz="2000" b="1" dirty="0"/>
              <a:t>Medicaid Allowable Costs and Cost Report Data Elements for Direct Medical Services</a:t>
            </a:r>
            <a:endParaRPr lang="en-US" sz="2000" dirty="0"/>
          </a:p>
          <a:p>
            <a:pPr marL="0" indent="0" eaLnBrk="1" hangingPunct="1">
              <a:lnSpc>
                <a:spcPct val="90000"/>
              </a:lnSpc>
              <a:spcBef>
                <a:spcPts val="1200"/>
              </a:spcBef>
              <a:spcAft>
                <a:spcPts val="600"/>
              </a:spcAft>
              <a:buNone/>
              <a:defRPr/>
            </a:pPr>
            <a:r>
              <a:rPr lang="en-US" sz="1800" dirty="0"/>
              <a:t>The 4 CMS-approved data elements used to determine Medicaid costs for Direct Medical Services include:</a:t>
            </a:r>
          </a:p>
          <a:p>
            <a:pPr lvl="1" eaLnBrk="1" hangingPunct="1">
              <a:lnSpc>
                <a:spcPct val="90000"/>
              </a:lnSpc>
              <a:buFont typeface="Arial Narrow" panose="020B0606020202030204" pitchFamily="34" charset="0"/>
              <a:buAutoNum type="arabicPeriod"/>
              <a:defRPr/>
            </a:pPr>
            <a:r>
              <a:rPr lang="en-US" sz="1600" dirty="0"/>
              <a:t>Random Moment Time Study (RMTS) percentage or Direct Medical Service (DMS) percentage results </a:t>
            </a:r>
          </a:p>
          <a:p>
            <a:pPr lvl="1" eaLnBrk="1" hangingPunct="1">
              <a:lnSpc>
                <a:spcPct val="90000"/>
              </a:lnSpc>
              <a:buFont typeface="Arial Narrow" panose="020B0606020202030204" pitchFamily="34" charset="0"/>
              <a:buAutoNum type="arabicPeriod"/>
              <a:defRPr/>
            </a:pPr>
            <a:r>
              <a:rPr lang="en-US" sz="1600" dirty="0"/>
              <a:t>School District and County Indirect Cost Rates (ICR) </a:t>
            </a:r>
          </a:p>
          <a:p>
            <a:pPr lvl="1" eaLnBrk="1" hangingPunct="1">
              <a:lnSpc>
                <a:spcPct val="90000"/>
              </a:lnSpc>
              <a:buFont typeface="Arial Narrow" panose="020B0606020202030204" pitchFamily="34" charset="0"/>
              <a:buAutoNum type="arabicPeriod"/>
              <a:defRPr/>
            </a:pPr>
            <a:r>
              <a:rPr lang="en-US" sz="1600" dirty="0"/>
              <a:t>Health Related Tuition Percentages </a:t>
            </a:r>
          </a:p>
          <a:p>
            <a:pPr lvl="1" eaLnBrk="1" hangingPunct="1">
              <a:lnSpc>
                <a:spcPct val="90000"/>
              </a:lnSpc>
              <a:buFont typeface="Arial Narrow" panose="020B0606020202030204" pitchFamily="34" charset="0"/>
              <a:buAutoNum type="arabicPeriod"/>
              <a:defRPr/>
            </a:pPr>
            <a:r>
              <a:rPr lang="en-US" sz="1600" dirty="0"/>
              <a:t>Individualized Education Program (IEP) Ratio </a:t>
            </a:r>
          </a:p>
          <a:p>
            <a:pPr marL="57150" indent="0" eaLnBrk="1" hangingPunct="1">
              <a:lnSpc>
                <a:spcPct val="90000"/>
              </a:lnSpc>
              <a:buNone/>
              <a:defRPr/>
            </a:pPr>
            <a:endParaRPr lang="en-US" sz="1800" dirty="0" smtClean="0"/>
          </a:p>
          <a:p>
            <a:pPr marL="57150" indent="0" eaLnBrk="1" hangingPunct="1">
              <a:lnSpc>
                <a:spcPct val="90000"/>
              </a:lnSpc>
              <a:buNone/>
              <a:defRPr/>
            </a:pPr>
            <a:r>
              <a:rPr lang="en-US" sz="1800" dirty="0" smtClean="0"/>
              <a:t>Each </a:t>
            </a:r>
            <a:r>
              <a:rPr lang="en-US" sz="1800" dirty="0"/>
              <a:t>direct service data element applied to the cost report is populated by PCG.</a:t>
            </a:r>
            <a:endParaRPr lang="en-US" sz="1800" dirty="0" smtClean="0"/>
          </a:p>
        </p:txBody>
      </p:sp>
      <p:sp>
        <p:nvSpPr>
          <p:cNvPr id="4" name="Slide Number Placeholder 3"/>
          <p:cNvSpPr>
            <a:spLocks noGrp="1"/>
          </p:cNvSpPr>
          <p:nvPr>
            <p:ph type="sldNum" sz="quarter" idx="12"/>
          </p:nvPr>
        </p:nvSpPr>
        <p:spPr/>
        <p:txBody>
          <a:bodyPr/>
          <a:lstStyle/>
          <a:p>
            <a:fld id="{BFEACF43-0262-47DD-B8BC-9A87541FB378}" type="slidenum">
              <a:rPr lang="en-US" smtClean="0"/>
              <a:pPr/>
              <a:t>28</a:t>
            </a:fld>
            <a:endParaRPr lang="en-US" dirty="0"/>
          </a:p>
        </p:txBody>
      </p:sp>
    </p:spTree>
    <p:extLst>
      <p:ext uri="{BB962C8B-B14F-4D97-AF65-F5344CB8AC3E}">
        <p14:creationId xmlns:p14="http://schemas.microsoft.com/office/powerpoint/2010/main" val="30856175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for Participating School Districts</a:t>
            </a:r>
            <a:endParaRPr lang="en-US" dirty="0"/>
          </a:p>
        </p:txBody>
      </p:sp>
      <p:sp>
        <p:nvSpPr>
          <p:cNvPr id="3" name="Content Placeholder 2"/>
          <p:cNvSpPr>
            <a:spLocks noGrp="1"/>
          </p:cNvSpPr>
          <p:nvPr>
            <p:ph sz="quarter" idx="1"/>
          </p:nvPr>
        </p:nvSpPr>
        <p:spPr>
          <a:xfrm>
            <a:off x="685800" y="1447800"/>
            <a:ext cx="7772400" cy="4572000"/>
          </a:xfrm>
        </p:spPr>
        <p:txBody>
          <a:bodyPr/>
          <a:lstStyle/>
          <a:p>
            <a:pPr marL="0" indent="0" eaLnBrk="1" hangingPunct="1">
              <a:spcBef>
                <a:spcPct val="0"/>
              </a:spcBef>
              <a:buNone/>
              <a:defRPr/>
            </a:pPr>
            <a:r>
              <a:rPr lang="en-US" sz="2000" b="1" dirty="0" smtClean="0"/>
              <a:t>Random Moment Time Study (RMTS) results (also known as the Direct Medical Service Percentage)</a:t>
            </a:r>
            <a:endParaRPr lang="en-US" sz="2000" b="1" dirty="0"/>
          </a:p>
          <a:p>
            <a:pPr lvl="1" eaLnBrk="1" hangingPunct="1">
              <a:spcAft>
                <a:spcPts val="600"/>
              </a:spcAft>
              <a:defRPr/>
            </a:pPr>
            <a:r>
              <a:rPr lang="en-US" sz="1800" dirty="0"/>
              <a:t>The direct medical service percentage is calculated by PCG based on the results of the quarterly Random Moment Time Study</a:t>
            </a:r>
          </a:p>
          <a:p>
            <a:pPr lvl="2" eaLnBrk="1" hangingPunct="1">
              <a:spcAft>
                <a:spcPts val="600"/>
              </a:spcAft>
              <a:defRPr/>
            </a:pPr>
            <a:r>
              <a:rPr lang="en-US" sz="1600" dirty="0"/>
              <a:t>When the results of the RMTS are coded, specific codes identify, on average, how much time direct medical service providers spend performing direct medical services</a:t>
            </a:r>
          </a:p>
          <a:p>
            <a:pPr lvl="1" eaLnBrk="1" hangingPunct="1">
              <a:spcBef>
                <a:spcPts val="600"/>
              </a:spcBef>
              <a:spcAft>
                <a:spcPts val="600"/>
              </a:spcAft>
              <a:defRPr/>
            </a:pPr>
            <a:r>
              <a:rPr lang="en-US" sz="1800" dirty="0"/>
              <a:t>The direct medical percentage is a </a:t>
            </a:r>
            <a:r>
              <a:rPr lang="en-US" sz="1800" u="sng" dirty="0"/>
              <a:t>statewide average rate</a:t>
            </a:r>
            <a:r>
              <a:rPr lang="en-US" sz="1800" dirty="0"/>
              <a:t> and is not specific to a school district or county</a:t>
            </a:r>
          </a:p>
          <a:p>
            <a:pPr lvl="1" eaLnBrk="1" hangingPunct="1">
              <a:spcBef>
                <a:spcPts val="600"/>
              </a:spcBef>
              <a:defRPr/>
            </a:pPr>
            <a:r>
              <a:rPr lang="en-US" sz="1800" dirty="0"/>
              <a:t>The average from the three quarterly time study periods that occurred throughout the school fiscal year (October - December, January - March, and April - June) (no time study for July – September) are used to calculate the DMS%</a:t>
            </a:r>
          </a:p>
          <a:p>
            <a:pPr lvl="1" eaLnBrk="1" hangingPunct="1">
              <a:spcBef>
                <a:spcPts val="600"/>
              </a:spcBef>
              <a:defRPr/>
            </a:pPr>
            <a:r>
              <a:rPr lang="en-US" sz="1800" dirty="0"/>
              <a:t>The DMS% is applied to all reported Salary, Benefit, Materials, Supplies, and Equipment Costs</a:t>
            </a:r>
            <a:endParaRPr lang="en-US" sz="1800" b="1" dirty="0" smtClean="0"/>
          </a:p>
          <a:p>
            <a:pPr marL="0" indent="0" eaLnBrk="1" hangingPunct="1">
              <a:spcBef>
                <a:spcPct val="0"/>
              </a:spcBef>
              <a:buNone/>
              <a:defRPr/>
            </a:pPr>
            <a:endParaRPr lang="en-US" sz="2000" b="1" dirty="0"/>
          </a:p>
          <a:p>
            <a:pPr marL="0" indent="0" eaLnBrk="1" hangingPunct="1">
              <a:spcBef>
                <a:spcPct val="0"/>
              </a:spcBef>
              <a:buNone/>
              <a:defRPr/>
            </a:pPr>
            <a:endParaRPr lang="en-US" sz="2000" b="1" dirty="0" smtClean="0"/>
          </a:p>
        </p:txBody>
      </p:sp>
      <p:sp>
        <p:nvSpPr>
          <p:cNvPr id="4" name="Slide Number Placeholder 3"/>
          <p:cNvSpPr>
            <a:spLocks noGrp="1"/>
          </p:cNvSpPr>
          <p:nvPr>
            <p:ph type="sldNum" sz="quarter" idx="12"/>
          </p:nvPr>
        </p:nvSpPr>
        <p:spPr/>
        <p:txBody>
          <a:bodyPr/>
          <a:lstStyle/>
          <a:p>
            <a:fld id="{BFEACF43-0262-47DD-B8BC-9A87541FB378}" type="slidenum">
              <a:rPr lang="en-US" smtClean="0"/>
              <a:pPr/>
              <a:t>29</a:t>
            </a:fld>
            <a:endParaRPr lang="en-US" dirty="0"/>
          </a:p>
        </p:txBody>
      </p:sp>
    </p:spTree>
    <p:extLst>
      <p:ext uri="{BB962C8B-B14F-4D97-AF65-F5344CB8AC3E}">
        <p14:creationId xmlns:p14="http://schemas.microsoft.com/office/powerpoint/2010/main" val="1140074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71920" y="2727455"/>
            <a:ext cx="5211755" cy="4003415"/>
          </a:xfrm>
          <a:prstGeom prst="rect">
            <a:avLst/>
          </a:prstGeom>
        </p:spPr>
      </p:pic>
      <p:sp>
        <p:nvSpPr>
          <p:cNvPr id="17411" name="Slide Number Placeholder 1"/>
          <p:cNvSpPr>
            <a:spLocks noGrp="1"/>
          </p:cNvSpPr>
          <p:nvPr>
            <p:ph type="sldNum" sz="quarter" idx="12"/>
          </p:nvPr>
        </p:nvSpPr>
        <p:spPr bwMode="auto">
          <a:ln>
            <a:miter lim="800000"/>
            <a:headEnd/>
            <a:tailEnd/>
          </a:ln>
        </p:spPr>
        <p:txBody>
          <a:bodyPr/>
          <a:lstStyle/>
          <a:p>
            <a:fld id="{FA38EF7B-9D5C-4814-AE2B-BBB94B56103E}" type="slidenum">
              <a:rPr lang="en-US"/>
              <a:pPr/>
              <a:t>3</a:t>
            </a:fld>
            <a:endParaRPr lang="en-US" dirty="0"/>
          </a:p>
        </p:txBody>
      </p:sp>
      <p:sp>
        <p:nvSpPr>
          <p:cNvPr id="17412" name="Rectangle 2"/>
          <p:cNvSpPr txBox="1">
            <a:spLocks noChangeArrowheads="1"/>
          </p:cNvSpPr>
          <p:nvPr/>
        </p:nvSpPr>
        <p:spPr bwMode="auto">
          <a:xfrm>
            <a:off x="838200" y="533400"/>
            <a:ext cx="7772400" cy="1143000"/>
          </a:xfrm>
          <a:prstGeom prst="rect">
            <a:avLst/>
          </a:prstGeom>
          <a:noFill/>
          <a:ln w="9525">
            <a:noFill/>
            <a:miter lim="800000"/>
            <a:headEnd/>
            <a:tailEnd/>
          </a:ln>
        </p:spPr>
        <p:txBody>
          <a:bodyPr/>
          <a:lstStyle/>
          <a:p>
            <a:pPr eaLnBrk="1" hangingPunct="1"/>
            <a:r>
              <a:rPr lang="en-US" sz="3200" dirty="0" smtClean="0">
                <a:solidFill>
                  <a:schemeClr val="tx2"/>
                </a:solidFill>
                <a:latin typeface="Georgia" panose="02040502050405020303" pitchFamily="18" charset="0"/>
              </a:rPr>
              <a:t>Introduction to New York Medicaid</a:t>
            </a:r>
            <a:endParaRPr lang="en-US" sz="1600" dirty="0">
              <a:solidFill>
                <a:srgbClr val="FF0000"/>
              </a:solidFill>
              <a:latin typeface="Georgia" panose="02040502050405020303" pitchFamily="18" charset="0"/>
            </a:endParaRPr>
          </a:p>
        </p:txBody>
      </p:sp>
      <p:sp>
        <p:nvSpPr>
          <p:cNvPr id="5" name="Rectangle 4"/>
          <p:cNvSpPr/>
          <p:nvPr/>
        </p:nvSpPr>
        <p:spPr>
          <a:xfrm>
            <a:off x="838200" y="1447800"/>
            <a:ext cx="7391400" cy="4672048"/>
          </a:xfrm>
          <a:prstGeom prst="rect">
            <a:avLst/>
          </a:prstGeom>
        </p:spPr>
        <p:txBody>
          <a:bodyPr>
            <a:spAutoFit/>
          </a:bodyPr>
          <a:lstStyle/>
          <a:p>
            <a:pPr marL="273050" indent="-273050" eaLnBrk="1" hangingPunct="1">
              <a:lnSpc>
                <a:spcPct val="90000"/>
              </a:lnSpc>
              <a:spcBef>
                <a:spcPts val="575"/>
              </a:spcBef>
              <a:buClr>
                <a:srgbClr val="3891A7"/>
              </a:buClr>
              <a:buSzPct val="85000"/>
              <a:buFont typeface="Wingdings 2" pitchFamily="18" charset="2"/>
              <a:buChar char=""/>
              <a:defRPr/>
            </a:pPr>
            <a:r>
              <a:rPr lang="en-US" sz="2000" dirty="0">
                <a:solidFill>
                  <a:prstClr val="black"/>
                </a:solidFill>
                <a:latin typeface="Arial" panose="020B0604020202020204" pitchFamily="34" charset="0"/>
                <a:cs typeface="Arial" panose="020B0604020202020204" pitchFamily="34" charset="0"/>
              </a:rPr>
              <a:t>Key Medicaid Statistics</a:t>
            </a:r>
          </a:p>
          <a:p>
            <a:pPr marL="547688" lvl="1" indent="-273050" eaLnBrk="1" hangingPunct="1">
              <a:lnSpc>
                <a:spcPct val="90000"/>
              </a:lnSpc>
              <a:spcBef>
                <a:spcPts val="575"/>
              </a:spcBef>
              <a:buClr>
                <a:srgbClr val="FEB80A"/>
              </a:buClr>
              <a:buSzPct val="85000"/>
              <a:buFont typeface="Wingdings 2" pitchFamily="18" charset="2"/>
              <a:buChar char=""/>
              <a:defRPr/>
            </a:pPr>
            <a:r>
              <a:rPr lang="en-US" sz="2000" dirty="0">
                <a:latin typeface="Arial" panose="020B0604020202020204" pitchFamily="34" charset="0"/>
                <a:cs typeface="Arial" panose="020B0604020202020204" pitchFamily="34" charset="0"/>
              </a:rPr>
              <a:t>State Population</a:t>
            </a:r>
            <a:r>
              <a:rPr lang="en-US" sz="2000" dirty="0" smtClean="0">
                <a:latin typeface="Arial" panose="020B0604020202020204" pitchFamily="34" charset="0"/>
                <a:cs typeface="Arial" panose="020B0604020202020204" pitchFamily="34" charset="0"/>
              </a:rPr>
              <a:t>:  19,651,127 (2013 estimate)</a:t>
            </a:r>
            <a:endParaRPr lang="en-US" sz="2000" dirty="0">
              <a:latin typeface="Arial" panose="020B0604020202020204" pitchFamily="34" charset="0"/>
              <a:cs typeface="Arial" panose="020B0604020202020204" pitchFamily="34" charset="0"/>
            </a:endParaRPr>
          </a:p>
          <a:p>
            <a:pPr marL="547688" lvl="1" indent="-273050" eaLnBrk="1" hangingPunct="1">
              <a:lnSpc>
                <a:spcPct val="90000"/>
              </a:lnSpc>
              <a:spcBef>
                <a:spcPts val="575"/>
              </a:spcBef>
              <a:buClr>
                <a:srgbClr val="FEB80A"/>
              </a:buClr>
              <a:buSzPct val="85000"/>
              <a:buFont typeface="Wingdings 2" pitchFamily="18" charset="2"/>
              <a:buChar char=""/>
              <a:defRPr/>
            </a:pPr>
            <a:r>
              <a:rPr lang="en-US" sz="2000" dirty="0">
                <a:latin typeface="Arial" panose="020B0604020202020204" pitchFamily="34" charset="0"/>
                <a:cs typeface="Arial" panose="020B0604020202020204" pitchFamily="34" charset="0"/>
              </a:rPr>
              <a:t>Percent of Population Receiving Medicaid</a:t>
            </a:r>
            <a:r>
              <a:rPr lang="en-US" sz="2000" dirty="0" smtClean="0">
                <a:latin typeface="Arial" panose="020B0604020202020204" pitchFamily="34" charset="0"/>
                <a:cs typeface="Arial" panose="020B0604020202020204" pitchFamily="34" charset="0"/>
              </a:rPr>
              <a:t>:  27%</a:t>
            </a:r>
            <a:endParaRPr lang="en-US" sz="2000" dirty="0">
              <a:latin typeface="Arial" panose="020B0604020202020204" pitchFamily="34" charset="0"/>
              <a:cs typeface="Arial" panose="020B0604020202020204" pitchFamily="34" charset="0"/>
            </a:endParaRPr>
          </a:p>
          <a:p>
            <a:pPr marL="547688" lvl="1" indent="-273050" eaLnBrk="1" hangingPunct="1">
              <a:lnSpc>
                <a:spcPct val="90000"/>
              </a:lnSpc>
              <a:spcBef>
                <a:spcPts val="575"/>
              </a:spcBef>
              <a:buClr>
                <a:srgbClr val="FEB80A"/>
              </a:buClr>
              <a:buSzPct val="85000"/>
              <a:buFont typeface="Wingdings 2" pitchFamily="18" charset="2"/>
              <a:buChar char=""/>
              <a:defRPr/>
            </a:pPr>
            <a:r>
              <a:rPr lang="en-US" sz="2000" dirty="0" smtClean="0">
                <a:latin typeface="Arial" panose="020B0604020202020204" pitchFamily="34" charset="0"/>
                <a:cs typeface="Arial" panose="020B0604020202020204" pitchFamily="34" charset="0"/>
              </a:rPr>
              <a:t>2013 Medicaid Expenditures:  $46.6 billion </a:t>
            </a:r>
          </a:p>
          <a:p>
            <a:pPr marL="274638" lvl="1" eaLnBrk="1" hangingPunct="1">
              <a:lnSpc>
                <a:spcPct val="90000"/>
              </a:lnSpc>
              <a:spcBef>
                <a:spcPts val="575"/>
              </a:spcBef>
              <a:buClr>
                <a:srgbClr val="FEB80A"/>
              </a:buClr>
              <a:buSzPct val="85000"/>
              <a:defRPr/>
            </a:pP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(CY 2013)</a:t>
            </a:r>
          </a:p>
          <a:p>
            <a:pPr marL="547688" lvl="1" indent="-273050" eaLnBrk="1" hangingPunct="1">
              <a:lnSpc>
                <a:spcPct val="90000"/>
              </a:lnSpc>
              <a:spcBef>
                <a:spcPts val="575"/>
              </a:spcBef>
              <a:buClr>
                <a:srgbClr val="FEB80A"/>
              </a:buClr>
              <a:buSzPct val="85000"/>
              <a:buFont typeface="Wingdings 2" pitchFamily="18" charset="2"/>
              <a:buChar char=""/>
              <a:defRPr/>
            </a:pPr>
            <a:endParaRPr lang="en-US" sz="2000" dirty="0">
              <a:solidFill>
                <a:prstClr val="black"/>
              </a:solidFill>
              <a:latin typeface="Arial" panose="020B0604020202020204" pitchFamily="34" charset="0"/>
              <a:cs typeface="Arial" panose="020B0604020202020204" pitchFamily="34" charset="0"/>
            </a:endParaRPr>
          </a:p>
          <a:p>
            <a:pPr marL="273050" indent="-273050" eaLnBrk="1" hangingPunct="1">
              <a:lnSpc>
                <a:spcPct val="90000"/>
              </a:lnSpc>
              <a:spcBef>
                <a:spcPts val="575"/>
              </a:spcBef>
              <a:buClr>
                <a:srgbClr val="3891A7"/>
              </a:buClr>
              <a:buSzPct val="85000"/>
              <a:buFont typeface="Wingdings 2" pitchFamily="18" charset="2"/>
              <a:buChar char=""/>
              <a:defRPr/>
            </a:pPr>
            <a:r>
              <a:rPr lang="en-US" sz="2000" dirty="0">
                <a:solidFill>
                  <a:prstClr val="black"/>
                </a:solidFill>
                <a:latin typeface="Arial" panose="020B0604020202020204" pitchFamily="34" charset="0"/>
                <a:cs typeface="Arial" panose="020B0604020202020204" pitchFamily="34" charset="0"/>
              </a:rPr>
              <a:t>Key </a:t>
            </a:r>
            <a:r>
              <a:rPr lang="en-US" sz="2000" dirty="0" smtClean="0">
                <a:solidFill>
                  <a:prstClr val="black"/>
                </a:solidFill>
                <a:latin typeface="Arial" panose="020B0604020202020204" pitchFamily="34" charset="0"/>
                <a:cs typeface="Arial" panose="020B0604020202020204" pitchFamily="34" charset="0"/>
              </a:rPr>
              <a:t>SSHSP Data </a:t>
            </a:r>
            <a:endParaRPr lang="en-US" sz="2000" dirty="0">
              <a:solidFill>
                <a:prstClr val="black"/>
              </a:solidFill>
              <a:latin typeface="Arial" panose="020B0604020202020204" pitchFamily="34" charset="0"/>
              <a:cs typeface="Arial" panose="020B0604020202020204" pitchFamily="34" charset="0"/>
            </a:endParaRPr>
          </a:p>
          <a:p>
            <a:pPr marL="547688" lvl="1" indent="-273050" eaLnBrk="1" hangingPunct="1">
              <a:lnSpc>
                <a:spcPct val="90000"/>
              </a:lnSpc>
              <a:spcBef>
                <a:spcPts val="575"/>
              </a:spcBef>
              <a:buClr>
                <a:srgbClr val="FEB80A"/>
              </a:buClr>
              <a:buSzPct val="85000"/>
              <a:buFont typeface="Wingdings 2" pitchFamily="18" charset="2"/>
              <a:buChar char=""/>
              <a:defRPr/>
            </a:pPr>
            <a:r>
              <a:rPr lang="en-US" sz="2000" dirty="0" smtClean="0">
                <a:latin typeface="Arial" panose="020B0604020202020204" pitchFamily="34" charset="0"/>
                <a:cs typeface="Arial" panose="020B0604020202020204" pitchFamily="34" charset="0"/>
              </a:rPr>
              <a:t>600 School </a:t>
            </a:r>
            <a:r>
              <a:rPr lang="en-US" sz="2000" dirty="0">
                <a:latin typeface="Arial" panose="020B0604020202020204" pitchFamily="34" charset="0"/>
                <a:cs typeface="Arial" panose="020B0604020202020204" pitchFamily="34" charset="0"/>
              </a:rPr>
              <a:t>Districts</a:t>
            </a:r>
          </a:p>
          <a:p>
            <a:pPr marL="547688" lvl="1" indent="-273050" eaLnBrk="1" hangingPunct="1">
              <a:lnSpc>
                <a:spcPct val="90000"/>
              </a:lnSpc>
              <a:spcBef>
                <a:spcPts val="575"/>
              </a:spcBef>
              <a:buClr>
                <a:srgbClr val="FEB80A"/>
              </a:buClr>
              <a:buSzPct val="85000"/>
              <a:buFont typeface="Wingdings 2" pitchFamily="18" charset="2"/>
              <a:buChar char=""/>
              <a:defRPr/>
            </a:pPr>
            <a:r>
              <a:rPr lang="en-US" sz="2000" dirty="0" smtClean="0">
                <a:latin typeface="Arial" panose="020B0604020202020204" pitchFamily="34" charset="0"/>
                <a:cs typeface="Arial" panose="020B0604020202020204" pitchFamily="34" charset="0"/>
              </a:rPr>
              <a:t>50 Counties </a:t>
            </a:r>
            <a:endParaRPr lang="en-US" sz="2000" dirty="0">
              <a:latin typeface="Arial" panose="020B0604020202020204" pitchFamily="34" charset="0"/>
              <a:cs typeface="Arial" panose="020B0604020202020204" pitchFamily="34" charset="0"/>
            </a:endParaRPr>
          </a:p>
          <a:p>
            <a:pPr marL="547688" lvl="1" indent="-273050" eaLnBrk="1" hangingPunct="1">
              <a:lnSpc>
                <a:spcPct val="90000"/>
              </a:lnSpc>
              <a:spcBef>
                <a:spcPts val="575"/>
              </a:spcBef>
              <a:buClr>
                <a:srgbClr val="FEB80A"/>
              </a:buClr>
              <a:buSzPct val="85000"/>
              <a:buFont typeface="Wingdings 2" pitchFamily="18" charset="2"/>
              <a:buChar char=""/>
              <a:defRPr/>
            </a:pPr>
            <a:r>
              <a:rPr lang="en-US" sz="2000" dirty="0" smtClean="0">
                <a:latin typeface="Arial" panose="020B0604020202020204" pitchFamily="34" charset="0"/>
                <a:cs typeface="Arial" panose="020B0604020202020204" pitchFamily="34" charset="0"/>
              </a:rPr>
              <a:t>50,000 Students (est.) </a:t>
            </a:r>
            <a:endParaRPr lang="en-US" sz="2000" dirty="0">
              <a:latin typeface="Arial" panose="020B0604020202020204" pitchFamily="34" charset="0"/>
              <a:cs typeface="Arial" panose="020B0604020202020204" pitchFamily="34" charset="0"/>
            </a:endParaRPr>
          </a:p>
          <a:p>
            <a:pPr marL="547688" lvl="1" indent="-273050" eaLnBrk="1" hangingPunct="1">
              <a:lnSpc>
                <a:spcPct val="90000"/>
              </a:lnSpc>
              <a:spcBef>
                <a:spcPts val="575"/>
              </a:spcBef>
              <a:buClr>
                <a:srgbClr val="FEB80A"/>
              </a:buClr>
              <a:buSzPct val="85000"/>
              <a:buFont typeface="Wingdings 2" pitchFamily="18" charset="2"/>
              <a:buChar char=""/>
              <a:defRPr/>
            </a:pPr>
            <a:r>
              <a:rPr lang="en-US" sz="2000" dirty="0">
                <a:latin typeface="Arial" panose="020B0604020202020204" pitchFamily="34" charset="0"/>
                <a:cs typeface="Arial" panose="020B0604020202020204" pitchFamily="34" charset="0"/>
              </a:rPr>
              <a:t>Percent of Students Receiving </a:t>
            </a:r>
            <a:r>
              <a:rPr lang="en-US" sz="2000" dirty="0" smtClean="0">
                <a:latin typeface="Arial" panose="020B0604020202020204" pitchFamily="34" charset="0"/>
                <a:cs typeface="Arial" panose="020B0604020202020204" pitchFamily="34" charset="0"/>
              </a:rPr>
              <a:t>SSHSP Services: &lt;2%</a:t>
            </a:r>
            <a:endParaRPr lang="en-US" sz="2000" dirty="0">
              <a:solidFill>
                <a:prstClr val="black"/>
              </a:solidFill>
              <a:latin typeface="Arial" panose="020B0604020202020204" pitchFamily="34" charset="0"/>
              <a:cs typeface="Arial" panose="020B0604020202020204" pitchFamily="34" charset="0"/>
            </a:endParaRPr>
          </a:p>
          <a:p>
            <a:pPr marL="547688" lvl="1" indent="-273050" eaLnBrk="1" hangingPunct="1">
              <a:lnSpc>
                <a:spcPct val="90000"/>
              </a:lnSpc>
              <a:spcBef>
                <a:spcPts val="575"/>
              </a:spcBef>
              <a:buClr>
                <a:srgbClr val="FEB80A"/>
              </a:buClr>
              <a:buSzPct val="85000"/>
              <a:buFont typeface="Wingdings 2" pitchFamily="18" charset="2"/>
              <a:buChar char=""/>
              <a:defRPr/>
            </a:pPr>
            <a:endParaRPr lang="en-US" dirty="0">
              <a:solidFill>
                <a:prstClr val="black"/>
              </a:solidFill>
              <a:latin typeface="Arial" panose="020B0604020202020204" pitchFamily="34" charset="0"/>
              <a:cs typeface="Arial" panose="020B0604020202020204" pitchFamily="34" charset="0"/>
            </a:endParaRPr>
          </a:p>
          <a:p>
            <a:pPr marL="730250" lvl="1" indent="-273050" eaLnBrk="1" hangingPunct="1">
              <a:lnSpc>
                <a:spcPct val="90000"/>
              </a:lnSpc>
              <a:spcBef>
                <a:spcPts val="575"/>
              </a:spcBef>
              <a:buClr>
                <a:srgbClr val="3891A7"/>
              </a:buClr>
              <a:buSzPct val="85000"/>
              <a:buFont typeface="Wingdings 2" pitchFamily="18" charset="2"/>
              <a:buChar char=""/>
              <a:defRPr/>
            </a:pPr>
            <a:endParaRPr lang="en-US" sz="2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46147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for Participating School Districts</a:t>
            </a:r>
            <a:endParaRPr lang="en-US" dirty="0"/>
          </a:p>
        </p:txBody>
      </p:sp>
      <p:sp>
        <p:nvSpPr>
          <p:cNvPr id="3" name="Content Placeholder 2"/>
          <p:cNvSpPr>
            <a:spLocks noGrp="1"/>
          </p:cNvSpPr>
          <p:nvPr>
            <p:ph sz="quarter" idx="1"/>
          </p:nvPr>
        </p:nvSpPr>
        <p:spPr>
          <a:xfrm>
            <a:off x="685800" y="1447800"/>
            <a:ext cx="7772400" cy="4572000"/>
          </a:xfrm>
        </p:spPr>
        <p:txBody>
          <a:bodyPr/>
          <a:lstStyle/>
          <a:p>
            <a:pPr eaLnBrk="1" hangingPunct="1">
              <a:lnSpc>
                <a:spcPct val="90000"/>
              </a:lnSpc>
              <a:spcBef>
                <a:spcPts val="538"/>
              </a:spcBef>
              <a:spcAft>
                <a:spcPts val="600"/>
              </a:spcAft>
              <a:buFontTx/>
              <a:buNone/>
            </a:pPr>
            <a:r>
              <a:rPr lang="en-US" altLang="en-US" sz="2000" b="1" dirty="0"/>
              <a:t>Individualized Education Program (IEP) </a:t>
            </a:r>
            <a:r>
              <a:rPr lang="en-US" altLang="en-US" sz="2000" b="1" dirty="0" smtClean="0"/>
              <a:t>Ratio</a:t>
            </a:r>
            <a:endParaRPr lang="en-US" altLang="en-US" dirty="0"/>
          </a:p>
          <a:p>
            <a:pPr lvl="1" eaLnBrk="1" hangingPunct="1">
              <a:lnSpc>
                <a:spcPct val="90000"/>
              </a:lnSpc>
              <a:spcAft>
                <a:spcPts val="600"/>
              </a:spcAft>
            </a:pPr>
            <a:r>
              <a:rPr lang="en-US" altLang="en-US" sz="1800" dirty="0"/>
              <a:t>The ratio is calculated and reported annually on the Medicaid SSHSP Cost </a:t>
            </a:r>
            <a:r>
              <a:rPr lang="en-US" altLang="en-US" sz="1800" dirty="0" smtClean="0"/>
              <a:t>Report</a:t>
            </a:r>
            <a:endParaRPr lang="en-US" altLang="en-US" sz="1800" dirty="0"/>
          </a:p>
          <a:p>
            <a:pPr lvl="1" eaLnBrk="1" hangingPunct="1">
              <a:lnSpc>
                <a:spcPct val="90000"/>
              </a:lnSpc>
              <a:spcAft>
                <a:spcPts val="600"/>
              </a:spcAft>
              <a:buFont typeface="Arial" panose="020B0604020202020204" pitchFamily="34" charset="0"/>
              <a:buNone/>
            </a:pPr>
            <a:endParaRPr lang="en-US" altLang="en-US" sz="1800" dirty="0"/>
          </a:p>
          <a:p>
            <a:pPr lvl="2" eaLnBrk="1" hangingPunct="1">
              <a:lnSpc>
                <a:spcPct val="90000"/>
              </a:lnSpc>
            </a:pPr>
            <a:endParaRPr lang="en-US" altLang="en-US" dirty="0"/>
          </a:p>
          <a:p>
            <a:pPr lvl="2" eaLnBrk="1" hangingPunct="1">
              <a:lnSpc>
                <a:spcPct val="90000"/>
              </a:lnSpc>
            </a:pPr>
            <a:endParaRPr lang="en-US" altLang="en-US" dirty="0"/>
          </a:p>
          <a:p>
            <a:pPr marL="593725" lvl="2" indent="0" eaLnBrk="1" hangingPunct="1">
              <a:lnSpc>
                <a:spcPct val="90000"/>
              </a:lnSpc>
              <a:buNone/>
            </a:pPr>
            <a:endParaRPr lang="en-US" altLang="en-US" dirty="0"/>
          </a:p>
          <a:p>
            <a:pPr lvl="1" eaLnBrk="1" hangingPunct="1">
              <a:lnSpc>
                <a:spcPct val="90000"/>
              </a:lnSpc>
            </a:pPr>
            <a:r>
              <a:rPr lang="en-US" altLang="en-US" sz="1800" dirty="0"/>
              <a:t>Direct medical services are defined as those services billable under the SSHSP </a:t>
            </a:r>
            <a:r>
              <a:rPr lang="en-US" altLang="en-US" sz="1800" dirty="0" smtClean="0"/>
              <a:t>program</a:t>
            </a:r>
          </a:p>
          <a:p>
            <a:pPr lvl="1" eaLnBrk="1" hangingPunct="1">
              <a:lnSpc>
                <a:spcPct val="90000"/>
              </a:lnSpc>
            </a:pPr>
            <a:r>
              <a:rPr lang="en-US" altLang="en-US" sz="1800" dirty="0" smtClean="0"/>
              <a:t>The purpose </a:t>
            </a:r>
            <a:r>
              <a:rPr lang="en-US" sz="1800" dirty="0" smtClean="0">
                <a:cs typeface="Arial" charset="0"/>
              </a:rPr>
              <a:t>of </a:t>
            </a:r>
            <a:r>
              <a:rPr lang="en-US" sz="1800" dirty="0">
                <a:cs typeface="Arial" charset="0"/>
              </a:rPr>
              <a:t>the IEP ratio is to allocate direct medical service costs to the Medicaid </a:t>
            </a:r>
            <a:r>
              <a:rPr lang="en-US" sz="1800" dirty="0" smtClean="0">
                <a:cs typeface="Arial" charset="0"/>
              </a:rPr>
              <a:t>program</a:t>
            </a:r>
          </a:p>
          <a:p>
            <a:pPr lvl="2" eaLnBrk="1" hangingPunct="1">
              <a:lnSpc>
                <a:spcPct val="90000"/>
              </a:lnSpc>
            </a:pPr>
            <a:r>
              <a:rPr lang="en-US" sz="1600" dirty="0">
                <a:cs typeface="Arial" charset="0"/>
              </a:rPr>
              <a:t>In other words, it is used to determine Medicaid’s portion of direct medical service costs incurred by school districts and counties for the provision of SSHSP direct medical services</a:t>
            </a:r>
            <a:endParaRPr lang="en-US" sz="1600" dirty="0" smtClean="0">
              <a:cs typeface="Arial" charset="0"/>
            </a:endParaRPr>
          </a:p>
          <a:p>
            <a:pPr lvl="1" eaLnBrk="1" hangingPunct="1">
              <a:lnSpc>
                <a:spcPct val="90000"/>
              </a:lnSpc>
            </a:pPr>
            <a:r>
              <a:rPr lang="en-US" sz="1800" dirty="0">
                <a:cs typeface="Arial" charset="0"/>
              </a:rPr>
              <a:t>IEP Ratios will be uploaded by PCG into the Medicaid Cost Report and Claiming System (MCRCS) and applied to each cost report in order to determine the Medicaid Allowable Direct Cost</a:t>
            </a:r>
          </a:p>
          <a:p>
            <a:pPr lvl="2" eaLnBrk="1" hangingPunct="1">
              <a:lnSpc>
                <a:spcPct val="90000"/>
              </a:lnSpc>
              <a:spcAft>
                <a:spcPts val="1200"/>
              </a:spcAft>
              <a:buFont typeface="Arial" charset="0"/>
              <a:buChar char="•"/>
              <a:defRPr/>
            </a:pPr>
            <a:endParaRPr lang="en-US" sz="1600" dirty="0" smtClean="0">
              <a:cs typeface="Arial" charset="0"/>
            </a:endParaRPr>
          </a:p>
          <a:p>
            <a:pPr lvl="1" eaLnBrk="1" hangingPunct="1">
              <a:lnSpc>
                <a:spcPct val="90000"/>
              </a:lnSpc>
              <a:spcAft>
                <a:spcPts val="1200"/>
              </a:spcAft>
              <a:buFont typeface="Arial" charset="0"/>
              <a:buChar char="•"/>
              <a:defRPr/>
            </a:pPr>
            <a:endParaRPr lang="en-US" sz="1800" b="1" dirty="0" smtClean="0"/>
          </a:p>
          <a:p>
            <a:pPr marL="0" indent="0" eaLnBrk="1" hangingPunct="1">
              <a:spcBef>
                <a:spcPct val="0"/>
              </a:spcBef>
              <a:buNone/>
              <a:defRPr/>
            </a:pPr>
            <a:endParaRPr lang="en-US" sz="2000" b="1" dirty="0"/>
          </a:p>
          <a:p>
            <a:pPr marL="0" indent="0" eaLnBrk="1" hangingPunct="1">
              <a:spcBef>
                <a:spcPct val="0"/>
              </a:spcBef>
              <a:buNone/>
              <a:defRPr/>
            </a:pPr>
            <a:endParaRPr lang="en-US" sz="2000" b="1" dirty="0" smtClean="0"/>
          </a:p>
        </p:txBody>
      </p:sp>
      <p:sp>
        <p:nvSpPr>
          <p:cNvPr id="4" name="Slide Number Placeholder 3"/>
          <p:cNvSpPr>
            <a:spLocks noGrp="1"/>
          </p:cNvSpPr>
          <p:nvPr>
            <p:ph type="sldNum" sz="quarter" idx="12"/>
          </p:nvPr>
        </p:nvSpPr>
        <p:spPr/>
        <p:txBody>
          <a:bodyPr/>
          <a:lstStyle/>
          <a:p>
            <a:fld id="{BFEACF43-0262-47DD-B8BC-9A87541FB378}" type="slidenum">
              <a:rPr lang="en-US" smtClean="0"/>
              <a:pPr/>
              <a:t>30</a:t>
            </a:fld>
            <a:endParaRPr lang="en-US" dirty="0"/>
          </a:p>
        </p:txBody>
      </p:sp>
      <p:grpSp>
        <p:nvGrpSpPr>
          <p:cNvPr id="5" name="Group 8"/>
          <p:cNvGrpSpPr>
            <a:grpSpLocks/>
          </p:cNvGrpSpPr>
          <p:nvPr/>
        </p:nvGrpSpPr>
        <p:grpSpPr bwMode="auto">
          <a:xfrm>
            <a:off x="685800" y="2438400"/>
            <a:ext cx="7924800" cy="1322387"/>
            <a:chOff x="381000" y="2590800"/>
            <a:chExt cx="8199438" cy="1385688"/>
          </a:xfrm>
        </p:grpSpPr>
        <p:sp>
          <p:nvSpPr>
            <p:cNvPr id="6" name="TextBox 13"/>
            <p:cNvSpPr txBox="1">
              <a:spLocks noChangeArrowheads="1"/>
            </p:cNvSpPr>
            <p:nvPr/>
          </p:nvSpPr>
          <p:spPr bwMode="auto">
            <a:xfrm>
              <a:off x="381000" y="3048000"/>
              <a:ext cx="1006475" cy="657225"/>
            </a:xfrm>
            <a:prstGeom prst="rect">
              <a:avLst/>
            </a:prstGeom>
            <a:solidFill>
              <a:srgbClr val="CCFF3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1871" tIns="50935" rIns="101871" bIns="50935">
              <a:spAutoFit/>
            </a:bodyPr>
            <a:lstStyle>
              <a:lvl1pPr>
                <a:spcBef>
                  <a:spcPct val="20000"/>
                </a:spcBef>
                <a:buFont typeface="Arial" panose="020B0604020202020204" pitchFamily="34" charset="0"/>
                <a:buChar char="•"/>
                <a:defRPr>
                  <a:solidFill>
                    <a:schemeClr val="tx2"/>
                  </a:solidFill>
                  <a:latin typeface="Arial" panose="020B0604020202020204" pitchFamily="34" charset="0"/>
                </a:defRPr>
              </a:lvl1pPr>
              <a:lvl2pPr marL="742950" indent="-285750">
                <a:spcBef>
                  <a:spcPct val="20000"/>
                </a:spcBef>
                <a:buFont typeface="Arial" panose="020B0604020202020204" pitchFamily="34" charset="0"/>
                <a:buChar char="•"/>
                <a:defRPr sz="1600">
                  <a:solidFill>
                    <a:schemeClr val="tx2"/>
                  </a:solidFill>
                  <a:latin typeface="Arial" panose="020B0604020202020204" pitchFamily="34" charset="0"/>
                </a:defRPr>
              </a:lvl2pPr>
              <a:lvl3pPr marL="1143000" indent="-228600">
                <a:spcBef>
                  <a:spcPct val="20000"/>
                </a:spcBef>
                <a:buFont typeface="Arial" panose="020B0604020202020204" pitchFamily="34" charset="0"/>
                <a:buChar char="•"/>
                <a:defRPr sz="1400">
                  <a:solidFill>
                    <a:schemeClr val="tx2"/>
                  </a:solidFill>
                  <a:latin typeface="Arial" panose="020B0604020202020204" pitchFamily="34" charset="0"/>
                </a:defRPr>
              </a:lvl3pPr>
              <a:lvl4pPr marL="1600200" indent="-228600">
                <a:spcBef>
                  <a:spcPct val="20000"/>
                </a:spcBef>
                <a:buFont typeface="Arial" panose="020B0604020202020204" pitchFamily="34" charset="0"/>
                <a:buChar char="•"/>
                <a:defRPr sz="1200">
                  <a:solidFill>
                    <a:schemeClr val="tx2"/>
                  </a:solidFill>
                  <a:latin typeface="Arial" panose="020B0604020202020204" pitchFamily="34" charset="0"/>
                </a:defRPr>
              </a:lvl4pPr>
              <a:lvl5pPr marL="2057400" indent="-228600">
                <a:spcBef>
                  <a:spcPct val="20000"/>
                </a:spcBef>
                <a:buFont typeface="Arial" panose="020B0604020202020204" pitchFamily="34" charset="0"/>
                <a:buChar char="•"/>
                <a:defRPr sz="1200">
                  <a:solidFill>
                    <a:schemeClr val="tx2"/>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9pPr>
            </a:lstStyle>
            <a:p>
              <a:pPr algn="ctr" eaLnBrk="1" hangingPunct="1">
                <a:spcBef>
                  <a:spcPct val="0"/>
                </a:spcBef>
                <a:buFontTx/>
                <a:buNone/>
              </a:pPr>
              <a:r>
                <a:rPr lang="en-US" altLang="en-US" b="1" dirty="0">
                  <a:solidFill>
                    <a:schemeClr val="tx1"/>
                  </a:solidFill>
                </a:rPr>
                <a:t>IEP Ratio</a:t>
              </a:r>
            </a:p>
          </p:txBody>
        </p:sp>
        <p:sp>
          <p:nvSpPr>
            <p:cNvPr id="7" name="TextBox 4"/>
            <p:cNvSpPr txBox="1">
              <a:spLocks noChangeArrowheads="1"/>
            </p:cNvSpPr>
            <p:nvPr/>
          </p:nvSpPr>
          <p:spPr bwMode="auto">
            <a:xfrm>
              <a:off x="1447800" y="3124200"/>
              <a:ext cx="339725" cy="379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71" tIns="50935" rIns="101871" bIns="50935">
              <a:spAutoFit/>
            </a:bodyPr>
            <a:lstStyle>
              <a:lvl1pPr>
                <a:spcBef>
                  <a:spcPct val="20000"/>
                </a:spcBef>
                <a:buFont typeface="Arial" panose="020B0604020202020204" pitchFamily="34" charset="0"/>
                <a:buChar char="•"/>
                <a:defRPr>
                  <a:solidFill>
                    <a:schemeClr val="tx2"/>
                  </a:solidFill>
                  <a:latin typeface="Arial" panose="020B0604020202020204" pitchFamily="34" charset="0"/>
                </a:defRPr>
              </a:lvl1pPr>
              <a:lvl2pPr marL="742950" indent="-285750">
                <a:spcBef>
                  <a:spcPct val="20000"/>
                </a:spcBef>
                <a:buFont typeface="Arial" panose="020B0604020202020204" pitchFamily="34" charset="0"/>
                <a:buChar char="•"/>
                <a:defRPr sz="1600">
                  <a:solidFill>
                    <a:schemeClr val="tx2"/>
                  </a:solidFill>
                  <a:latin typeface="Arial" panose="020B0604020202020204" pitchFamily="34" charset="0"/>
                </a:defRPr>
              </a:lvl2pPr>
              <a:lvl3pPr marL="1143000" indent="-228600">
                <a:spcBef>
                  <a:spcPct val="20000"/>
                </a:spcBef>
                <a:buFont typeface="Arial" panose="020B0604020202020204" pitchFamily="34" charset="0"/>
                <a:buChar char="•"/>
                <a:defRPr sz="1400">
                  <a:solidFill>
                    <a:schemeClr val="tx2"/>
                  </a:solidFill>
                  <a:latin typeface="Arial" panose="020B0604020202020204" pitchFamily="34" charset="0"/>
                </a:defRPr>
              </a:lvl3pPr>
              <a:lvl4pPr marL="1600200" indent="-228600">
                <a:spcBef>
                  <a:spcPct val="20000"/>
                </a:spcBef>
                <a:buFont typeface="Arial" panose="020B0604020202020204" pitchFamily="34" charset="0"/>
                <a:buChar char="•"/>
                <a:defRPr sz="1200">
                  <a:solidFill>
                    <a:schemeClr val="tx2"/>
                  </a:solidFill>
                  <a:latin typeface="Arial" panose="020B0604020202020204" pitchFamily="34" charset="0"/>
                </a:defRPr>
              </a:lvl4pPr>
              <a:lvl5pPr marL="2057400" indent="-228600">
                <a:spcBef>
                  <a:spcPct val="20000"/>
                </a:spcBef>
                <a:buFont typeface="Arial" panose="020B0604020202020204" pitchFamily="34" charset="0"/>
                <a:buChar char="•"/>
                <a:defRPr sz="1200">
                  <a:solidFill>
                    <a:schemeClr val="tx2"/>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9pPr>
            </a:lstStyle>
            <a:p>
              <a:pPr algn="ctr" eaLnBrk="1" hangingPunct="1">
                <a:spcBef>
                  <a:spcPct val="0"/>
                </a:spcBef>
                <a:buFontTx/>
                <a:buNone/>
              </a:pPr>
              <a:r>
                <a:rPr lang="en-US" altLang="en-US" dirty="0">
                  <a:solidFill>
                    <a:schemeClr val="tx1"/>
                  </a:solidFill>
                </a:rPr>
                <a:t>=</a:t>
              </a:r>
            </a:p>
          </p:txBody>
        </p:sp>
        <p:sp>
          <p:nvSpPr>
            <p:cNvPr id="8" name="TextBox 15"/>
            <p:cNvSpPr txBox="1">
              <a:spLocks noChangeArrowheads="1"/>
            </p:cNvSpPr>
            <p:nvPr/>
          </p:nvSpPr>
          <p:spPr bwMode="auto">
            <a:xfrm>
              <a:off x="1600200" y="2590800"/>
              <a:ext cx="6980238" cy="62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71" tIns="50935" rIns="101871" bIns="50935">
              <a:spAutoFit/>
            </a:bodyPr>
            <a:lstStyle>
              <a:lvl1pPr>
                <a:spcBef>
                  <a:spcPct val="20000"/>
                </a:spcBef>
                <a:buFont typeface="Arial" panose="020B0604020202020204" pitchFamily="34" charset="0"/>
                <a:buChar char="•"/>
                <a:defRPr>
                  <a:solidFill>
                    <a:schemeClr val="tx2"/>
                  </a:solidFill>
                  <a:latin typeface="Arial" panose="020B0604020202020204" pitchFamily="34" charset="0"/>
                </a:defRPr>
              </a:lvl1pPr>
              <a:lvl2pPr marL="742950" indent="-285750">
                <a:spcBef>
                  <a:spcPct val="20000"/>
                </a:spcBef>
                <a:buFont typeface="Arial" panose="020B0604020202020204" pitchFamily="34" charset="0"/>
                <a:buChar char="•"/>
                <a:defRPr sz="1600">
                  <a:solidFill>
                    <a:schemeClr val="tx2"/>
                  </a:solidFill>
                  <a:latin typeface="Arial" panose="020B0604020202020204" pitchFamily="34" charset="0"/>
                </a:defRPr>
              </a:lvl2pPr>
              <a:lvl3pPr marL="1143000" indent="-228600">
                <a:spcBef>
                  <a:spcPct val="20000"/>
                </a:spcBef>
                <a:buFont typeface="Arial" panose="020B0604020202020204" pitchFamily="34" charset="0"/>
                <a:buChar char="•"/>
                <a:defRPr sz="1400">
                  <a:solidFill>
                    <a:schemeClr val="tx2"/>
                  </a:solidFill>
                  <a:latin typeface="Arial" panose="020B0604020202020204" pitchFamily="34" charset="0"/>
                </a:defRPr>
              </a:lvl3pPr>
              <a:lvl4pPr marL="1600200" indent="-228600">
                <a:spcBef>
                  <a:spcPct val="20000"/>
                </a:spcBef>
                <a:buFont typeface="Arial" panose="020B0604020202020204" pitchFamily="34" charset="0"/>
                <a:buChar char="•"/>
                <a:defRPr sz="1200">
                  <a:solidFill>
                    <a:schemeClr val="tx2"/>
                  </a:solidFill>
                  <a:latin typeface="Arial" panose="020B0604020202020204" pitchFamily="34" charset="0"/>
                </a:defRPr>
              </a:lvl4pPr>
              <a:lvl5pPr marL="2057400" indent="-228600">
                <a:spcBef>
                  <a:spcPct val="20000"/>
                </a:spcBef>
                <a:buFont typeface="Arial" panose="020B0604020202020204" pitchFamily="34" charset="0"/>
                <a:buChar char="•"/>
                <a:defRPr sz="1200">
                  <a:solidFill>
                    <a:schemeClr val="tx2"/>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9pPr>
            </a:lstStyle>
            <a:p>
              <a:pPr algn="ctr" eaLnBrk="1" hangingPunct="1">
                <a:spcBef>
                  <a:spcPct val="0"/>
                </a:spcBef>
                <a:buFontTx/>
                <a:buNone/>
              </a:pPr>
              <a:r>
                <a:rPr lang="en-US" altLang="en-US" sz="1600" b="1" dirty="0">
                  <a:solidFill>
                    <a:srgbClr val="00B0F0"/>
                  </a:solidFill>
                </a:rPr>
                <a:t>Total Number of Medicaid Eligible IEP Students with a Direct Medical Service in their IEP</a:t>
              </a:r>
            </a:p>
          </p:txBody>
        </p:sp>
        <p:sp>
          <p:nvSpPr>
            <p:cNvPr id="9" name="TextBox 16"/>
            <p:cNvSpPr txBox="1">
              <a:spLocks noChangeArrowheads="1"/>
            </p:cNvSpPr>
            <p:nvPr/>
          </p:nvSpPr>
          <p:spPr bwMode="auto">
            <a:xfrm>
              <a:off x="1752600" y="3352801"/>
              <a:ext cx="6705600" cy="62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71" tIns="50935" rIns="101871" bIns="50935">
              <a:spAutoFit/>
            </a:bodyPr>
            <a:lstStyle>
              <a:lvl1pPr>
                <a:spcBef>
                  <a:spcPct val="20000"/>
                </a:spcBef>
                <a:buFont typeface="Arial" panose="020B0604020202020204" pitchFamily="34" charset="0"/>
                <a:buChar char="•"/>
                <a:defRPr>
                  <a:solidFill>
                    <a:schemeClr val="tx2"/>
                  </a:solidFill>
                  <a:latin typeface="Arial" panose="020B0604020202020204" pitchFamily="34" charset="0"/>
                </a:defRPr>
              </a:lvl1pPr>
              <a:lvl2pPr marL="742950" indent="-285750">
                <a:spcBef>
                  <a:spcPct val="20000"/>
                </a:spcBef>
                <a:buFont typeface="Arial" panose="020B0604020202020204" pitchFamily="34" charset="0"/>
                <a:buChar char="•"/>
                <a:defRPr sz="1600">
                  <a:solidFill>
                    <a:schemeClr val="tx2"/>
                  </a:solidFill>
                  <a:latin typeface="Arial" panose="020B0604020202020204" pitchFamily="34" charset="0"/>
                </a:defRPr>
              </a:lvl2pPr>
              <a:lvl3pPr marL="1143000" indent="-228600">
                <a:spcBef>
                  <a:spcPct val="20000"/>
                </a:spcBef>
                <a:buFont typeface="Arial" panose="020B0604020202020204" pitchFamily="34" charset="0"/>
                <a:buChar char="•"/>
                <a:defRPr sz="1400">
                  <a:solidFill>
                    <a:schemeClr val="tx2"/>
                  </a:solidFill>
                  <a:latin typeface="Arial" panose="020B0604020202020204" pitchFamily="34" charset="0"/>
                </a:defRPr>
              </a:lvl3pPr>
              <a:lvl4pPr marL="1600200" indent="-228600">
                <a:spcBef>
                  <a:spcPct val="20000"/>
                </a:spcBef>
                <a:buFont typeface="Arial" panose="020B0604020202020204" pitchFamily="34" charset="0"/>
                <a:buChar char="•"/>
                <a:defRPr sz="1200">
                  <a:solidFill>
                    <a:schemeClr val="tx2"/>
                  </a:solidFill>
                  <a:latin typeface="Arial" panose="020B0604020202020204" pitchFamily="34" charset="0"/>
                </a:defRPr>
              </a:lvl4pPr>
              <a:lvl5pPr marL="2057400" indent="-228600">
                <a:spcBef>
                  <a:spcPct val="20000"/>
                </a:spcBef>
                <a:buFont typeface="Arial" panose="020B0604020202020204" pitchFamily="34" charset="0"/>
                <a:buChar char="•"/>
                <a:defRPr sz="1200">
                  <a:solidFill>
                    <a:schemeClr val="tx2"/>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9pPr>
            </a:lstStyle>
            <a:p>
              <a:pPr algn="ctr" eaLnBrk="1" hangingPunct="1">
                <a:spcBef>
                  <a:spcPts val="600"/>
                </a:spcBef>
                <a:buFontTx/>
                <a:buNone/>
              </a:pPr>
              <a:r>
                <a:rPr lang="en-US" altLang="en-US" sz="1600" b="1" dirty="0">
                  <a:solidFill>
                    <a:srgbClr val="00B0F0"/>
                  </a:solidFill>
                </a:rPr>
                <a:t>Total Number of ALL IEP Students with a Direct Medical Service in their IEP</a:t>
              </a:r>
            </a:p>
          </p:txBody>
        </p:sp>
      </p:grpSp>
      <p:cxnSp>
        <p:nvCxnSpPr>
          <p:cNvPr id="10" name="Straight Connector 9"/>
          <p:cNvCxnSpPr/>
          <p:nvPr/>
        </p:nvCxnSpPr>
        <p:spPr bwMode="auto">
          <a:xfrm>
            <a:off x="2316162" y="3048000"/>
            <a:ext cx="5532438" cy="0"/>
          </a:xfrm>
          <a:prstGeom prst="line">
            <a:avLst/>
          </a:prstGeom>
          <a:solidFill>
            <a:srgbClr val="00386A"/>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7014620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for Participating School Districts</a:t>
            </a:r>
            <a:endParaRPr lang="en-US" dirty="0"/>
          </a:p>
        </p:txBody>
      </p:sp>
      <p:sp>
        <p:nvSpPr>
          <p:cNvPr id="3" name="Content Placeholder 2"/>
          <p:cNvSpPr>
            <a:spLocks noGrp="1"/>
          </p:cNvSpPr>
          <p:nvPr>
            <p:ph sz="quarter" idx="1"/>
          </p:nvPr>
        </p:nvSpPr>
        <p:spPr>
          <a:xfrm>
            <a:off x="685800" y="1524000"/>
            <a:ext cx="7772400" cy="4572000"/>
          </a:xfrm>
        </p:spPr>
        <p:txBody>
          <a:bodyPr/>
          <a:lstStyle/>
          <a:p>
            <a:pPr marL="0" indent="0" eaLnBrk="1" hangingPunct="1">
              <a:spcBef>
                <a:spcPts val="1075"/>
              </a:spcBef>
              <a:buNone/>
            </a:pPr>
            <a:r>
              <a:rPr lang="en-US" altLang="en-US" sz="2000" dirty="0"/>
              <a:t>Now that we know about the SSHSP Medicaid Cost Report process, how do the pieces fit together</a:t>
            </a:r>
            <a:r>
              <a:rPr lang="en-US" altLang="en-US" sz="2000" dirty="0" smtClean="0"/>
              <a:t>?</a:t>
            </a:r>
          </a:p>
          <a:p>
            <a:pPr marL="0" indent="0" eaLnBrk="1" hangingPunct="1">
              <a:spcBef>
                <a:spcPts val="1075"/>
              </a:spcBef>
              <a:buNone/>
            </a:pPr>
            <a:endParaRPr lang="en-US" altLang="en-US" sz="2000" b="1" dirty="0"/>
          </a:p>
        </p:txBody>
      </p:sp>
      <p:sp>
        <p:nvSpPr>
          <p:cNvPr id="4" name="Slide Number Placeholder 3"/>
          <p:cNvSpPr>
            <a:spLocks noGrp="1"/>
          </p:cNvSpPr>
          <p:nvPr>
            <p:ph type="sldNum" sz="quarter" idx="12"/>
          </p:nvPr>
        </p:nvSpPr>
        <p:spPr/>
        <p:txBody>
          <a:bodyPr/>
          <a:lstStyle/>
          <a:p>
            <a:fld id="{BFEACF43-0262-47DD-B8BC-9A87541FB378}" type="slidenum">
              <a:rPr lang="en-US" smtClean="0"/>
              <a:pPr/>
              <a:t>31</a:t>
            </a:fld>
            <a:endParaRPr lang="en-US" dirty="0"/>
          </a:p>
        </p:txBody>
      </p:sp>
      <p:pic>
        <p:nvPicPr>
          <p:cNvPr id="5" name="Picture 4"/>
          <p:cNvPicPr>
            <a:picLocks noChangeAspect="1"/>
          </p:cNvPicPr>
          <p:nvPr/>
        </p:nvPicPr>
        <p:blipFill>
          <a:blip r:embed="rId3"/>
          <a:stretch>
            <a:fillRect/>
          </a:stretch>
        </p:blipFill>
        <p:spPr>
          <a:xfrm>
            <a:off x="914400" y="2342109"/>
            <a:ext cx="7086600" cy="4171643"/>
          </a:xfrm>
          <a:prstGeom prst="rect">
            <a:avLst/>
          </a:prstGeom>
        </p:spPr>
      </p:pic>
    </p:spTree>
    <p:extLst>
      <p:ext uri="{BB962C8B-B14F-4D97-AF65-F5344CB8AC3E}">
        <p14:creationId xmlns:p14="http://schemas.microsoft.com/office/powerpoint/2010/main" val="38116241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for Participating School Districts</a:t>
            </a:r>
            <a:endParaRPr lang="en-US" dirty="0"/>
          </a:p>
        </p:txBody>
      </p:sp>
      <p:pic>
        <p:nvPicPr>
          <p:cNvPr id="5" name="Content Placeholder 4"/>
          <p:cNvPicPr>
            <a:picLocks noGrp="1" noChangeAspect="1"/>
          </p:cNvPicPr>
          <p:nvPr>
            <p:ph sz="quarter" idx="1"/>
          </p:nvPr>
        </p:nvPicPr>
        <p:blipFill>
          <a:blip r:embed="rId3"/>
          <a:stretch>
            <a:fillRect/>
          </a:stretch>
        </p:blipFill>
        <p:spPr>
          <a:xfrm>
            <a:off x="1143000" y="1371599"/>
            <a:ext cx="6781800" cy="5347153"/>
          </a:xfrm>
          <a:prstGeom prst="rect">
            <a:avLst/>
          </a:prstGeom>
        </p:spPr>
      </p:pic>
      <p:sp>
        <p:nvSpPr>
          <p:cNvPr id="4" name="Slide Number Placeholder 3"/>
          <p:cNvSpPr>
            <a:spLocks noGrp="1"/>
          </p:cNvSpPr>
          <p:nvPr>
            <p:ph type="sldNum" sz="quarter" idx="12"/>
          </p:nvPr>
        </p:nvSpPr>
        <p:spPr/>
        <p:txBody>
          <a:bodyPr/>
          <a:lstStyle/>
          <a:p>
            <a:fld id="{BFEACF43-0262-47DD-B8BC-9A87541FB378}" type="slidenum">
              <a:rPr lang="en-US" smtClean="0"/>
              <a:pPr/>
              <a:t>32</a:t>
            </a:fld>
            <a:endParaRPr lang="en-US" dirty="0"/>
          </a:p>
        </p:txBody>
      </p:sp>
    </p:spTree>
    <p:extLst>
      <p:ext uri="{BB962C8B-B14F-4D97-AF65-F5344CB8AC3E}">
        <p14:creationId xmlns:p14="http://schemas.microsoft.com/office/powerpoint/2010/main" val="40770872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for Participating School Districts</a:t>
            </a:r>
            <a:endParaRPr lang="en-US" dirty="0"/>
          </a:p>
        </p:txBody>
      </p:sp>
      <p:sp>
        <p:nvSpPr>
          <p:cNvPr id="3" name="Content Placeholder 2"/>
          <p:cNvSpPr>
            <a:spLocks noGrp="1"/>
          </p:cNvSpPr>
          <p:nvPr>
            <p:ph sz="quarter" idx="1"/>
          </p:nvPr>
        </p:nvSpPr>
        <p:spPr/>
        <p:txBody>
          <a:bodyPr/>
          <a:lstStyle/>
          <a:p>
            <a:pPr marL="0" indent="0" eaLnBrk="1" hangingPunct="1">
              <a:spcBef>
                <a:spcPct val="0"/>
              </a:spcBef>
              <a:buNone/>
              <a:defRPr/>
            </a:pPr>
            <a:r>
              <a:rPr lang="en-US" sz="2000" b="1" dirty="0"/>
              <a:t>Medicaid Allowable Costs and Cost Report Data Elements for </a:t>
            </a:r>
            <a:r>
              <a:rPr lang="en-US" sz="2000" b="1" u="sng" dirty="0"/>
              <a:t>Specialized Transportation</a:t>
            </a:r>
            <a:r>
              <a:rPr lang="en-US" sz="2000" b="1" dirty="0"/>
              <a:t> Services</a:t>
            </a:r>
            <a:endParaRPr lang="en-US" sz="2000" dirty="0"/>
          </a:p>
          <a:p>
            <a:pPr eaLnBrk="1" hangingPunct="1">
              <a:lnSpc>
                <a:spcPct val="90000"/>
              </a:lnSpc>
              <a:defRPr/>
            </a:pPr>
            <a:endParaRPr lang="en-US" sz="1000" dirty="0"/>
          </a:p>
          <a:p>
            <a:pPr marL="0" indent="0" eaLnBrk="1" hangingPunct="1">
              <a:lnSpc>
                <a:spcPct val="90000"/>
              </a:lnSpc>
              <a:spcAft>
                <a:spcPts val="600"/>
              </a:spcAft>
              <a:buNone/>
              <a:defRPr/>
            </a:pPr>
            <a:r>
              <a:rPr lang="en-US" sz="1800" dirty="0"/>
              <a:t>The 7 CMS-approved cost and data elements used to determine Medicaid costs for Specialized Transportation Services include:</a:t>
            </a:r>
          </a:p>
          <a:p>
            <a:pPr marL="682625" lvl="1" indent="-341313" eaLnBrk="1" hangingPunct="1">
              <a:lnSpc>
                <a:spcPct val="90000"/>
              </a:lnSpc>
              <a:buFont typeface="Arial Narrow" pitchFamily="34" charset="0"/>
              <a:buAutoNum type="arabicPeriod"/>
              <a:defRPr/>
            </a:pPr>
            <a:r>
              <a:rPr lang="en-US" sz="1600" dirty="0"/>
              <a:t>Salary costs for eligible specialized transportation service providers</a:t>
            </a:r>
          </a:p>
          <a:p>
            <a:pPr marL="682625" lvl="1" indent="-341313" eaLnBrk="1" hangingPunct="1">
              <a:lnSpc>
                <a:spcPct val="90000"/>
              </a:lnSpc>
              <a:buFont typeface="Arial Narrow" pitchFamily="34" charset="0"/>
              <a:buAutoNum type="arabicPeriod"/>
              <a:defRPr/>
            </a:pPr>
            <a:r>
              <a:rPr lang="en-US" sz="1600" dirty="0"/>
              <a:t>Benefit costs for eligible specialized transportation service providers</a:t>
            </a:r>
          </a:p>
          <a:p>
            <a:pPr marL="682625" lvl="1" indent="-341313" eaLnBrk="1" hangingPunct="1">
              <a:lnSpc>
                <a:spcPct val="90000"/>
              </a:lnSpc>
              <a:buFont typeface="Arial Narrow" pitchFamily="34" charset="0"/>
              <a:buAutoNum type="arabicPeriod"/>
              <a:defRPr/>
            </a:pPr>
            <a:r>
              <a:rPr lang="en-US" sz="1600" dirty="0"/>
              <a:t>Approved Specialized Transportation Non-Personnel costs</a:t>
            </a:r>
          </a:p>
          <a:p>
            <a:pPr marL="682625" lvl="1" indent="-341313" eaLnBrk="1" hangingPunct="1">
              <a:lnSpc>
                <a:spcPct val="90000"/>
              </a:lnSpc>
              <a:buFont typeface="Arial Narrow" pitchFamily="34" charset="0"/>
              <a:buAutoNum type="arabicPeriod"/>
              <a:defRPr/>
            </a:pPr>
            <a:r>
              <a:rPr lang="en-US" sz="1600" dirty="0"/>
              <a:t>Depreciation costs for Approved Specialized Transportation Non- Personnel costs</a:t>
            </a:r>
          </a:p>
          <a:p>
            <a:pPr marL="682625" lvl="1" indent="-341313" eaLnBrk="1" hangingPunct="1">
              <a:lnSpc>
                <a:spcPct val="90000"/>
              </a:lnSpc>
              <a:buFont typeface="Arial Narrow" pitchFamily="34" charset="0"/>
              <a:buAutoNum type="arabicPeriod"/>
              <a:defRPr/>
            </a:pPr>
            <a:r>
              <a:rPr lang="en-US" sz="1600" dirty="0"/>
              <a:t>School District and County Indirect Cost Rates (ICR) </a:t>
            </a:r>
            <a:r>
              <a:rPr lang="en-US" sz="1600" i="1" dirty="0"/>
              <a:t>(pre-populated by PCG) </a:t>
            </a:r>
          </a:p>
          <a:p>
            <a:pPr marL="682625" lvl="1" indent="-341313" eaLnBrk="1" hangingPunct="1">
              <a:lnSpc>
                <a:spcPct val="90000"/>
              </a:lnSpc>
              <a:buFont typeface="Arial Narrow" pitchFamily="34" charset="0"/>
              <a:buAutoNum type="arabicPeriod"/>
              <a:defRPr/>
            </a:pPr>
            <a:r>
              <a:rPr lang="en-US" sz="1600" dirty="0"/>
              <a:t>Specialized Transportation Ratio</a:t>
            </a:r>
          </a:p>
          <a:p>
            <a:pPr marL="682625" lvl="1" indent="-341313" eaLnBrk="1" hangingPunct="1">
              <a:lnSpc>
                <a:spcPct val="90000"/>
              </a:lnSpc>
              <a:buFont typeface="Arial Narrow" pitchFamily="34" charset="0"/>
              <a:buAutoNum type="arabicPeriod"/>
              <a:defRPr/>
            </a:pPr>
            <a:r>
              <a:rPr lang="en-US" sz="1600" dirty="0"/>
              <a:t>One Way Trip Ratio</a:t>
            </a:r>
          </a:p>
          <a:p>
            <a:pPr eaLnBrk="1" hangingPunct="1">
              <a:buFont typeface="Arial" panose="020B0604020202020204" pitchFamily="34" charset="0"/>
              <a:buNone/>
              <a:defRPr/>
            </a:pPr>
            <a:endParaRPr lang="en-US" sz="1600" i="1" dirty="0"/>
          </a:p>
        </p:txBody>
      </p:sp>
      <p:sp>
        <p:nvSpPr>
          <p:cNvPr id="4" name="Slide Number Placeholder 3"/>
          <p:cNvSpPr>
            <a:spLocks noGrp="1"/>
          </p:cNvSpPr>
          <p:nvPr>
            <p:ph type="sldNum" sz="quarter" idx="12"/>
          </p:nvPr>
        </p:nvSpPr>
        <p:spPr/>
        <p:txBody>
          <a:bodyPr/>
          <a:lstStyle/>
          <a:p>
            <a:fld id="{BFEACF43-0262-47DD-B8BC-9A87541FB378}" type="slidenum">
              <a:rPr lang="en-US" smtClean="0"/>
              <a:pPr/>
              <a:t>33</a:t>
            </a:fld>
            <a:endParaRPr lang="en-US" dirty="0"/>
          </a:p>
        </p:txBody>
      </p:sp>
    </p:spTree>
    <p:extLst>
      <p:ext uri="{BB962C8B-B14F-4D97-AF65-F5344CB8AC3E}">
        <p14:creationId xmlns:p14="http://schemas.microsoft.com/office/powerpoint/2010/main" val="31310802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for Participating School Districts</a:t>
            </a:r>
            <a:endParaRPr lang="en-US" dirty="0"/>
          </a:p>
        </p:txBody>
      </p:sp>
      <p:sp>
        <p:nvSpPr>
          <p:cNvPr id="3" name="Content Placeholder 2"/>
          <p:cNvSpPr>
            <a:spLocks noGrp="1"/>
          </p:cNvSpPr>
          <p:nvPr>
            <p:ph sz="quarter" idx="1"/>
          </p:nvPr>
        </p:nvSpPr>
        <p:spPr/>
        <p:txBody>
          <a:bodyPr/>
          <a:lstStyle/>
          <a:p>
            <a:pPr marL="347663" indent="-347663" eaLnBrk="1" hangingPunct="1">
              <a:lnSpc>
                <a:spcPct val="80000"/>
              </a:lnSpc>
              <a:spcBef>
                <a:spcPts val="538"/>
              </a:spcBef>
              <a:spcAft>
                <a:spcPts val="1200"/>
              </a:spcAft>
              <a:buNone/>
            </a:pPr>
            <a:r>
              <a:rPr lang="en-US" altLang="en-US" sz="2000" b="1" dirty="0"/>
              <a:t>Specialized Transportation Ratio</a:t>
            </a:r>
          </a:p>
          <a:p>
            <a:pPr marL="347663" indent="-347663" eaLnBrk="1" hangingPunct="1">
              <a:lnSpc>
                <a:spcPct val="90000"/>
              </a:lnSpc>
              <a:spcAft>
                <a:spcPts val="600"/>
              </a:spcAft>
            </a:pPr>
            <a:r>
              <a:rPr lang="en-US" altLang="en-US" sz="1800" dirty="0"/>
              <a:t>What is the Specialized Transportation Ratio?</a:t>
            </a:r>
          </a:p>
          <a:p>
            <a:pPr lvl="1" eaLnBrk="1" hangingPunct="1">
              <a:lnSpc>
                <a:spcPct val="90000"/>
              </a:lnSpc>
            </a:pPr>
            <a:r>
              <a:rPr lang="en-US" altLang="en-US" sz="1600" dirty="0"/>
              <a:t>The Specialized Transportation Ratio is used to break out specialized transportation costs from general transportation costs</a:t>
            </a:r>
          </a:p>
          <a:p>
            <a:pPr lvl="1" eaLnBrk="1" hangingPunct="1">
              <a:lnSpc>
                <a:spcPct val="90000"/>
              </a:lnSpc>
              <a:buFont typeface="Arial" panose="020B0604020202020204" pitchFamily="34" charset="0"/>
              <a:buNone/>
            </a:pPr>
            <a:endParaRPr lang="en-US" altLang="en-US" sz="1400" dirty="0">
              <a:solidFill>
                <a:srgbClr val="EE1802"/>
              </a:solidFill>
            </a:endParaRPr>
          </a:p>
          <a:p>
            <a:pPr lvl="1" eaLnBrk="1" hangingPunct="1">
              <a:lnSpc>
                <a:spcPct val="90000"/>
              </a:lnSpc>
            </a:pPr>
            <a:endParaRPr lang="en-US" altLang="en-US" sz="1400" dirty="0"/>
          </a:p>
          <a:p>
            <a:pPr lvl="1" eaLnBrk="1" hangingPunct="1">
              <a:lnSpc>
                <a:spcPct val="90000"/>
              </a:lnSpc>
            </a:pPr>
            <a:endParaRPr lang="en-US" altLang="en-US" sz="1800" dirty="0"/>
          </a:p>
          <a:p>
            <a:pPr lvl="1" eaLnBrk="1" hangingPunct="1">
              <a:lnSpc>
                <a:spcPct val="90000"/>
              </a:lnSpc>
              <a:buFont typeface="Arial" panose="020B0604020202020204" pitchFamily="34" charset="0"/>
              <a:buNone/>
            </a:pPr>
            <a:endParaRPr lang="en-US" altLang="en-US" sz="1800" dirty="0"/>
          </a:p>
          <a:p>
            <a:pPr lvl="1" eaLnBrk="1" hangingPunct="1">
              <a:lnSpc>
                <a:spcPct val="90000"/>
              </a:lnSpc>
              <a:buFont typeface="Arial" panose="020B0604020202020204" pitchFamily="34" charset="0"/>
              <a:buNone/>
            </a:pPr>
            <a:endParaRPr lang="en-US" altLang="en-US" sz="1800" dirty="0"/>
          </a:p>
          <a:p>
            <a:pPr lvl="1" eaLnBrk="1" hangingPunct="1">
              <a:lnSpc>
                <a:spcPct val="90000"/>
              </a:lnSpc>
            </a:pPr>
            <a:endParaRPr lang="en-US" altLang="en-US" sz="1800" dirty="0"/>
          </a:p>
          <a:p>
            <a:pPr lvl="1" eaLnBrk="1" hangingPunct="1">
              <a:lnSpc>
                <a:spcPct val="90000"/>
              </a:lnSpc>
            </a:pPr>
            <a:endParaRPr lang="en-US" altLang="en-US" sz="1800" dirty="0"/>
          </a:p>
          <a:p>
            <a:pPr lvl="1" eaLnBrk="1" hangingPunct="1">
              <a:lnSpc>
                <a:spcPct val="90000"/>
              </a:lnSpc>
            </a:pPr>
            <a:r>
              <a:rPr lang="en-US" altLang="en-US" sz="1600" dirty="0"/>
              <a:t>The ratio is calculated by the district or county and reported annually on the Medicaid SSHSP Cost Report</a:t>
            </a:r>
            <a:endParaRPr lang="en-US" sz="1600" i="1" dirty="0"/>
          </a:p>
        </p:txBody>
      </p:sp>
      <p:sp>
        <p:nvSpPr>
          <p:cNvPr id="4" name="Slide Number Placeholder 3"/>
          <p:cNvSpPr>
            <a:spLocks noGrp="1"/>
          </p:cNvSpPr>
          <p:nvPr>
            <p:ph type="sldNum" sz="quarter" idx="12"/>
          </p:nvPr>
        </p:nvSpPr>
        <p:spPr/>
        <p:txBody>
          <a:bodyPr/>
          <a:lstStyle/>
          <a:p>
            <a:fld id="{BFEACF43-0262-47DD-B8BC-9A87541FB378}" type="slidenum">
              <a:rPr lang="en-US" smtClean="0"/>
              <a:pPr/>
              <a:t>34</a:t>
            </a:fld>
            <a:endParaRPr lang="en-US" dirty="0"/>
          </a:p>
        </p:txBody>
      </p:sp>
      <p:grpSp>
        <p:nvGrpSpPr>
          <p:cNvPr id="5" name="Group 5"/>
          <p:cNvGrpSpPr>
            <a:grpSpLocks/>
          </p:cNvGrpSpPr>
          <p:nvPr/>
        </p:nvGrpSpPr>
        <p:grpSpPr bwMode="auto">
          <a:xfrm>
            <a:off x="280987" y="3200400"/>
            <a:ext cx="8405813" cy="1495425"/>
            <a:chOff x="381000" y="2452723"/>
            <a:chExt cx="8405019" cy="1495035"/>
          </a:xfrm>
        </p:grpSpPr>
        <p:sp>
          <p:nvSpPr>
            <p:cNvPr id="6" name="TextBox 13"/>
            <p:cNvSpPr txBox="1">
              <a:spLocks noChangeArrowheads="1"/>
            </p:cNvSpPr>
            <p:nvPr/>
          </p:nvSpPr>
          <p:spPr bwMode="auto">
            <a:xfrm>
              <a:off x="381000" y="2895521"/>
              <a:ext cx="2057400" cy="841314"/>
            </a:xfrm>
            <a:prstGeom prst="rect">
              <a:avLst/>
            </a:prstGeom>
            <a:solidFill>
              <a:srgbClr val="CCFF3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1871" tIns="50935" rIns="101871" bIns="50935">
              <a:spAutoFit/>
            </a:bodyPr>
            <a:lstStyle>
              <a:lvl1pPr>
                <a:spcBef>
                  <a:spcPct val="20000"/>
                </a:spcBef>
                <a:buFont typeface="Arial" panose="020B0604020202020204" pitchFamily="34" charset="0"/>
                <a:buChar char="•"/>
                <a:defRPr>
                  <a:solidFill>
                    <a:schemeClr val="tx2"/>
                  </a:solidFill>
                  <a:latin typeface="Arial" panose="020B0604020202020204" pitchFamily="34" charset="0"/>
                </a:defRPr>
              </a:lvl1pPr>
              <a:lvl2pPr marL="742950" indent="-285750">
                <a:spcBef>
                  <a:spcPct val="20000"/>
                </a:spcBef>
                <a:buFont typeface="Arial" panose="020B0604020202020204" pitchFamily="34" charset="0"/>
                <a:buChar char="•"/>
                <a:defRPr sz="1600">
                  <a:solidFill>
                    <a:schemeClr val="tx2"/>
                  </a:solidFill>
                  <a:latin typeface="Arial" panose="020B0604020202020204" pitchFamily="34" charset="0"/>
                </a:defRPr>
              </a:lvl2pPr>
              <a:lvl3pPr marL="1143000" indent="-228600">
                <a:spcBef>
                  <a:spcPct val="20000"/>
                </a:spcBef>
                <a:buFont typeface="Arial" panose="020B0604020202020204" pitchFamily="34" charset="0"/>
                <a:buChar char="•"/>
                <a:defRPr sz="1400">
                  <a:solidFill>
                    <a:schemeClr val="tx2"/>
                  </a:solidFill>
                  <a:latin typeface="Arial" panose="020B0604020202020204" pitchFamily="34" charset="0"/>
                </a:defRPr>
              </a:lvl3pPr>
              <a:lvl4pPr marL="1600200" indent="-228600">
                <a:spcBef>
                  <a:spcPct val="20000"/>
                </a:spcBef>
                <a:buFont typeface="Arial" panose="020B0604020202020204" pitchFamily="34" charset="0"/>
                <a:buChar char="•"/>
                <a:defRPr sz="1200">
                  <a:solidFill>
                    <a:schemeClr val="tx2"/>
                  </a:solidFill>
                  <a:latin typeface="Arial" panose="020B0604020202020204" pitchFamily="34" charset="0"/>
                </a:defRPr>
              </a:lvl4pPr>
              <a:lvl5pPr marL="2057400" indent="-228600">
                <a:spcBef>
                  <a:spcPct val="20000"/>
                </a:spcBef>
                <a:buFont typeface="Arial" panose="020B0604020202020204" pitchFamily="34" charset="0"/>
                <a:buChar char="•"/>
                <a:defRPr sz="1200">
                  <a:solidFill>
                    <a:schemeClr val="tx2"/>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9pPr>
            </a:lstStyle>
            <a:p>
              <a:pPr algn="ctr" fontAlgn="base">
                <a:spcBef>
                  <a:spcPct val="0"/>
                </a:spcBef>
                <a:spcAft>
                  <a:spcPct val="0"/>
                </a:spcAft>
                <a:buFontTx/>
                <a:buNone/>
              </a:pPr>
              <a:r>
                <a:rPr lang="en-US" altLang="en-US" sz="1600" b="1" dirty="0">
                  <a:solidFill>
                    <a:srgbClr val="062343"/>
                  </a:solidFill>
                </a:rPr>
                <a:t>Specialized Transportation Ratio</a:t>
              </a:r>
            </a:p>
          </p:txBody>
        </p:sp>
        <p:sp>
          <p:nvSpPr>
            <p:cNvPr id="7" name="TextBox 4"/>
            <p:cNvSpPr txBox="1">
              <a:spLocks noChangeArrowheads="1"/>
            </p:cNvSpPr>
            <p:nvPr/>
          </p:nvSpPr>
          <p:spPr bwMode="auto">
            <a:xfrm>
              <a:off x="2438400" y="3124064"/>
              <a:ext cx="339725" cy="379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71" tIns="50935" rIns="101871" bIns="50935">
              <a:spAutoFit/>
            </a:bodyPr>
            <a:lstStyle>
              <a:lvl1pPr>
                <a:spcBef>
                  <a:spcPct val="20000"/>
                </a:spcBef>
                <a:buFont typeface="Arial" panose="020B0604020202020204" pitchFamily="34" charset="0"/>
                <a:buChar char="•"/>
                <a:defRPr>
                  <a:solidFill>
                    <a:schemeClr val="tx2"/>
                  </a:solidFill>
                  <a:latin typeface="Arial" panose="020B0604020202020204" pitchFamily="34" charset="0"/>
                </a:defRPr>
              </a:lvl1pPr>
              <a:lvl2pPr marL="742950" indent="-285750">
                <a:spcBef>
                  <a:spcPct val="20000"/>
                </a:spcBef>
                <a:buFont typeface="Arial" panose="020B0604020202020204" pitchFamily="34" charset="0"/>
                <a:buChar char="•"/>
                <a:defRPr sz="1600">
                  <a:solidFill>
                    <a:schemeClr val="tx2"/>
                  </a:solidFill>
                  <a:latin typeface="Arial" panose="020B0604020202020204" pitchFamily="34" charset="0"/>
                </a:defRPr>
              </a:lvl2pPr>
              <a:lvl3pPr marL="1143000" indent="-228600">
                <a:spcBef>
                  <a:spcPct val="20000"/>
                </a:spcBef>
                <a:buFont typeface="Arial" panose="020B0604020202020204" pitchFamily="34" charset="0"/>
                <a:buChar char="•"/>
                <a:defRPr sz="1400">
                  <a:solidFill>
                    <a:schemeClr val="tx2"/>
                  </a:solidFill>
                  <a:latin typeface="Arial" panose="020B0604020202020204" pitchFamily="34" charset="0"/>
                </a:defRPr>
              </a:lvl3pPr>
              <a:lvl4pPr marL="1600200" indent="-228600">
                <a:spcBef>
                  <a:spcPct val="20000"/>
                </a:spcBef>
                <a:buFont typeface="Arial" panose="020B0604020202020204" pitchFamily="34" charset="0"/>
                <a:buChar char="•"/>
                <a:defRPr sz="1200">
                  <a:solidFill>
                    <a:schemeClr val="tx2"/>
                  </a:solidFill>
                  <a:latin typeface="Arial" panose="020B0604020202020204" pitchFamily="34" charset="0"/>
                </a:defRPr>
              </a:lvl4pPr>
              <a:lvl5pPr marL="2057400" indent="-228600">
                <a:spcBef>
                  <a:spcPct val="20000"/>
                </a:spcBef>
                <a:buFont typeface="Arial" panose="020B0604020202020204" pitchFamily="34" charset="0"/>
                <a:buChar char="•"/>
                <a:defRPr sz="1200">
                  <a:solidFill>
                    <a:schemeClr val="tx2"/>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9pPr>
            </a:lstStyle>
            <a:p>
              <a:pPr algn="ctr" fontAlgn="base">
                <a:spcBef>
                  <a:spcPct val="0"/>
                </a:spcBef>
                <a:spcAft>
                  <a:spcPct val="0"/>
                </a:spcAft>
                <a:buFontTx/>
                <a:buNone/>
              </a:pPr>
              <a:r>
                <a:rPr lang="en-US" altLang="en-US" dirty="0">
                  <a:solidFill>
                    <a:srgbClr val="062343"/>
                  </a:solidFill>
                </a:rPr>
                <a:t>=</a:t>
              </a:r>
            </a:p>
          </p:txBody>
        </p:sp>
        <p:sp>
          <p:nvSpPr>
            <p:cNvPr id="8" name="TextBox 15"/>
            <p:cNvSpPr txBox="1">
              <a:spLocks noChangeArrowheads="1"/>
            </p:cNvSpPr>
            <p:nvPr/>
          </p:nvSpPr>
          <p:spPr bwMode="auto">
            <a:xfrm>
              <a:off x="2796381" y="2452723"/>
              <a:ext cx="5989638" cy="841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71" tIns="50935" rIns="101871" bIns="50935">
              <a:spAutoFit/>
            </a:bodyPr>
            <a:lstStyle>
              <a:lvl1pPr>
                <a:spcBef>
                  <a:spcPct val="20000"/>
                </a:spcBef>
                <a:buFont typeface="Arial" panose="020B0604020202020204" pitchFamily="34" charset="0"/>
                <a:buChar char="•"/>
                <a:defRPr>
                  <a:solidFill>
                    <a:schemeClr val="tx2"/>
                  </a:solidFill>
                  <a:latin typeface="Arial" panose="020B0604020202020204" pitchFamily="34" charset="0"/>
                </a:defRPr>
              </a:lvl1pPr>
              <a:lvl2pPr marL="742950" indent="-285750">
                <a:spcBef>
                  <a:spcPct val="20000"/>
                </a:spcBef>
                <a:buFont typeface="Arial" panose="020B0604020202020204" pitchFamily="34" charset="0"/>
                <a:buChar char="•"/>
                <a:defRPr sz="1600">
                  <a:solidFill>
                    <a:schemeClr val="tx2"/>
                  </a:solidFill>
                  <a:latin typeface="Arial" panose="020B0604020202020204" pitchFamily="34" charset="0"/>
                </a:defRPr>
              </a:lvl2pPr>
              <a:lvl3pPr marL="1143000" indent="-228600">
                <a:spcBef>
                  <a:spcPct val="20000"/>
                </a:spcBef>
                <a:buFont typeface="Arial" panose="020B0604020202020204" pitchFamily="34" charset="0"/>
                <a:buChar char="•"/>
                <a:defRPr sz="1400">
                  <a:solidFill>
                    <a:schemeClr val="tx2"/>
                  </a:solidFill>
                  <a:latin typeface="Arial" panose="020B0604020202020204" pitchFamily="34" charset="0"/>
                </a:defRPr>
              </a:lvl3pPr>
              <a:lvl4pPr marL="1600200" indent="-228600">
                <a:spcBef>
                  <a:spcPct val="20000"/>
                </a:spcBef>
                <a:buFont typeface="Arial" panose="020B0604020202020204" pitchFamily="34" charset="0"/>
                <a:buChar char="•"/>
                <a:defRPr sz="1200">
                  <a:solidFill>
                    <a:schemeClr val="tx2"/>
                  </a:solidFill>
                  <a:latin typeface="Arial" panose="020B0604020202020204" pitchFamily="34" charset="0"/>
                </a:defRPr>
              </a:lvl4pPr>
              <a:lvl5pPr marL="2057400" indent="-228600">
                <a:spcBef>
                  <a:spcPct val="20000"/>
                </a:spcBef>
                <a:buFont typeface="Arial" panose="020B0604020202020204" pitchFamily="34" charset="0"/>
                <a:buChar char="•"/>
                <a:defRPr sz="1200">
                  <a:solidFill>
                    <a:schemeClr val="tx2"/>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9pPr>
            </a:lstStyle>
            <a:p>
              <a:pPr algn="ctr" fontAlgn="base">
                <a:spcBef>
                  <a:spcPct val="0"/>
                </a:spcBef>
                <a:spcAft>
                  <a:spcPct val="0"/>
                </a:spcAft>
                <a:buFontTx/>
                <a:buNone/>
              </a:pPr>
              <a:r>
                <a:rPr lang="en-US" altLang="en-US" sz="1600" b="1" dirty="0">
                  <a:solidFill>
                    <a:srgbClr val="00B0F0"/>
                  </a:solidFill>
                </a:rPr>
                <a:t>Total Number of Medicaid Eligible Special Education  Students Receiving Specialized Transportation Services per their IEP</a:t>
              </a:r>
            </a:p>
          </p:txBody>
        </p:sp>
        <p:sp>
          <p:nvSpPr>
            <p:cNvPr id="9" name="TextBox 16"/>
            <p:cNvSpPr txBox="1">
              <a:spLocks noChangeArrowheads="1"/>
            </p:cNvSpPr>
            <p:nvPr/>
          </p:nvSpPr>
          <p:spPr bwMode="auto">
            <a:xfrm>
              <a:off x="2971800" y="3352603"/>
              <a:ext cx="5638800" cy="595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71" tIns="50935" rIns="101871" bIns="50935">
              <a:spAutoFit/>
            </a:bodyPr>
            <a:lstStyle>
              <a:lvl1pPr>
                <a:spcBef>
                  <a:spcPct val="20000"/>
                </a:spcBef>
                <a:buFont typeface="Arial" panose="020B0604020202020204" pitchFamily="34" charset="0"/>
                <a:buChar char="•"/>
                <a:defRPr>
                  <a:solidFill>
                    <a:schemeClr val="tx2"/>
                  </a:solidFill>
                  <a:latin typeface="Arial" panose="020B0604020202020204" pitchFamily="34" charset="0"/>
                </a:defRPr>
              </a:lvl1pPr>
              <a:lvl2pPr marL="742950" indent="-285750">
                <a:spcBef>
                  <a:spcPct val="20000"/>
                </a:spcBef>
                <a:buFont typeface="Arial" panose="020B0604020202020204" pitchFamily="34" charset="0"/>
                <a:buChar char="•"/>
                <a:defRPr sz="1600">
                  <a:solidFill>
                    <a:schemeClr val="tx2"/>
                  </a:solidFill>
                  <a:latin typeface="Arial" panose="020B0604020202020204" pitchFamily="34" charset="0"/>
                </a:defRPr>
              </a:lvl2pPr>
              <a:lvl3pPr marL="1143000" indent="-228600">
                <a:spcBef>
                  <a:spcPct val="20000"/>
                </a:spcBef>
                <a:buFont typeface="Arial" panose="020B0604020202020204" pitchFamily="34" charset="0"/>
                <a:buChar char="•"/>
                <a:defRPr sz="1400">
                  <a:solidFill>
                    <a:schemeClr val="tx2"/>
                  </a:solidFill>
                  <a:latin typeface="Arial" panose="020B0604020202020204" pitchFamily="34" charset="0"/>
                </a:defRPr>
              </a:lvl3pPr>
              <a:lvl4pPr marL="1600200" indent="-228600">
                <a:spcBef>
                  <a:spcPct val="20000"/>
                </a:spcBef>
                <a:buFont typeface="Arial" panose="020B0604020202020204" pitchFamily="34" charset="0"/>
                <a:buChar char="•"/>
                <a:defRPr sz="1200">
                  <a:solidFill>
                    <a:schemeClr val="tx2"/>
                  </a:solidFill>
                  <a:latin typeface="Arial" panose="020B0604020202020204" pitchFamily="34" charset="0"/>
                </a:defRPr>
              </a:lvl4pPr>
              <a:lvl5pPr marL="2057400" indent="-228600">
                <a:spcBef>
                  <a:spcPct val="20000"/>
                </a:spcBef>
                <a:buFont typeface="Arial" panose="020B0604020202020204" pitchFamily="34" charset="0"/>
                <a:buChar char="•"/>
                <a:defRPr sz="1200">
                  <a:solidFill>
                    <a:schemeClr val="tx2"/>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9pPr>
            </a:lstStyle>
            <a:p>
              <a:pPr algn="ctr" fontAlgn="base">
                <a:spcBef>
                  <a:spcPts val="600"/>
                </a:spcBef>
                <a:spcAft>
                  <a:spcPct val="0"/>
                </a:spcAft>
                <a:buNone/>
              </a:pPr>
              <a:r>
                <a:rPr lang="en-US" altLang="en-US" sz="1600" b="1" dirty="0">
                  <a:solidFill>
                    <a:srgbClr val="00B0F0"/>
                  </a:solidFill>
                </a:rPr>
                <a:t>Total Number of ALL Students Receiving Transportation Services (Specialized or Non Specialized)</a:t>
              </a:r>
            </a:p>
          </p:txBody>
        </p:sp>
      </p:grpSp>
      <p:cxnSp>
        <p:nvCxnSpPr>
          <p:cNvPr id="10" name="Straight Connector 9"/>
          <p:cNvCxnSpPr/>
          <p:nvPr/>
        </p:nvCxnSpPr>
        <p:spPr>
          <a:xfrm>
            <a:off x="2819400" y="4038600"/>
            <a:ext cx="579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95317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for Participating School Districts</a:t>
            </a:r>
            <a:endParaRPr lang="en-US" dirty="0"/>
          </a:p>
        </p:txBody>
      </p:sp>
      <p:sp>
        <p:nvSpPr>
          <p:cNvPr id="3" name="Content Placeholder 2"/>
          <p:cNvSpPr>
            <a:spLocks noGrp="1"/>
          </p:cNvSpPr>
          <p:nvPr>
            <p:ph sz="quarter" idx="1"/>
          </p:nvPr>
        </p:nvSpPr>
        <p:spPr/>
        <p:txBody>
          <a:bodyPr/>
          <a:lstStyle/>
          <a:p>
            <a:pPr eaLnBrk="1" hangingPunct="1">
              <a:lnSpc>
                <a:spcPct val="90000"/>
              </a:lnSpc>
              <a:spcBef>
                <a:spcPts val="538"/>
              </a:spcBef>
              <a:spcAft>
                <a:spcPts val="600"/>
              </a:spcAft>
              <a:buNone/>
            </a:pPr>
            <a:r>
              <a:rPr lang="en-US" altLang="en-US" sz="2000" b="1" dirty="0"/>
              <a:t>One Way Trip Ratio</a:t>
            </a:r>
          </a:p>
          <a:p>
            <a:pPr eaLnBrk="1" hangingPunct="1">
              <a:lnSpc>
                <a:spcPct val="90000"/>
              </a:lnSpc>
              <a:spcAft>
                <a:spcPts val="600"/>
              </a:spcAft>
            </a:pPr>
            <a:r>
              <a:rPr lang="en-US" altLang="en-US" sz="1800" dirty="0"/>
              <a:t>What is the One Way Trip (OWT) Ratio?</a:t>
            </a:r>
          </a:p>
          <a:p>
            <a:pPr lvl="1" eaLnBrk="1" hangingPunct="1">
              <a:lnSpc>
                <a:spcPct val="90000"/>
              </a:lnSpc>
            </a:pPr>
            <a:r>
              <a:rPr lang="en-US" altLang="en-US" sz="1600" dirty="0"/>
              <a:t>The ratio is calculated and reported annually on the Medicaid SSHSP Cost Report</a:t>
            </a:r>
          </a:p>
          <a:p>
            <a:pPr lvl="2" eaLnBrk="1" hangingPunct="1">
              <a:lnSpc>
                <a:spcPct val="90000"/>
              </a:lnSpc>
              <a:spcAft>
                <a:spcPts val="1200"/>
              </a:spcAft>
            </a:pPr>
            <a:r>
              <a:rPr lang="en-US" altLang="en-US" sz="1400" dirty="0"/>
              <a:t>A Medicaid one-way trip is defined as a trip in which a Medicaid enrolled student who has specialized transportation services in their IEP and received another Medicaid-covered service provided by the school district or county on the day of the trip.  The numerator will be completed by PCG based on paid claims data</a:t>
            </a:r>
          </a:p>
          <a:p>
            <a:pPr lvl="2" eaLnBrk="1" hangingPunct="1">
              <a:lnSpc>
                <a:spcPct val="90000"/>
              </a:lnSpc>
              <a:spcAft>
                <a:spcPts val="1200"/>
              </a:spcAft>
            </a:pPr>
            <a:endParaRPr lang="en-US" altLang="en-US" dirty="0"/>
          </a:p>
          <a:p>
            <a:pPr lvl="1" eaLnBrk="1" hangingPunct="1">
              <a:lnSpc>
                <a:spcPct val="90000"/>
              </a:lnSpc>
              <a:buFont typeface="Arial" panose="020B0604020202020204" pitchFamily="34" charset="0"/>
              <a:buNone/>
            </a:pPr>
            <a:endParaRPr lang="en-US" altLang="en-US" sz="1800" dirty="0"/>
          </a:p>
          <a:p>
            <a:pPr lvl="1" eaLnBrk="1" hangingPunct="1">
              <a:lnSpc>
                <a:spcPct val="90000"/>
              </a:lnSpc>
              <a:spcBef>
                <a:spcPts val="1800"/>
              </a:spcBef>
            </a:pPr>
            <a:r>
              <a:rPr lang="en-US" altLang="en-US" sz="1600" dirty="0"/>
              <a:t>The purpose of the One Way Trip ratio is to allocate specialized transportation costs to the Medicaid Program</a:t>
            </a:r>
          </a:p>
          <a:p>
            <a:pPr lvl="2" eaLnBrk="1" hangingPunct="1">
              <a:lnSpc>
                <a:spcPct val="90000"/>
              </a:lnSpc>
            </a:pPr>
            <a:r>
              <a:rPr lang="en-US" altLang="en-US" sz="1400" dirty="0"/>
              <a:t>In other words, it is used to determine Medicaid’s portion of specialized transportation costs incurred by School districts and counties for the provision of SSHSP specialized transportation services</a:t>
            </a:r>
            <a:endParaRPr lang="en-US" sz="1400" i="1" dirty="0"/>
          </a:p>
        </p:txBody>
      </p:sp>
      <p:sp>
        <p:nvSpPr>
          <p:cNvPr id="4" name="Slide Number Placeholder 3"/>
          <p:cNvSpPr>
            <a:spLocks noGrp="1"/>
          </p:cNvSpPr>
          <p:nvPr>
            <p:ph type="sldNum" sz="quarter" idx="12"/>
          </p:nvPr>
        </p:nvSpPr>
        <p:spPr/>
        <p:txBody>
          <a:bodyPr/>
          <a:lstStyle/>
          <a:p>
            <a:fld id="{BFEACF43-0262-47DD-B8BC-9A87541FB378}" type="slidenum">
              <a:rPr lang="en-US" smtClean="0"/>
              <a:pPr/>
              <a:t>35</a:t>
            </a:fld>
            <a:endParaRPr lang="en-US" dirty="0"/>
          </a:p>
        </p:txBody>
      </p:sp>
      <p:grpSp>
        <p:nvGrpSpPr>
          <p:cNvPr id="11" name="Group 5"/>
          <p:cNvGrpSpPr>
            <a:grpSpLocks/>
          </p:cNvGrpSpPr>
          <p:nvPr/>
        </p:nvGrpSpPr>
        <p:grpSpPr bwMode="auto">
          <a:xfrm>
            <a:off x="457200" y="3505200"/>
            <a:ext cx="8153400" cy="1276350"/>
            <a:chOff x="381000" y="2590800"/>
            <a:chExt cx="8199438" cy="1329262"/>
          </a:xfrm>
        </p:grpSpPr>
        <p:sp>
          <p:nvSpPr>
            <p:cNvPr id="12" name="TextBox 13"/>
            <p:cNvSpPr txBox="1">
              <a:spLocks noChangeArrowheads="1"/>
            </p:cNvSpPr>
            <p:nvPr/>
          </p:nvSpPr>
          <p:spPr bwMode="auto">
            <a:xfrm>
              <a:off x="381000" y="2971800"/>
              <a:ext cx="1006475" cy="684094"/>
            </a:xfrm>
            <a:prstGeom prst="rect">
              <a:avLst/>
            </a:prstGeom>
            <a:solidFill>
              <a:srgbClr val="CCFF3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1871" tIns="50935" rIns="101871" bIns="50935">
              <a:spAutoFit/>
            </a:bodyPr>
            <a:lstStyle>
              <a:lvl1pPr>
                <a:spcBef>
                  <a:spcPct val="20000"/>
                </a:spcBef>
                <a:buFont typeface="Arial" panose="020B0604020202020204" pitchFamily="34" charset="0"/>
                <a:buChar char="•"/>
                <a:defRPr>
                  <a:solidFill>
                    <a:schemeClr val="tx2"/>
                  </a:solidFill>
                  <a:latin typeface="Arial" panose="020B0604020202020204" pitchFamily="34" charset="0"/>
                </a:defRPr>
              </a:lvl1pPr>
              <a:lvl2pPr marL="742950" indent="-285750">
                <a:spcBef>
                  <a:spcPct val="20000"/>
                </a:spcBef>
                <a:buFont typeface="Arial" panose="020B0604020202020204" pitchFamily="34" charset="0"/>
                <a:buChar char="•"/>
                <a:defRPr sz="1600">
                  <a:solidFill>
                    <a:schemeClr val="tx2"/>
                  </a:solidFill>
                  <a:latin typeface="Arial" panose="020B0604020202020204" pitchFamily="34" charset="0"/>
                </a:defRPr>
              </a:lvl2pPr>
              <a:lvl3pPr marL="1143000" indent="-228600">
                <a:spcBef>
                  <a:spcPct val="20000"/>
                </a:spcBef>
                <a:buFont typeface="Arial" panose="020B0604020202020204" pitchFamily="34" charset="0"/>
                <a:buChar char="•"/>
                <a:defRPr sz="1400">
                  <a:solidFill>
                    <a:schemeClr val="tx2"/>
                  </a:solidFill>
                  <a:latin typeface="Arial" panose="020B0604020202020204" pitchFamily="34" charset="0"/>
                </a:defRPr>
              </a:lvl3pPr>
              <a:lvl4pPr marL="1600200" indent="-228600">
                <a:spcBef>
                  <a:spcPct val="20000"/>
                </a:spcBef>
                <a:buFont typeface="Arial" panose="020B0604020202020204" pitchFamily="34" charset="0"/>
                <a:buChar char="•"/>
                <a:defRPr sz="1200">
                  <a:solidFill>
                    <a:schemeClr val="tx2"/>
                  </a:solidFill>
                  <a:latin typeface="Arial" panose="020B0604020202020204" pitchFamily="34" charset="0"/>
                </a:defRPr>
              </a:lvl4pPr>
              <a:lvl5pPr marL="2057400" indent="-228600">
                <a:spcBef>
                  <a:spcPct val="20000"/>
                </a:spcBef>
                <a:buFont typeface="Arial" panose="020B0604020202020204" pitchFamily="34" charset="0"/>
                <a:buChar char="•"/>
                <a:defRPr sz="1200">
                  <a:solidFill>
                    <a:schemeClr val="tx2"/>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9pPr>
            </a:lstStyle>
            <a:p>
              <a:pPr algn="ctr" fontAlgn="base">
                <a:spcBef>
                  <a:spcPct val="0"/>
                </a:spcBef>
                <a:spcAft>
                  <a:spcPct val="0"/>
                </a:spcAft>
                <a:buFontTx/>
                <a:buNone/>
              </a:pPr>
              <a:r>
                <a:rPr lang="en-US" altLang="en-US" b="1" dirty="0">
                  <a:solidFill>
                    <a:srgbClr val="062343"/>
                  </a:solidFill>
                </a:rPr>
                <a:t>OWT Ratio</a:t>
              </a:r>
            </a:p>
          </p:txBody>
        </p:sp>
        <p:sp>
          <p:nvSpPr>
            <p:cNvPr id="13" name="TextBox 4"/>
            <p:cNvSpPr txBox="1">
              <a:spLocks noChangeArrowheads="1"/>
            </p:cNvSpPr>
            <p:nvPr/>
          </p:nvSpPr>
          <p:spPr bwMode="auto">
            <a:xfrm>
              <a:off x="1446510" y="3124200"/>
              <a:ext cx="342306" cy="39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71" tIns="50935" rIns="101871" bIns="50935">
              <a:spAutoFit/>
            </a:bodyPr>
            <a:lstStyle>
              <a:lvl1pPr>
                <a:spcBef>
                  <a:spcPct val="20000"/>
                </a:spcBef>
                <a:buFont typeface="Arial" panose="020B0604020202020204" pitchFamily="34" charset="0"/>
                <a:buChar char="•"/>
                <a:defRPr>
                  <a:solidFill>
                    <a:schemeClr val="tx2"/>
                  </a:solidFill>
                  <a:latin typeface="Arial" panose="020B0604020202020204" pitchFamily="34" charset="0"/>
                </a:defRPr>
              </a:lvl1pPr>
              <a:lvl2pPr marL="742950" indent="-285750">
                <a:spcBef>
                  <a:spcPct val="20000"/>
                </a:spcBef>
                <a:buFont typeface="Arial" panose="020B0604020202020204" pitchFamily="34" charset="0"/>
                <a:buChar char="•"/>
                <a:defRPr sz="1600">
                  <a:solidFill>
                    <a:schemeClr val="tx2"/>
                  </a:solidFill>
                  <a:latin typeface="Arial" panose="020B0604020202020204" pitchFamily="34" charset="0"/>
                </a:defRPr>
              </a:lvl2pPr>
              <a:lvl3pPr marL="1143000" indent="-228600">
                <a:spcBef>
                  <a:spcPct val="20000"/>
                </a:spcBef>
                <a:buFont typeface="Arial" panose="020B0604020202020204" pitchFamily="34" charset="0"/>
                <a:buChar char="•"/>
                <a:defRPr sz="1400">
                  <a:solidFill>
                    <a:schemeClr val="tx2"/>
                  </a:solidFill>
                  <a:latin typeface="Arial" panose="020B0604020202020204" pitchFamily="34" charset="0"/>
                </a:defRPr>
              </a:lvl3pPr>
              <a:lvl4pPr marL="1600200" indent="-228600">
                <a:spcBef>
                  <a:spcPct val="20000"/>
                </a:spcBef>
                <a:buFont typeface="Arial" panose="020B0604020202020204" pitchFamily="34" charset="0"/>
                <a:buChar char="•"/>
                <a:defRPr sz="1200">
                  <a:solidFill>
                    <a:schemeClr val="tx2"/>
                  </a:solidFill>
                  <a:latin typeface="Arial" panose="020B0604020202020204" pitchFamily="34" charset="0"/>
                </a:defRPr>
              </a:lvl4pPr>
              <a:lvl5pPr marL="2057400" indent="-228600">
                <a:spcBef>
                  <a:spcPct val="20000"/>
                </a:spcBef>
                <a:buFont typeface="Arial" panose="020B0604020202020204" pitchFamily="34" charset="0"/>
                <a:buChar char="•"/>
                <a:defRPr sz="1200">
                  <a:solidFill>
                    <a:schemeClr val="tx2"/>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9pPr>
            </a:lstStyle>
            <a:p>
              <a:pPr algn="ctr" fontAlgn="base">
                <a:spcBef>
                  <a:spcPct val="0"/>
                </a:spcBef>
                <a:spcAft>
                  <a:spcPct val="0"/>
                </a:spcAft>
                <a:buFontTx/>
                <a:buNone/>
              </a:pPr>
              <a:r>
                <a:rPr lang="en-US" altLang="en-US" dirty="0">
                  <a:solidFill>
                    <a:srgbClr val="062343"/>
                  </a:solidFill>
                </a:rPr>
                <a:t>=</a:t>
              </a:r>
            </a:p>
          </p:txBody>
        </p:sp>
        <p:sp>
          <p:nvSpPr>
            <p:cNvPr id="14" name="TextBox 15"/>
            <p:cNvSpPr txBox="1">
              <a:spLocks noChangeArrowheads="1"/>
            </p:cNvSpPr>
            <p:nvPr/>
          </p:nvSpPr>
          <p:spPr bwMode="auto">
            <a:xfrm>
              <a:off x="1600200" y="2590800"/>
              <a:ext cx="6980238" cy="652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71" tIns="50935" rIns="101871" bIns="50935">
              <a:spAutoFit/>
            </a:bodyPr>
            <a:lstStyle>
              <a:lvl1pPr>
                <a:spcBef>
                  <a:spcPct val="20000"/>
                </a:spcBef>
                <a:buFont typeface="Arial" panose="020B0604020202020204" pitchFamily="34" charset="0"/>
                <a:buChar char="•"/>
                <a:defRPr>
                  <a:solidFill>
                    <a:schemeClr val="tx2"/>
                  </a:solidFill>
                  <a:latin typeface="Arial" panose="020B0604020202020204" pitchFamily="34" charset="0"/>
                </a:defRPr>
              </a:lvl1pPr>
              <a:lvl2pPr marL="742950" indent="-285750">
                <a:spcBef>
                  <a:spcPct val="20000"/>
                </a:spcBef>
                <a:buFont typeface="Arial" panose="020B0604020202020204" pitchFamily="34" charset="0"/>
                <a:buChar char="•"/>
                <a:defRPr sz="1600">
                  <a:solidFill>
                    <a:schemeClr val="tx2"/>
                  </a:solidFill>
                  <a:latin typeface="Arial" panose="020B0604020202020204" pitchFamily="34" charset="0"/>
                </a:defRPr>
              </a:lvl2pPr>
              <a:lvl3pPr marL="1143000" indent="-228600">
                <a:spcBef>
                  <a:spcPct val="20000"/>
                </a:spcBef>
                <a:buFont typeface="Arial" panose="020B0604020202020204" pitchFamily="34" charset="0"/>
                <a:buChar char="•"/>
                <a:defRPr sz="1400">
                  <a:solidFill>
                    <a:schemeClr val="tx2"/>
                  </a:solidFill>
                  <a:latin typeface="Arial" panose="020B0604020202020204" pitchFamily="34" charset="0"/>
                </a:defRPr>
              </a:lvl3pPr>
              <a:lvl4pPr marL="1600200" indent="-228600">
                <a:spcBef>
                  <a:spcPct val="20000"/>
                </a:spcBef>
                <a:buFont typeface="Arial" panose="020B0604020202020204" pitchFamily="34" charset="0"/>
                <a:buChar char="•"/>
                <a:defRPr sz="1200">
                  <a:solidFill>
                    <a:schemeClr val="tx2"/>
                  </a:solidFill>
                  <a:latin typeface="Arial" panose="020B0604020202020204" pitchFamily="34" charset="0"/>
                </a:defRPr>
              </a:lvl4pPr>
              <a:lvl5pPr marL="2057400" indent="-228600">
                <a:spcBef>
                  <a:spcPct val="20000"/>
                </a:spcBef>
                <a:buFont typeface="Arial" panose="020B0604020202020204" pitchFamily="34" charset="0"/>
                <a:buChar char="•"/>
                <a:defRPr sz="1200">
                  <a:solidFill>
                    <a:schemeClr val="tx2"/>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9pPr>
            </a:lstStyle>
            <a:p>
              <a:pPr algn="ctr" fontAlgn="base">
                <a:spcBef>
                  <a:spcPct val="0"/>
                </a:spcBef>
                <a:spcAft>
                  <a:spcPct val="0"/>
                </a:spcAft>
                <a:buFontTx/>
                <a:buNone/>
              </a:pPr>
              <a:endParaRPr lang="en-US" altLang="en-US" b="1" dirty="0">
                <a:solidFill>
                  <a:srgbClr val="00B0F0"/>
                </a:solidFill>
              </a:endParaRPr>
            </a:p>
            <a:p>
              <a:pPr algn="ctr" fontAlgn="base">
                <a:spcBef>
                  <a:spcPct val="0"/>
                </a:spcBef>
                <a:spcAft>
                  <a:spcPct val="0"/>
                </a:spcAft>
                <a:buFontTx/>
                <a:buNone/>
              </a:pPr>
              <a:r>
                <a:rPr lang="en-US" altLang="en-US" sz="1600" b="1" dirty="0">
                  <a:solidFill>
                    <a:srgbClr val="00B0F0"/>
                  </a:solidFill>
                </a:rPr>
                <a:t>Total Number of Medicaid Paid One Way Trips (per MMIS)</a:t>
              </a:r>
            </a:p>
          </p:txBody>
        </p:sp>
        <p:sp>
          <p:nvSpPr>
            <p:cNvPr id="15" name="TextBox 16"/>
            <p:cNvSpPr txBox="1">
              <a:spLocks noChangeArrowheads="1"/>
            </p:cNvSpPr>
            <p:nvPr/>
          </p:nvSpPr>
          <p:spPr bwMode="auto">
            <a:xfrm>
              <a:off x="1746302" y="3300232"/>
              <a:ext cx="6705600" cy="619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71" tIns="50935" rIns="101871" bIns="50935">
              <a:spAutoFit/>
            </a:bodyPr>
            <a:lstStyle>
              <a:lvl1pPr>
                <a:spcBef>
                  <a:spcPct val="20000"/>
                </a:spcBef>
                <a:buFont typeface="Arial" panose="020B0604020202020204" pitchFamily="34" charset="0"/>
                <a:buChar char="•"/>
                <a:defRPr>
                  <a:solidFill>
                    <a:schemeClr val="tx2"/>
                  </a:solidFill>
                  <a:latin typeface="Arial" panose="020B0604020202020204" pitchFamily="34" charset="0"/>
                </a:defRPr>
              </a:lvl1pPr>
              <a:lvl2pPr marL="742950" indent="-285750">
                <a:spcBef>
                  <a:spcPct val="20000"/>
                </a:spcBef>
                <a:buFont typeface="Arial" panose="020B0604020202020204" pitchFamily="34" charset="0"/>
                <a:buChar char="•"/>
                <a:defRPr sz="1600">
                  <a:solidFill>
                    <a:schemeClr val="tx2"/>
                  </a:solidFill>
                  <a:latin typeface="Arial" panose="020B0604020202020204" pitchFamily="34" charset="0"/>
                </a:defRPr>
              </a:lvl2pPr>
              <a:lvl3pPr marL="1143000" indent="-228600">
                <a:spcBef>
                  <a:spcPct val="20000"/>
                </a:spcBef>
                <a:buFont typeface="Arial" panose="020B0604020202020204" pitchFamily="34" charset="0"/>
                <a:buChar char="•"/>
                <a:defRPr sz="1400">
                  <a:solidFill>
                    <a:schemeClr val="tx2"/>
                  </a:solidFill>
                  <a:latin typeface="Arial" panose="020B0604020202020204" pitchFamily="34" charset="0"/>
                </a:defRPr>
              </a:lvl3pPr>
              <a:lvl4pPr marL="1600200" indent="-228600">
                <a:spcBef>
                  <a:spcPct val="20000"/>
                </a:spcBef>
                <a:buFont typeface="Arial" panose="020B0604020202020204" pitchFamily="34" charset="0"/>
                <a:buChar char="•"/>
                <a:defRPr sz="1200">
                  <a:solidFill>
                    <a:schemeClr val="tx2"/>
                  </a:solidFill>
                  <a:latin typeface="Arial" panose="020B0604020202020204" pitchFamily="34" charset="0"/>
                </a:defRPr>
              </a:lvl4pPr>
              <a:lvl5pPr marL="2057400" indent="-228600">
                <a:spcBef>
                  <a:spcPct val="20000"/>
                </a:spcBef>
                <a:buFont typeface="Arial" panose="020B0604020202020204" pitchFamily="34" charset="0"/>
                <a:buChar char="•"/>
                <a:defRPr sz="1200">
                  <a:solidFill>
                    <a:schemeClr val="tx2"/>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9pPr>
            </a:lstStyle>
            <a:p>
              <a:pPr algn="ctr" fontAlgn="base">
                <a:spcBef>
                  <a:spcPts val="600"/>
                </a:spcBef>
                <a:spcAft>
                  <a:spcPct val="0"/>
                </a:spcAft>
                <a:buNone/>
              </a:pPr>
              <a:r>
                <a:rPr lang="en-US" altLang="en-US" sz="1600" b="1" dirty="0">
                  <a:solidFill>
                    <a:srgbClr val="00B0F0"/>
                  </a:solidFill>
                </a:rPr>
                <a:t>Total One Way Trips for Medicaid eligible students with specialized transportation in their IEP (from bus logs)</a:t>
              </a:r>
            </a:p>
          </p:txBody>
        </p:sp>
      </p:grpSp>
      <p:cxnSp>
        <p:nvCxnSpPr>
          <p:cNvPr id="16" name="Straight Connector 15"/>
          <p:cNvCxnSpPr/>
          <p:nvPr/>
        </p:nvCxnSpPr>
        <p:spPr>
          <a:xfrm>
            <a:off x="1981200" y="4191000"/>
            <a:ext cx="6400800" cy="0"/>
          </a:xfrm>
          <a:prstGeom prst="line">
            <a:avLst/>
          </a:prstGeom>
          <a:ln w="127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534789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for Participating School Districts</a:t>
            </a:r>
            <a:endParaRPr lang="en-US" dirty="0"/>
          </a:p>
        </p:txBody>
      </p:sp>
      <p:sp>
        <p:nvSpPr>
          <p:cNvPr id="3" name="Content Placeholder 2"/>
          <p:cNvSpPr>
            <a:spLocks noGrp="1"/>
          </p:cNvSpPr>
          <p:nvPr>
            <p:ph sz="quarter" idx="1"/>
          </p:nvPr>
        </p:nvSpPr>
        <p:spPr>
          <a:xfrm>
            <a:off x="685800" y="1524000"/>
            <a:ext cx="7772400" cy="4572000"/>
          </a:xfrm>
        </p:spPr>
        <p:txBody>
          <a:bodyPr/>
          <a:lstStyle/>
          <a:p>
            <a:pPr marL="0" indent="0">
              <a:spcBef>
                <a:spcPts val="1075"/>
              </a:spcBef>
              <a:buNone/>
              <a:defRPr/>
            </a:pPr>
            <a:r>
              <a:rPr lang="en-US" sz="2000" dirty="0">
                <a:solidFill>
                  <a:srgbClr val="FFFFFF">
                    <a:lumMod val="50000"/>
                  </a:srgbClr>
                </a:solidFill>
                <a:cs typeface="Arial" charset="0"/>
              </a:rPr>
              <a:t>Now that we know about the SSHSP Medicaid Cost Report process for Specialized Transportation, how do the pieces fit together?</a:t>
            </a:r>
          </a:p>
          <a:p>
            <a:pPr eaLnBrk="1" hangingPunct="1">
              <a:buFont typeface="Arial" panose="020B0604020202020204" pitchFamily="34" charset="0"/>
              <a:buNone/>
              <a:defRPr/>
            </a:pPr>
            <a:endParaRPr lang="en-US" sz="1600" i="1" dirty="0"/>
          </a:p>
        </p:txBody>
      </p:sp>
      <p:sp>
        <p:nvSpPr>
          <p:cNvPr id="4" name="Slide Number Placeholder 3"/>
          <p:cNvSpPr>
            <a:spLocks noGrp="1"/>
          </p:cNvSpPr>
          <p:nvPr>
            <p:ph type="sldNum" sz="quarter" idx="12"/>
          </p:nvPr>
        </p:nvSpPr>
        <p:spPr/>
        <p:txBody>
          <a:bodyPr/>
          <a:lstStyle/>
          <a:p>
            <a:fld id="{BFEACF43-0262-47DD-B8BC-9A87541FB378}" type="slidenum">
              <a:rPr lang="en-US" smtClean="0"/>
              <a:pPr/>
              <a:t>36</a:t>
            </a:fld>
            <a:endParaRPr lang="en-US" dirty="0"/>
          </a:p>
        </p:txBody>
      </p:sp>
      <p:pic>
        <p:nvPicPr>
          <p:cNvPr id="5" name="Picture 4"/>
          <p:cNvPicPr>
            <a:picLocks noChangeAspect="1"/>
          </p:cNvPicPr>
          <p:nvPr/>
        </p:nvPicPr>
        <p:blipFill>
          <a:blip r:embed="rId3"/>
          <a:stretch>
            <a:fillRect/>
          </a:stretch>
        </p:blipFill>
        <p:spPr>
          <a:xfrm>
            <a:off x="1387651" y="2209800"/>
            <a:ext cx="6368697" cy="4239786"/>
          </a:xfrm>
          <a:prstGeom prst="rect">
            <a:avLst/>
          </a:prstGeom>
        </p:spPr>
      </p:pic>
    </p:spTree>
    <p:extLst>
      <p:ext uri="{BB962C8B-B14F-4D97-AF65-F5344CB8AC3E}">
        <p14:creationId xmlns:p14="http://schemas.microsoft.com/office/powerpoint/2010/main" val="42705949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for Participating School Districts</a:t>
            </a:r>
            <a:endParaRPr lang="en-US" dirty="0"/>
          </a:p>
        </p:txBody>
      </p:sp>
      <p:sp>
        <p:nvSpPr>
          <p:cNvPr id="3" name="Content Placeholder 2"/>
          <p:cNvSpPr>
            <a:spLocks noGrp="1"/>
          </p:cNvSpPr>
          <p:nvPr>
            <p:ph sz="quarter" idx="1"/>
          </p:nvPr>
        </p:nvSpPr>
        <p:spPr>
          <a:xfrm>
            <a:off x="685800" y="1524000"/>
            <a:ext cx="7772400" cy="4572000"/>
          </a:xfrm>
        </p:spPr>
        <p:txBody>
          <a:bodyPr/>
          <a:lstStyle/>
          <a:p>
            <a:pPr marL="0" indent="0">
              <a:spcBef>
                <a:spcPts val="1075"/>
              </a:spcBef>
              <a:buNone/>
              <a:defRPr/>
            </a:pPr>
            <a:endParaRPr lang="en-US" sz="2000" b="1" dirty="0" smtClean="0">
              <a:solidFill>
                <a:srgbClr val="FFFFFF">
                  <a:lumMod val="50000"/>
                </a:srgbClr>
              </a:solidFill>
              <a:cs typeface="Arial" charset="0"/>
            </a:endParaRPr>
          </a:p>
          <a:p>
            <a:pPr eaLnBrk="1" hangingPunct="1">
              <a:buFont typeface="Arial" panose="020B0604020202020204" pitchFamily="34" charset="0"/>
              <a:buNone/>
              <a:defRPr/>
            </a:pPr>
            <a:endParaRPr lang="en-US" sz="1600" i="1" dirty="0"/>
          </a:p>
        </p:txBody>
      </p:sp>
      <p:sp>
        <p:nvSpPr>
          <p:cNvPr id="4" name="Slide Number Placeholder 3"/>
          <p:cNvSpPr>
            <a:spLocks noGrp="1"/>
          </p:cNvSpPr>
          <p:nvPr>
            <p:ph type="sldNum" sz="quarter" idx="12"/>
          </p:nvPr>
        </p:nvSpPr>
        <p:spPr/>
        <p:txBody>
          <a:bodyPr/>
          <a:lstStyle/>
          <a:p>
            <a:fld id="{BFEACF43-0262-47DD-B8BC-9A87541FB378}" type="slidenum">
              <a:rPr lang="en-US" smtClean="0"/>
              <a:pPr/>
              <a:t>37</a:t>
            </a:fld>
            <a:endParaRPr lang="en-US" dirty="0"/>
          </a:p>
        </p:txBody>
      </p:sp>
      <p:pic>
        <p:nvPicPr>
          <p:cNvPr id="6" name="Picture 5"/>
          <p:cNvPicPr>
            <a:picLocks noChangeAspect="1"/>
          </p:cNvPicPr>
          <p:nvPr/>
        </p:nvPicPr>
        <p:blipFill>
          <a:blip r:embed="rId3"/>
          <a:stretch>
            <a:fillRect/>
          </a:stretch>
        </p:blipFill>
        <p:spPr>
          <a:xfrm>
            <a:off x="1143000" y="1568372"/>
            <a:ext cx="6629400" cy="4559786"/>
          </a:xfrm>
          <a:prstGeom prst="rect">
            <a:avLst/>
          </a:prstGeom>
        </p:spPr>
      </p:pic>
    </p:spTree>
    <p:extLst>
      <p:ext uri="{BB962C8B-B14F-4D97-AF65-F5344CB8AC3E}">
        <p14:creationId xmlns:p14="http://schemas.microsoft.com/office/powerpoint/2010/main" val="198806562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for Participating School Districts</a:t>
            </a:r>
            <a:endParaRPr lang="en-US" dirty="0"/>
          </a:p>
        </p:txBody>
      </p:sp>
      <p:sp>
        <p:nvSpPr>
          <p:cNvPr id="3" name="Content Placeholder 2"/>
          <p:cNvSpPr>
            <a:spLocks noGrp="1"/>
          </p:cNvSpPr>
          <p:nvPr>
            <p:ph sz="quarter" idx="1"/>
          </p:nvPr>
        </p:nvSpPr>
        <p:spPr>
          <a:xfrm>
            <a:off x="685800" y="1524000"/>
            <a:ext cx="7772400" cy="4572000"/>
          </a:xfrm>
        </p:spPr>
        <p:txBody>
          <a:bodyPr/>
          <a:lstStyle/>
          <a:p>
            <a:pPr marL="0" indent="0" eaLnBrk="1" hangingPunct="1">
              <a:spcBef>
                <a:spcPts val="1075"/>
              </a:spcBef>
              <a:buNone/>
              <a:defRPr/>
            </a:pPr>
            <a:r>
              <a:rPr lang="en-US" sz="2000" dirty="0">
                <a:solidFill>
                  <a:schemeClr val="bg1">
                    <a:lumMod val="50000"/>
                  </a:schemeClr>
                </a:solidFill>
                <a:cs typeface="Arial" charset="0"/>
              </a:rPr>
              <a:t>Now that we know how the SSHSP Medicaid Direct Medical Service and Specialized Transportation Costs are calculated, how is the settlement determined</a:t>
            </a:r>
            <a:r>
              <a:rPr lang="en-US" sz="2000" dirty="0" smtClean="0">
                <a:solidFill>
                  <a:schemeClr val="bg1">
                    <a:lumMod val="50000"/>
                  </a:schemeClr>
                </a:solidFill>
                <a:cs typeface="Arial" charset="0"/>
              </a:rPr>
              <a:t>?</a:t>
            </a:r>
          </a:p>
          <a:p>
            <a:pPr marL="0" indent="0" eaLnBrk="1" hangingPunct="1">
              <a:spcBef>
                <a:spcPts val="1075"/>
              </a:spcBef>
              <a:buNone/>
              <a:defRPr/>
            </a:pPr>
            <a:endParaRPr lang="en-US" sz="2000" dirty="0">
              <a:solidFill>
                <a:schemeClr val="bg1">
                  <a:lumMod val="50000"/>
                </a:schemeClr>
              </a:solidFill>
              <a:cs typeface="Arial" charset="0"/>
            </a:endParaRPr>
          </a:p>
          <a:p>
            <a:pPr eaLnBrk="1" hangingPunct="1">
              <a:buFont typeface="Arial" panose="020B0604020202020204" pitchFamily="34" charset="0"/>
              <a:buNone/>
              <a:defRPr/>
            </a:pPr>
            <a:endParaRPr lang="en-US" sz="1600" i="1" dirty="0"/>
          </a:p>
        </p:txBody>
      </p:sp>
      <p:sp>
        <p:nvSpPr>
          <p:cNvPr id="4" name="Slide Number Placeholder 3"/>
          <p:cNvSpPr>
            <a:spLocks noGrp="1"/>
          </p:cNvSpPr>
          <p:nvPr>
            <p:ph type="sldNum" sz="quarter" idx="12"/>
          </p:nvPr>
        </p:nvSpPr>
        <p:spPr/>
        <p:txBody>
          <a:bodyPr/>
          <a:lstStyle/>
          <a:p>
            <a:fld id="{BFEACF43-0262-47DD-B8BC-9A87541FB378}" type="slidenum">
              <a:rPr lang="en-US" smtClean="0"/>
              <a:pPr/>
              <a:t>38</a:t>
            </a:fld>
            <a:endParaRPr lang="en-US" dirty="0"/>
          </a:p>
        </p:txBody>
      </p:sp>
      <p:pic>
        <p:nvPicPr>
          <p:cNvPr id="6" name="Picture 5"/>
          <p:cNvPicPr>
            <a:picLocks noChangeAspect="1"/>
          </p:cNvPicPr>
          <p:nvPr/>
        </p:nvPicPr>
        <p:blipFill>
          <a:blip r:embed="rId3"/>
          <a:stretch>
            <a:fillRect/>
          </a:stretch>
        </p:blipFill>
        <p:spPr>
          <a:xfrm>
            <a:off x="1219200" y="2636798"/>
            <a:ext cx="6498297" cy="3383002"/>
          </a:xfrm>
          <a:prstGeom prst="rect">
            <a:avLst/>
          </a:prstGeom>
        </p:spPr>
      </p:pic>
    </p:spTree>
    <p:extLst>
      <p:ext uri="{BB962C8B-B14F-4D97-AF65-F5344CB8AC3E}">
        <p14:creationId xmlns:p14="http://schemas.microsoft.com/office/powerpoint/2010/main" val="4875167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SSHSP Resources</a:t>
            </a:r>
            <a:endParaRPr lang="en-US" dirty="0"/>
          </a:p>
        </p:txBody>
      </p:sp>
      <p:sp>
        <p:nvSpPr>
          <p:cNvPr id="3" name="Text Placeholder 2"/>
          <p:cNvSpPr>
            <a:spLocks noGrp="1"/>
          </p:cNvSpPr>
          <p:nvPr>
            <p:ph type="body" idx="1"/>
          </p:nvPr>
        </p:nvSpPr>
        <p:spPr/>
        <p:txBody>
          <a:bodyPr/>
          <a:lstStyle/>
          <a:p>
            <a:r>
              <a:rPr lang="en-US" dirty="0" smtClean="0"/>
              <a:t>Online Resources</a:t>
            </a:r>
          </a:p>
          <a:p>
            <a:r>
              <a:rPr lang="en-US" dirty="0" smtClean="0"/>
              <a:t>PCG Support</a:t>
            </a:r>
          </a:p>
          <a:p>
            <a:endParaRPr lang="en-US" dirty="0" smtClean="0"/>
          </a:p>
        </p:txBody>
      </p:sp>
      <p:sp>
        <p:nvSpPr>
          <p:cNvPr id="4" name="Slide Number Placeholder 3"/>
          <p:cNvSpPr>
            <a:spLocks noGrp="1"/>
          </p:cNvSpPr>
          <p:nvPr>
            <p:ph type="sldNum" sz="quarter" idx="12"/>
          </p:nvPr>
        </p:nvSpPr>
        <p:spPr/>
        <p:txBody>
          <a:bodyPr/>
          <a:lstStyle/>
          <a:p>
            <a:fld id="{A588B132-F789-4EC4-BF52-62C019D536B0}" type="slidenum">
              <a:rPr lang="en-US" smtClean="0"/>
              <a:pPr/>
              <a:t>39</a:t>
            </a:fld>
            <a:endParaRPr lang="en-US" dirty="0"/>
          </a:p>
        </p:txBody>
      </p:sp>
    </p:spTree>
    <p:extLst>
      <p:ext uri="{BB962C8B-B14F-4D97-AF65-F5344CB8AC3E}">
        <p14:creationId xmlns:p14="http://schemas.microsoft.com/office/powerpoint/2010/main" val="11389538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p:txBody>
          <a:bodyPr/>
          <a:lstStyle/>
          <a:p>
            <a:r>
              <a:rPr lang="en-US" dirty="0" smtClean="0"/>
              <a:t>Introduction to New York’s Preschool/School Supportive Health Services Program (SSHSP)</a:t>
            </a:r>
          </a:p>
        </p:txBody>
      </p:sp>
      <p:sp>
        <p:nvSpPr>
          <p:cNvPr id="16387" name="Slide Number Placeholder 3"/>
          <p:cNvSpPr>
            <a:spLocks noGrp="1"/>
          </p:cNvSpPr>
          <p:nvPr>
            <p:ph type="sldNum" sz="quarter" idx="12"/>
          </p:nvPr>
        </p:nvSpPr>
        <p:spPr bwMode="auto">
          <a:xfrm>
            <a:off x="0" y="6172200"/>
            <a:ext cx="603250" cy="493713"/>
          </a:xfrm>
          <a:ln>
            <a:miter lim="800000"/>
            <a:headEnd/>
            <a:tailEnd/>
          </a:ln>
        </p:spPr>
        <p:txBody>
          <a:bodyPr/>
          <a:lstStyle/>
          <a:p>
            <a:fld id="{C3F1708D-2856-498A-B4AA-0975375AAA96}" type="slidenum">
              <a:rPr lang="en-US"/>
              <a:pPr/>
              <a:t>4</a:t>
            </a:fld>
            <a:endParaRPr lang="en-US" dirty="0"/>
          </a:p>
        </p:txBody>
      </p:sp>
      <p:sp>
        <p:nvSpPr>
          <p:cNvPr id="5" name="Text Placeholder 4"/>
          <p:cNvSpPr>
            <a:spLocks noGrp="1"/>
          </p:cNvSpPr>
          <p:nvPr>
            <p:ph type="body" idx="1"/>
          </p:nvPr>
        </p:nvSpPr>
        <p:spPr/>
        <p:txBody>
          <a:bodyPr/>
          <a:lstStyle/>
          <a:p>
            <a:pPr>
              <a:defRPr/>
            </a:pPr>
            <a:r>
              <a:rPr lang="en-US" dirty="0" smtClean="0"/>
              <a:t>SSHSP – Present Day</a:t>
            </a:r>
            <a:endParaRPr lang="en-US" dirty="0"/>
          </a:p>
        </p:txBody>
      </p:sp>
    </p:spTree>
    <p:extLst>
      <p:ext uri="{BB962C8B-B14F-4D97-AF65-F5344CB8AC3E}">
        <p14:creationId xmlns:p14="http://schemas.microsoft.com/office/powerpoint/2010/main" val="130302707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Online Resources</a:t>
            </a:r>
            <a:endParaRPr lang="en-US" dirty="0"/>
          </a:p>
        </p:txBody>
      </p:sp>
      <p:sp>
        <p:nvSpPr>
          <p:cNvPr id="3" name="Content Placeholder 2"/>
          <p:cNvSpPr>
            <a:spLocks noGrp="1"/>
          </p:cNvSpPr>
          <p:nvPr>
            <p:ph sz="quarter" idx="1"/>
          </p:nvPr>
        </p:nvSpPr>
        <p:spPr/>
        <p:txBody>
          <a:bodyPr/>
          <a:lstStyle/>
          <a:p>
            <a:pPr eaLnBrk="1" hangingPunct="1">
              <a:spcBef>
                <a:spcPts val="1075"/>
              </a:spcBef>
            </a:pPr>
            <a:r>
              <a:rPr lang="en-US" dirty="0" smtClean="0"/>
              <a:t>Information regarding SSHSP CPE program requirements can be found through the Medicaid in Education website at</a:t>
            </a:r>
            <a:r>
              <a:rPr lang="en-US" dirty="0"/>
              <a:t>: </a:t>
            </a:r>
            <a:r>
              <a:rPr lang="en-US" dirty="0">
                <a:hlinkClick r:id="rId3"/>
              </a:rPr>
              <a:t>http://</a:t>
            </a:r>
            <a:r>
              <a:rPr lang="en-US" dirty="0" smtClean="0">
                <a:hlinkClick r:id="rId3"/>
              </a:rPr>
              <a:t>www.oms.nysed.gov/medicaid/CPEs/home.html</a:t>
            </a:r>
            <a:endParaRPr lang="en-US" dirty="0" smtClean="0"/>
          </a:p>
          <a:p>
            <a:pPr eaLnBrk="1" hangingPunct="1">
              <a:spcBef>
                <a:spcPts val="1075"/>
              </a:spcBef>
            </a:pPr>
            <a:endParaRPr lang="en-US" dirty="0" smtClean="0"/>
          </a:p>
          <a:p>
            <a:pPr eaLnBrk="1" hangingPunct="1">
              <a:spcBef>
                <a:spcPts val="1075"/>
              </a:spcBef>
            </a:pPr>
            <a:r>
              <a:rPr lang="en-US" dirty="0" smtClean="0"/>
              <a:t>Annual cost report information can also be found in PCG’s web-based financial reporting system, MCRCS, at: </a:t>
            </a:r>
            <a:r>
              <a:rPr lang="en-US" dirty="0" smtClean="0">
                <a:hlinkClick r:id="rId4"/>
              </a:rPr>
              <a:t>https://costreporting.pcgus.com/ny</a:t>
            </a:r>
            <a:endParaRPr lang="en-US" dirty="0" smtClean="0"/>
          </a:p>
          <a:p>
            <a:pPr eaLnBrk="1" hangingPunct="1">
              <a:spcBef>
                <a:spcPts val="1075"/>
              </a:spcBef>
            </a:pPr>
            <a:endParaRPr lang="en-US" dirty="0" smtClean="0"/>
          </a:p>
        </p:txBody>
      </p:sp>
      <p:sp>
        <p:nvSpPr>
          <p:cNvPr id="4" name="Slide Number Placeholder 3"/>
          <p:cNvSpPr>
            <a:spLocks noGrp="1"/>
          </p:cNvSpPr>
          <p:nvPr>
            <p:ph type="sldNum" sz="quarter" idx="12"/>
          </p:nvPr>
        </p:nvSpPr>
        <p:spPr/>
        <p:txBody>
          <a:bodyPr/>
          <a:lstStyle/>
          <a:p>
            <a:fld id="{BFEACF43-0262-47DD-B8BC-9A87541FB378}" type="slidenum">
              <a:rPr lang="en-US" smtClean="0"/>
              <a:pPr/>
              <a:t>40</a:t>
            </a:fld>
            <a:endParaRPr lang="en-US" dirty="0"/>
          </a:p>
        </p:txBody>
      </p:sp>
    </p:spTree>
    <p:extLst>
      <p:ext uri="{BB962C8B-B14F-4D97-AF65-F5344CB8AC3E}">
        <p14:creationId xmlns:p14="http://schemas.microsoft.com/office/powerpoint/2010/main" val="387011282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PCG Support</a:t>
            </a:r>
            <a:endParaRPr lang="en-US" dirty="0"/>
          </a:p>
        </p:txBody>
      </p:sp>
      <p:sp>
        <p:nvSpPr>
          <p:cNvPr id="3" name="Content Placeholder 2"/>
          <p:cNvSpPr>
            <a:spLocks noGrp="1"/>
          </p:cNvSpPr>
          <p:nvPr>
            <p:ph sz="quarter" idx="1"/>
          </p:nvPr>
        </p:nvSpPr>
        <p:spPr/>
        <p:txBody>
          <a:bodyPr/>
          <a:lstStyle/>
          <a:p>
            <a:pPr eaLnBrk="1" hangingPunct="1">
              <a:spcBef>
                <a:spcPts val="1075"/>
              </a:spcBef>
            </a:pPr>
            <a:r>
              <a:rPr lang="en-US" dirty="0" smtClean="0"/>
              <a:t>PCG offers ongoing technical support to all school districts participating in SSHSP through a dedicated email account and hotline</a:t>
            </a:r>
          </a:p>
          <a:p>
            <a:pPr algn="ctr">
              <a:buFont typeface="Arial" panose="020B0604020202020204" pitchFamily="34" charset="0"/>
              <a:buNone/>
            </a:pPr>
            <a:endParaRPr lang="en-US" altLang="en-US" dirty="0" smtClean="0"/>
          </a:p>
          <a:p>
            <a:pPr algn="ctr">
              <a:buFont typeface="Arial" panose="020B0604020202020204" pitchFamily="34" charset="0"/>
              <a:buNone/>
            </a:pPr>
            <a:r>
              <a:rPr lang="en-US" altLang="en-US" dirty="0" smtClean="0"/>
              <a:t>SSHSP Email: </a:t>
            </a:r>
            <a:r>
              <a:rPr lang="en-US" altLang="en-US" dirty="0" smtClean="0">
                <a:hlinkClick r:id="rId3"/>
              </a:rPr>
              <a:t>NYSSHSP@pcgus.com</a:t>
            </a:r>
            <a:endParaRPr lang="en-US" altLang="en-US" dirty="0" smtClean="0"/>
          </a:p>
          <a:p>
            <a:pPr algn="ctr">
              <a:buFont typeface="Arial" panose="020B0604020202020204" pitchFamily="34" charset="0"/>
              <a:buNone/>
            </a:pPr>
            <a:endParaRPr lang="en-US" altLang="en-US" dirty="0"/>
          </a:p>
          <a:p>
            <a:pPr algn="ctr">
              <a:buFont typeface="Arial" panose="020B0604020202020204" pitchFamily="34" charset="0"/>
              <a:buNone/>
            </a:pPr>
            <a:r>
              <a:rPr lang="en-US" altLang="en-US" dirty="0" smtClean="0"/>
              <a:t>Toll Free SSHSP Hotline: 1-866-912-2974</a:t>
            </a:r>
            <a:endParaRPr lang="en-US" altLang="en-US" dirty="0"/>
          </a:p>
          <a:p>
            <a:pPr eaLnBrk="1" hangingPunct="1">
              <a:spcBef>
                <a:spcPts val="1075"/>
              </a:spcBef>
            </a:pPr>
            <a:endParaRPr lang="en-US" dirty="0" smtClean="0"/>
          </a:p>
        </p:txBody>
      </p:sp>
      <p:sp>
        <p:nvSpPr>
          <p:cNvPr id="4" name="Slide Number Placeholder 3"/>
          <p:cNvSpPr>
            <a:spLocks noGrp="1"/>
          </p:cNvSpPr>
          <p:nvPr>
            <p:ph type="sldNum" sz="quarter" idx="12"/>
          </p:nvPr>
        </p:nvSpPr>
        <p:spPr/>
        <p:txBody>
          <a:bodyPr/>
          <a:lstStyle/>
          <a:p>
            <a:fld id="{BFEACF43-0262-47DD-B8BC-9A87541FB378}" type="slidenum">
              <a:rPr lang="en-US" smtClean="0"/>
              <a:pPr/>
              <a:t>41</a:t>
            </a:fld>
            <a:endParaRPr lang="en-US" dirty="0"/>
          </a:p>
        </p:txBody>
      </p:sp>
    </p:spTree>
    <p:extLst>
      <p:ext uri="{BB962C8B-B14F-4D97-AF65-F5344CB8AC3E}">
        <p14:creationId xmlns:p14="http://schemas.microsoft.com/office/powerpoint/2010/main" val="28564204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SSHSP – Present Day</a:t>
            </a:r>
            <a:endParaRPr lang="en-US" dirty="0"/>
          </a:p>
        </p:txBody>
      </p:sp>
      <p:sp>
        <p:nvSpPr>
          <p:cNvPr id="3" name="Content Placeholder 2"/>
          <p:cNvSpPr>
            <a:spLocks noGrp="1"/>
          </p:cNvSpPr>
          <p:nvPr>
            <p:ph sz="quarter" idx="1"/>
          </p:nvPr>
        </p:nvSpPr>
        <p:spPr>
          <a:xfrm>
            <a:off x="914400" y="1600200"/>
            <a:ext cx="7772400" cy="5067300"/>
          </a:xfrm>
        </p:spPr>
        <p:txBody>
          <a:bodyPr/>
          <a:lstStyle/>
          <a:p>
            <a:pPr>
              <a:spcBef>
                <a:spcPts val="1200"/>
              </a:spcBef>
            </a:pPr>
            <a:r>
              <a:rPr lang="en-US" sz="2000" dirty="0" smtClean="0"/>
              <a:t>Operating under State Plan amendment 09-61, approved April 26, 2010 retroactive to September 1, 2009</a:t>
            </a:r>
          </a:p>
          <a:p>
            <a:pPr>
              <a:spcBef>
                <a:spcPts val="1200"/>
              </a:spcBef>
            </a:pPr>
            <a:r>
              <a:rPr lang="en-US" sz="2000" dirty="0" smtClean="0"/>
              <a:t>Changed the reimbursement methodology for SSHSP from previous monthly billing to encounter-based claiming</a:t>
            </a:r>
          </a:p>
          <a:p>
            <a:pPr>
              <a:spcBef>
                <a:spcPts val="1200"/>
              </a:spcBef>
            </a:pPr>
            <a:r>
              <a:rPr lang="en-US" sz="2000" dirty="0" smtClean="0"/>
              <a:t>Covered services include: physical therapy, occupational therapy, speech therapy, psychological evaluations, psychological counseling, medical evaluations, medical specialist evaluations, skilled nursing services, audiological evaluations, and special transportation.</a:t>
            </a:r>
          </a:p>
          <a:p>
            <a:pPr>
              <a:spcBef>
                <a:spcPts val="1200"/>
              </a:spcBef>
            </a:pPr>
            <a:endParaRPr lang="en-US" sz="2000" dirty="0" smtClean="0"/>
          </a:p>
          <a:p>
            <a:pPr>
              <a:spcBef>
                <a:spcPts val="1200"/>
              </a:spcBef>
            </a:pPr>
            <a:endParaRPr lang="en-US" sz="2000" dirty="0" smtClean="0"/>
          </a:p>
          <a:p>
            <a:pPr>
              <a:spcBef>
                <a:spcPts val="1200"/>
              </a:spcBef>
            </a:pPr>
            <a:endParaRPr lang="en-US" sz="2000" dirty="0"/>
          </a:p>
        </p:txBody>
      </p:sp>
      <p:sp>
        <p:nvSpPr>
          <p:cNvPr id="4" name="Slide Number Placeholder 3"/>
          <p:cNvSpPr>
            <a:spLocks noGrp="1"/>
          </p:cNvSpPr>
          <p:nvPr>
            <p:ph type="sldNum" sz="quarter" idx="12"/>
          </p:nvPr>
        </p:nvSpPr>
        <p:spPr/>
        <p:txBody>
          <a:bodyPr/>
          <a:lstStyle/>
          <a:p>
            <a:fld id="{BFEACF43-0262-47DD-B8BC-9A87541FB378}" type="slidenum">
              <a:rPr lang="en-US" smtClean="0"/>
              <a:pPr/>
              <a:t>5</a:t>
            </a:fld>
            <a:endParaRPr lang="en-US" dirty="0"/>
          </a:p>
        </p:txBody>
      </p:sp>
    </p:spTree>
    <p:extLst>
      <p:ext uri="{BB962C8B-B14F-4D97-AF65-F5344CB8AC3E}">
        <p14:creationId xmlns:p14="http://schemas.microsoft.com/office/powerpoint/2010/main" val="5761097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SSHSP – Present Day</a:t>
            </a:r>
            <a:endParaRPr lang="en-US" dirty="0"/>
          </a:p>
        </p:txBody>
      </p:sp>
      <p:sp>
        <p:nvSpPr>
          <p:cNvPr id="3" name="Content Placeholder 2"/>
          <p:cNvSpPr>
            <a:spLocks noGrp="1"/>
          </p:cNvSpPr>
          <p:nvPr>
            <p:ph sz="quarter" idx="1"/>
          </p:nvPr>
        </p:nvSpPr>
        <p:spPr/>
        <p:txBody>
          <a:bodyPr/>
          <a:lstStyle/>
          <a:p>
            <a:r>
              <a:rPr lang="en-US" dirty="0" smtClean="0"/>
              <a:t>Submitted SPA 11-39 to CMS on December 14, 2011 to change the SSHSP reimbursement methodology to certified public expenditures (CPEs)</a:t>
            </a:r>
          </a:p>
          <a:p>
            <a:endParaRPr lang="en-US" dirty="0" smtClean="0"/>
          </a:p>
          <a:p>
            <a:r>
              <a:rPr lang="en-US" dirty="0" smtClean="0"/>
              <a:t>Responded to RAIs on SPA 11-39A and 11-39B in:</a:t>
            </a:r>
          </a:p>
          <a:p>
            <a:pPr lvl="1"/>
            <a:r>
              <a:rPr lang="en-US" dirty="0" smtClean="0"/>
              <a:t>2012 (3/13 and 8/30)</a:t>
            </a:r>
          </a:p>
          <a:p>
            <a:pPr lvl="1"/>
            <a:r>
              <a:rPr lang="en-US" dirty="0" smtClean="0"/>
              <a:t>2013 (1/15, 4/24 and 8/30)</a:t>
            </a:r>
          </a:p>
          <a:p>
            <a:pPr lvl="1"/>
            <a:r>
              <a:rPr lang="en-US" dirty="0" smtClean="0"/>
              <a:t>2014 (2/10, 4/2, and 7/23)</a:t>
            </a:r>
          </a:p>
          <a:p>
            <a:pPr marL="0" indent="0">
              <a:buNone/>
            </a:pPr>
            <a:endParaRPr lang="en-US" dirty="0" smtClean="0"/>
          </a:p>
        </p:txBody>
      </p:sp>
      <p:sp>
        <p:nvSpPr>
          <p:cNvPr id="4" name="Slide Number Placeholder 3"/>
          <p:cNvSpPr>
            <a:spLocks noGrp="1"/>
          </p:cNvSpPr>
          <p:nvPr>
            <p:ph type="sldNum" sz="quarter" idx="12"/>
          </p:nvPr>
        </p:nvSpPr>
        <p:spPr/>
        <p:txBody>
          <a:bodyPr/>
          <a:lstStyle/>
          <a:p>
            <a:fld id="{BFEACF43-0262-47DD-B8BC-9A87541FB378}" type="slidenum">
              <a:rPr lang="en-US" smtClean="0"/>
              <a:pPr/>
              <a:t>6</a:t>
            </a:fld>
            <a:endParaRPr lang="en-US" dirty="0"/>
          </a:p>
        </p:txBody>
      </p:sp>
    </p:spTree>
    <p:extLst>
      <p:ext uri="{BB962C8B-B14F-4D97-AF65-F5344CB8AC3E}">
        <p14:creationId xmlns:p14="http://schemas.microsoft.com/office/powerpoint/2010/main" val="32851195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NY SSHSP Timeline</a:t>
            </a:r>
            <a:endParaRPr lang="en-US" dirty="0"/>
          </a:p>
        </p:txBody>
      </p:sp>
      <p:sp>
        <p:nvSpPr>
          <p:cNvPr id="3" name="Text Placeholder 2"/>
          <p:cNvSpPr>
            <a:spLocks noGrp="1"/>
          </p:cNvSpPr>
          <p:nvPr>
            <p:ph type="body" idx="1"/>
          </p:nvPr>
        </p:nvSpPr>
        <p:spPr/>
        <p:txBody>
          <a:bodyPr/>
          <a:lstStyle/>
          <a:p>
            <a:r>
              <a:rPr lang="en-US" dirty="0" smtClean="0"/>
              <a:t>Federal Audits</a:t>
            </a:r>
          </a:p>
          <a:p>
            <a:r>
              <a:rPr lang="en-US" dirty="0" smtClean="0"/>
              <a:t>Compliance Agreement</a:t>
            </a:r>
          </a:p>
          <a:p>
            <a:r>
              <a:rPr lang="en-US" dirty="0" smtClean="0"/>
              <a:t>Today</a:t>
            </a:r>
          </a:p>
          <a:p>
            <a:endParaRPr lang="en-US" dirty="0" smtClean="0"/>
          </a:p>
        </p:txBody>
      </p:sp>
      <p:sp>
        <p:nvSpPr>
          <p:cNvPr id="4" name="Slide Number Placeholder 3"/>
          <p:cNvSpPr>
            <a:spLocks noGrp="1"/>
          </p:cNvSpPr>
          <p:nvPr>
            <p:ph type="sldNum" sz="quarter" idx="12"/>
          </p:nvPr>
        </p:nvSpPr>
        <p:spPr/>
        <p:txBody>
          <a:bodyPr/>
          <a:lstStyle/>
          <a:p>
            <a:fld id="{A588B132-F789-4EC4-BF52-62C019D536B0}" type="slidenum">
              <a:rPr lang="en-US" smtClean="0"/>
              <a:pPr/>
              <a:t>7</a:t>
            </a:fld>
            <a:endParaRPr lang="en-US" dirty="0"/>
          </a:p>
        </p:txBody>
      </p:sp>
    </p:spTree>
    <p:extLst>
      <p:ext uri="{BB962C8B-B14F-4D97-AF65-F5344CB8AC3E}">
        <p14:creationId xmlns:p14="http://schemas.microsoft.com/office/powerpoint/2010/main" val="16446693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1"/>
          <p:cNvSpPr>
            <a:spLocks noGrp="1"/>
          </p:cNvSpPr>
          <p:nvPr>
            <p:ph type="sldNum" sz="quarter" idx="12"/>
          </p:nvPr>
        </p:nvSpPr>
        <p:spPr bwMode="auto">
          <a:ln>
            <a:miter lim="800000"/>
            <a:headEnd/>
            <a:tailEnd/>
          </a:ln>
        </p:spPr>
        <p:txBody>
          <a:bodyPr/>
          <a:lstStyle/>
          <a:p>
            <a:fld id="{636B0C19-6284-4130-9D55-E41859D81FE5}" type="slidenum">
              <a:rPr lang="en-US"/>
              <a:pPr/>
              <a:t>8</a:t>
            </a:fld>
            <a:endParaRPr lang="en-US" dirty="0"/>
          </a:p>
        </p:txBody>
      </p:sp>
      <p:sp>
        <p:nvSpPr>
          <p:cNvPr id="18435" name="Rectangle 2"/>
          <p:cNvSpPr txBox="1">
            <a:spLocks noChangeArrowheads="1"/>
          </p:cNvSpPr>
          <p:nvPr/>
        </p:nvSpPr>
        <p:spPr bwMode="auto">
          <a:xfrm>
            <a:off x="838200" y="713839"/>
            <a:ext cx="7772400" cy="609600"/>
          </a:xfrm>
          <a:prstGeom prst="rect">
            <a:avLst/>
          </a:prstGeom>
          <a:noFill/>
          <a:ln w="9525">
            <a:noFill/>
            <a:miter lim="800000"/>
            <a:headEnd/>
            <a:tailEnd/>
          </a:ln>
        </p:spPr>
        <p:txBody>
          <a:bodyPr/>
          <a:lstStyle/>
          <a:p>
            <a:pPr eaLnBrk="1" hangingPunct="1"/>
            <a:r>
              <a:rPr lang="en-US" sz="3200" dirty="0" smtClean="0">
                <a:solidFill>
                  <a:schemeClr val="tx2"/>
                </a:solidFill>
                <a:latin typeface="Georgia" panose="02040502050405020303" pitchFamily="18" charset="0"/>
              </a:rPr>
              <a:t>NY SSHSP Timeline</a:t>
            </a:r>
            <a:endParaRPr lang="en-US" sz="1600" dirty="0">
              <a:solidFill>
                <a:srgbClr val="FF0000"/>
              </a:solidFill>
              <a:latin typeface="Georgia" panose="02040502050405020303" pitchFamily="18" charset="0"/>
            </a:endParaRPr>
          </a:p>
        </p:txBody>
      </p:sp>
      <p:sp>
        <p:nvSpPr>
          <p:cNvPr id="18436" name="Rectangle 4"/>
          <p:cNvSpPr>
            <a:spLocks noChangeArrowheads="1"/>
          </p:cNvSpPr>
          <p:nvPr/>
        </p:nvSpPr>
        <p:spPr bwMode="auto">
          <a:xfrm>
            <a:off x="762000" y="1600200"/>
            <a:ext cx="7620000" cy="701731"/>
          </a:xfrm>
          <a:prstGeom prst="rect">
            <a:avLst/>
          </a:prstGeom>
          <a:noFill/>
          <a:ln w="9525">
            <a:noFill/>
            <a:miter lim="800000"/>
            <a:headEnd/>
            <a:tailEnd/>
          </a:ln>
        </p:spPr>
        <p:txBody>
          <a:bodyPr wrap="square">
            <a:spAutoFit/>
          </a:bodyPr>
          <a:lstStyle/>
          <a:p>
            <a:pPr eaLnBrk="1" hangingPunct="1">
              <a:lnSpc>
                <a:spcPct val="90000"/>
              </a:lnSpc>
              <a:spcBef>
                <a:spcPts val="575"/>
              </a:spcBef>
              <a:buClr>
                <a:srgbClr val="3891A7"/>
              </a:buClr>
              <a:buSzPct val="85000"/>
            </a:pPr>
            <a:r>
              <a:rPr lang="en-US" sz="2200" dirty="0" smtClean="0">
                <a:solidFill>
                  <a:srgbClr val="000000"/>
                </a:solidFill>
                <a:latin typeface="Arial" panose="020B0604020202020204" pitchFamily="34" charset="0"/>
                <a:cs typeface="Arial" panose="020B0604020202020204" pitchFamily="34" charset="0"/>
              </a:rPr>
              <a:t>Audits – Compliance Agreement – SPA 09-61 – Pending SPAs 11-39A and 11-39B</a:t>
            </a:r>
          </a:p>
        </p:txBody>
      </p:sp>
      <p:graphicFrame>
        <p:nvGraphicFramePr>
          <p:cNvPr id="5" name="Diagram 4"/>
          <p:cNvGraphicFramePr/>
          <p:nvPr>
            <p:extLst/>
          </p:nvPr>
        </p:nvGraphicFramePr>
        <p:xfrm>
          <a:off x="1066800" y="2362200"/>
          <a:ext cx="7010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9" name="Straight Connector 8"/>
          <p:cNvCxnSpPr/>
          <p:nvPr/>
        </p:nvCxnSpPr>
        <p:spPr>
          <a:xfrm>
            <a:off x="2819400" y="3048000"/>
            <a:ext cx="0" cy="914400"/>
          </a:xfrm>
          <a:prstGeom prst="line">
            <a:avLst/>
          </a:prstGeom>
          <a:ln w="127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257800" y="3048000"/>
            <a:ext cx="0" cy="914400"/>
          </a:xfrm>
          <a:prstGeom prst="line">
            <a:avLst/>
          </a:prstGeom>
          <a:ln w="127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657600" y="5029200"/>
            <a:ext cx="0" cy="914400"/>
          </a:xfrm>
          <a:prstGeom prst="line">
            <a:avLst/>
          </a:prstGeom>
          <a:ln w="127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58000" y="5029200"/>
            <a:ext cx="0" cy="914400"/>
          </a:xfrm>
          <a:prstGeom prst="line">
            <a:avLst/>
          </a:prstGeom>
          <a:ln w="127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flipH="1">
            <a:off x="5943600" y="2514600"/>
            <a:ext cx="1524000" cy="1323439"/>
          </a:xfrm>
          <a:prstGeom prst="rect">
            <a:avLst/>
          </a:prstGeom>
          <a:noFill/>
        </p:spPr>
        <p:txBody>
          <a:bodyPr wrap="square" rtlCol="0">
            <a:spAutoFit/>
          </a:bodyPr>
          <a:lstStyle/>
          <a:p>
            <a:pPr algn="r"/>
            <a:r>
              <a:rPr lang="en-US" sz="1600" dirty="0" smtClean="0"/>
              <a:t>2014</a:t>
            </a:r>
          </a:p>
          <a:p>
            <a:pPr algn="r"/>
            <a:r>
              <a:rPr lang="en-US" sz="1600" dirty="0" smtClean="0"/>
              <a:t>SPAs 11-39A and 11-39B Pending Approval</a:t>
            </a:r>
            <a:endParaRPr lang="en-US" sz="1600" dirty="0"/>
          </a:p>
        </p:txBody>
      </p:sp>
    </p:spTree>
    <p:extLst>
      <p:ext uri="{BB962C8B-B14F-4D97-AF65-F5344CB8AC3E}">
        <p14:creationId xmlns:p14="http://schemas.microsoft.com/office/powerpoint/2010/main" val="42000313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Audit Findings</a:t>
            </a:r>
            <a:endParaRPr lang="en-US" dirty="0"/>
          </a:p>
        </p:txBody>
      </p:sp>
      <p:sp>
        <p:nvSpPr>
          <p:cNvPr id="3" name="Content Placeholder 2"/>
          <p:cNvSpPr>
            <a:spLocks noGrp="1"/>
          </p:cNvSpPr>
          <p:nvPr>
            <p:ph sz="quarter" idx="1"/>
          </p:nvPr>
        </p:nvSpPr>
        <p:spPr/>
        <p:txBody>
          <a:bodyPr/>
          <a:lstStyle/>
          <a:p>
            <a:r>
              <a:rPr lang="en-US" dirty="0" smtClean="0"/>
              <a:t>Office of the Inspector General review of Medicaid speech claims made by NYS school health providers between 9/1/93 and 6/30/2001 showed 56 of 100 speech claims were unallowable.</a:t>
            </a:r>
          </a:p>
          <a:p>
            <a:r>
              <a:rPr lang="en-US" dirty="0" smtClean="0"/>
              <a:t>Deficiencies included:</a:t>
            </a:r>
          </a:p>
          <a:p>
            <a:pPr lvl="1"/>
            <a:r>
              <a:rPr lang="en-US" dirty="0" smtClean="0"/>
              <a:t>Lack of appropriate referral</a:t>
            </a:r>
          </a:p>
          <a:p>
            <a:pPr lvl="1"/>
            <a:r>
              <a:rPr lang="en-US" dirty="0" smtClean="0"/>
              <a:t>Lack of qualified provider </a:t>
            </a:r>
          </a:p>
          <a:p>
            <a:pPr lvl="1"/>
            <a:r>
              <a:rPr lang="en-US" dirty="0" smtClean="0"/>
              <a:t>Inadequate documentation</a:t>
            </a:r>
          </a:p>
          <a:p>
            <a:pPr lvl="1"/>
            <a:r>
              <a:rPr lang="en-US" dirty="0" smtClean="0"/>
              <a:t>Minimum number of speech services (under the then-monthly billing methodology) not provided</a:t>
            </a:r>
          </a:p>
          <a:p>
            <a:pPr lvl="1"/>
            <a:r>
              <a:rPr lang="en-US" dirty="0" smtClean="0"/>
              <a:t>No individualized education program (IEP)</a:t>
            </a:r>
            <a:endParaRPr lang="en-US" dirty="0"/>
          </a:p>
        </p:txBody>
      </p:sp>
      <p:sp>
        <p:nvSpPr>
          <p:cNvPr id="4" name="Slide Number Placeholder 3"/>
          <p:cNvSpPr>
            <a:spLocks noGrp="1"/>
          </p:cNvSpPr>
          <p:nvPr>
            <p:ph type="sldNum" sz="quarter" idx="12"/>
          </p:nvPr>
        </p:nvSpPr>
        <p:spPr/>
        <p:txBody>
          <a:bodyPr/>
          <a:lstStyle/>
          <a:p>
            <a:fld id="{BFEACF43-0262-47DD-B8BC-9A87541FB378}" type="slidenum">
              <a:rPr lang="en-US" smtClean="0"/>
              <a:pPr/>
              <a:t>9</a:t>
            </a:fld>
            <a:endParaRPr lang="en-US" dirty="0"/>
          </a:p>
        </p:txBody>
      </p:sp>
    </p:spTree>
    <p:extLst>
      <p:ext uri="{BB962C8B-B14F-4D97-AF65-F5344CB8AC3E}">
        <p14:creationId xmlns:p14="http://schemas.microsoft.com/office/powerpoint/2010/main" val="9463031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9346</TotalTime>
  <Words>2535</Words>
  <Application>Microsoft Office PowerPoint</Application>
  <PresentationFormat>On-screen Show (4:3)</PresentationFormat>
  <Paragraphs>403</Paragraphs>
  <Slides>41</Slides>
  <Notes>41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41</vt:i4>
      </vt:variant>
    </vt:vector>
  </HeadingPairs>
  <TitlesOfParts>
    <vt:vector size="51" baseType="lpstr">
      <vt:lpstr>Arial</vt:lpstr>
      <vt:lpstr>Arial Narrow</vt:lpstr>
      <vt:lpstr>Calibri</vt:lpstr>
      <vt:lpstr>Franklin Gothic Book</vt:lpstr>
      <vt:lpstr>Georgia</vt:lpstr>
      <vt:lpstr>Gill Sans MT</vt:lpstr>
      <vt:lpstr>Perpetua</vt:lpstr>
      <vt:lpstr>Verdana</vt:lpstr>
      <vt:lpstr>Wingdings 2</vt:lpstr>
      <vt:lpstr>Equity</vt:lpstr>
      <vt:lpstr>New York School Supportive Health Services Program</vt:lpstr>
      <vt:lpstr>Agenda</vt:lpstr>
      <vt:lpstr>PowerPoint Presentation</vt:lpstr>
      <vt:lpstr>Introduction to New York’s Preschool/School Supportive Health Services Program (SSHSP)</vt:lpstr>
      <vt:lpstr>SSHSP – Present Day</vt:lpstr>
      <vt:lpstr>SSHSP – Present Day</vt:lpstr>
      <vt:lpstr>NY SSHSP Timeline</vt:lpstr>
      <vt:lpstr>PowerPoint Presentation</vt:lpstr>
      <vt:lpstr>Federal Audit Findings</vt:lpstr>
      <vt:lpstr>Federal Audit Findings</vt:lpstr>
      <vt:lpstr>Settlement Agreement</vt:lpstr>
      <vt:lpstr>Compliance Agreement Requirements</vt:lpstr>
      <vt:lpstr>Compliance Agreement Requirements</vt:lpstr>
      <vt:lpstr>Compliance Agreement Requirements</vt:lpstr>
      <vt:lpstr>Compliance Agreement Status</vt:lpstr>
      <vt:lpstr>SSHSP Policy Changes - Highlights</vt:lpstr>
      <vt:lpstr>SPA 09-61</vt:lpstr>
      <vt:lpstr>SPA 09-61</vt:lpstr>
      <vt:lpstr>SSHSP Claims 2009 - Present</vt:lpstr>
      <vt:lpstr>Guidance Issued to SSHSP Providers</vt:lpstr>
      <vt:lpstr>State Plan Process - Implementation of Certified Public Expenditure Reimbursement Methodology</vt:lpstr>
      <vt:lpstr>SPA 11-39 Submission to CMS</vt:lpstr>
      <vt:lpstr>Introduction of CPE Reimbursement Methodology</vt:lpstr>
      <vt:lpstr>Introduction of CPE Reimbursement Methodology</vt:lpstr>
      <vt:lpstr>Introduction of CPE Reimbursement Methodology</vt:lpstr>
      <vt:lpstr>Requirements for Participating School Districts</vt:lpstr>
      <vt:lpstr>Requirements for Participating School Districts</vt:lpstr>
      <vt:lpstr>Requirements for Participating School Districts</vt:lpstr>
      <vt:lpstr>Requirements for Participating School Districts</vt:lpstr>
      <vt:lpstr>Requirements for Participating School Districts</vt:lpstr>
      <vt:lpstr>Requirements for Participating School Districts</vt:lpstr>
      <vt:lpstr>Requirements for Participating School Districts</vt:lpstr>
      <vt:lpstr>Requirements for Participating School Districts</vt:lpstr>
      <vt:lpstr>Requirements for Participating School Districts</vt:lpstr>
      <vt:lpstr>Requirements for Participating School Districts</vt:lpstr>
      <vt:lpstr>Requirements for Participating School Districts</vt:lpstr>
      <vt:lpstr>Requirements for Participating School Districts</vt:lpstr>
      <vt:lpstr>Requirements for Participating School Districts</vt:lpstr>
      <vt:lpstr>SSHSP Resources</vt:lpstr>
      <vt:lpstr>Online Resources</vt:lpstr>
      <vt:lpstr>PCG Support</vt:lpstr>
    </vt:vector>
  </TitlesOfParts>
  <Company>DHHS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Random Moment Time     Study</dc:title>
  <dc:creator>SandyFrederick</dc:creator>
  <cp:lastModifiedBy>Constance L Donohue</cp:lastModifiedBy>
  <cp:revision>292</cp:revision>
  <cp:lastPrinted>2014-12-03T23:56:42Z</cp:lastPrinted>
  <dcterms:created xsi:type="dcterms:W3CDTF">2008-01-17T16:03:03Z</dcterms:created>
  <dcterms:modified xsi:type="dcterms:W3CDTF">2014-12-05T15:08:32Z</dcterms:modified>
</cp:coreProperties>
</file>