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5.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48.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49.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50.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104.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105.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9"/>
  </p:notesMasterIdLst>
  <p:handoutMasterIdLst>
    <p:handoutMasterId r:id="rId120"/>
  </p:handoutMasterIdLst>
  <p:sldIdLst>
    <p:sldId id="256" r:id="rId2"/>
    <p:sldId id="381" r:id="rId3"/>
    <p:sldId id="257" r:id="rId4"/>
    <p:sldId id="541" r:id="rId5"/>
    <p:sldId id="550" r:id="rId6"/>
    <p:sldId id="367" r:id="rId7"/>
    <p:sldId id="493" r:id="rId8"/>
    <p:sldId id="400" r:id="rId9"/>
    <p:sldId id="401" r:id="rId10"/>
    <p:sldId id="502" r:id="rId11"/>
    <p:sldId id="369" r:id="rId12"/>
    <p:sldId id="456" r:id="rId13"/>
    <p:sldId id="291" r:id="rId14"/>
    <p:sldId id="463" r:id="rId15"/>
    <p:sldId id="459" r:id="rId16"/>
    <p:sldId id="458" r:id="rId17"/>
    <p:sldId id="380" r:id="rId18"/>
    <p:sldId id="504" r:id="rId19"/>
    <p:sldId id="494" r:id="rId20"/>
    <p:sldId id="495" r:id="rId21"/>
    <p:sldId id="528" r:id="rId22"/>
    <p:sldId id="490" r:id="rId23"/>
    <p:sldId id="491" r:id="rId24"/>
    <p:sldId id="529" r:id="rId25"/>
    <p:sldId id="505" r:id="rId26"/>
    <p:sldId id="530" r:id="rId27"/>
    <p:sldId id="511" r:id="rId28"/>
    <p:sldId id="531" r:id="rId29"/>
    <p:sldId id="388" r:id="rId30"/>
    <p:sldId id="512" r:id="rId31"/>
    <p:sldId id="437" r:id="rId32"/>
    <p:sldId id="460" r:id="rId33"/>
    <p:sldId id="403" r:id="rId34"/>
    <p:sldId id="404" r:id="rId35"/>
    <p:sldId id="473" r:id="rId36"/>
    <p:sldId id="406" r:id="rId37"/>
    <p:sldId id="551" r:id="rId38"/>
    <p:sldId id="409" r:id="rId39"/>
    <p:sldId id="552" r:id="rId40"/>
    <p:sldId id="411" r:id="rId41"/>
    <p:sldId id="553" r:id="rId42"/>
    <p:sldId id="413" r:id="rId43"/>
    <p:sldId id="477" r:id="rId44"/>
    <p:sldId id="415" r:id="rId45"/>
    <p:sldId id="478" r:id="rId46"/>
    <p:sldId id="417" r:id="rId47"/>
    <p:sldId id="479" r:id="rId48"/>
    <p:sldId id="555" r:id="rId49"/>
    <p:sldId id="481" r:id="rId50"/>
    <p:sldId id="554" r:id="rId51"/>
    <p:sldId id="422" r:id="rId52"/>
    <p:sldId id="487" r:id="rId53"/>
    <p:sldId id="423" r:id="rId54"/>
    <p:sldId id="424" r:id="rId55"/>
    <p:sldId id="425" r:id="rId56"/>
    <p:sldId id="426" r:id="rId57"/>
    <p:sldId id="427" r:id="rId58"/>
    <p:sldId id="428" r:id="rId59"/>
    <p:sldId id="430" r:id="rId60"/>
    <p:sldId id="431" r:id="rId61"/>
    <p:sldId id="485" r:id="rId62"/>
    <p:sldId id="506" r:id="rId63"/>
    <p:sldId id="488" r:id="rId64"/>
    <p:sldId id="396" r:id="rId65"/>
    <p:sldId id="466" r:id="rId66"/>
    <p:sldId id="397" r:id="rId67"/>
    <p:sldId id="398" r:id="rId68"/>
    <p:sldId id="534" r:id="rId69"/>
    <p:sldId id="507" r:id="rId70"/>
    <p:sldId id="386" r:id="rId71"/>
    <p:sldId id="393" r:id="rId72"/>
    <p:sldId id="535" r:id="rId73"/>
    <p:sldId id="394" r:id="rId74"/>
    <p:sldId id="536" r:id="rId75"/>
    <p:sldId id="471" r:id="rId76"/>
    <p:sldId id="395" r:id="rId77"/>
    <p:sldId id="545" r:id="rId78"/>
    <p:sldId id="470" r:id="rId79"/>
    <p:sldId id="469" r:id="rId80"/>
    <p:sldId id="468" r:id="rId81"/>
    <p:sldId id="452" r:id="rId82"/>
    <p:sldId id="521" r:id="rId83"/>
    <p:sldId id="301" r:id="rId84"/>
    <p:sldId id="508" r:id="rId85"/>
    <p:sldId id="523" r:id="rId86"/>
    <p:sldId id="442" r:id="rId87"/>
    <p:sldId id="390" r:id="rId88"/>
    <p:sldId id="524" r:id="rId89"/>
    <p:sldId id="441" r:id="rId90"/>
    <p:sldId id="537" r:id="rId91"/>
    <p:sldId id="525" r:id="rId92"/>
    <p:sldId id="538" r:id="rId93"/>
    <p:sldId id="446" r:id="rId94"/>
    <p:sldId id="448" r:id="rId95"/>
    <p:sldId id="520" r:id="rId96"/>
    <p:sldId id="449" r:id="rId97"/>
    <p:sldId id="445" r:id="rId98"/>
    <p:sldId id="547" r:id="rId99"/>
    <p:sldId id="527" r:id="rId100"/>
    <p:sldId id="543" r:id="rId101"/>
    <p:sldId id="539" r:id="rId102"/>
    <p:sldId id="444" r:id="rId103"/>
    <p:sldId id="447" r:id="rId104"/>
    <p:sldId id="556" r:id="rId105"/>
    <p:sldId id="549" r:id="rId106"/>
    <p:sldId id="443" r:id="rId107"/>
    <p:sldId id="544" r:id="rId108"/>
    <p:sldId id="514" r:id="rId109"/>
    <p:sldId id="540" r:id="rId110"/>
    <p:sldId id="515" r:id="rId111"/>
    <p:sldId id="516" r:id="rId112"/>
    <p:sldId id="517" r:id="rId113"/>
    <p:sldId id="500" r:id="rId114"/>
    <p:sldId id="498" r:id="rId115"/>
    <p:sldId id="499" r:id="rId116"/>
    <p:sldId id="557" r:id="rId117"/>
    <p:sldId id="526" r:id="rId1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3300"/>
    <a:srgbClr val="7CD030"/>
    <a:srgbClr val="0075C9"/>
    <a:srgbClr val="8BC167"/>
    <a:srgbClr val="F2B800"/>
    <a:srgbClr val="25438E"/>
    <a:srgbClr val="4ACCF4"/>
    <a:srgbClr val="66CCFF"/>
    <a:srgbClr val="00FF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77" autoAdjust="0"/>
    <p:restoredTop sz="90240" autoAdjust="0"/>
  </p:normalViewPr>
  <p:slideViewPr>
    <p:cSldViewPr snapToGrid="0">
      <p:cViewPr varScale="1">
        <p:scale>
          <a:sx n="97" d="100"/>
          <a:sy n="97" d="100"/>
        </p:scale>
        <p:origin x="114" y="366"/>
      </p:cViewPr>
      <p:guideLst>
        <p:guide orient="horz" pos="2160"/>
        <p:guide pos="384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 d="1"/>
        <a:sy n="1" d="1"/>
      </p:scale>
      <p:origin x="0" y="0"/>
    </p:cViewPr>
  </p:notesTextViewPr>
  <p:sorterViewPr>
    <p:cViewPr>
      <p:scale>
        <a:sx n="75" d="100"/>
        <a:sy n="75" d="100"/>
      </p:scale>
      <p:origin x="0" y="23602"/>
    </p:cViewPr>
  </p:sorterViewPr>
  <p:notesViewPr>
    <p:cSldViewPr snapToGrid="0">
      <p:cViewPr varScale="1">
        <p:scale>
          <a:sx n="85" d="100"/>
          <a:sy n="85" d="100"/>
        </p:scale>
        <p:origin x="3798" y="102"/>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_rels/viewProps.xml.rels><?xml version="1.0" encoding="UTF-8" standalone="yes"?>
<Relationships xmlns="http://schemas.openxmlformats.org/package/2006/relationships"><Relationship Id="rId8" Type="http://schemas.openxmlformats.org/officeDocument/2006/relationships/slide" Target="slides/slide47.xml"/><Relationship Id="rId3" Type="http://schemas.openxmlformats.org/officeDocument/2006/relationships/slide" Target="slides/slide37.xml"/><Relationship Id="rId7" Type="http://schemas.openxmlformats.org/officeDocument/2006/relationships/slide" Target="slides/slide45.xml"/><Relationship Id="rId2" Type="http://schemas.openxmlformats.org/officeDocument/2006/relationships/slide" Target="slides/slide35.xml"/><Relationship Id="rId1" Type="http://schemas.openxmlformats.org/officeDocument/2006/relationships/slide" Target="slides/slide33.xml"/><Relationship Id="rId6" Type="http://schemas.openxmlformats.org/officeDocument/2006/relationships/slide" Target="slides/slide43.xml"/><Relationship Id="rId11" Type="http://schemas.openxmlformats.org/officeDocument/2006/relationships/slide" Target="slides/slide50.xml"/><Relationship Id="rId5" Type="http://schemas.openxmlformats.org/officeDocument/2006/relationships/slide" Target="slides/slide41.xml"/><Relationship Id="rId10" Type="http://schemas.openxmlformats.org/officeDocument/2006/relationships/slide" Target="slides/slide49.xml"/><Relationship Id="rId4" Type="http://schemas.openxmlformats.org/officeDocument/2006/relationships/slide" Target="slides/slide39.xml"/><Relationship Id="rId9" Type="http://schemas.openxmlformats.org/officeDocument/2006/relationships/slide" Target="slides/slide48.xml"/></Relationships>
</file>

<file path=ppt/diagrams/_rels/data1.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82.xml"/><Relationship Id="rId1"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781C75-E7F4-44D8-90BD-0012D1022AAA}" type="doc">
      <dgm:prSet loTypeId="urn:microsoft.com/office/officeart/2005/8/layout/lProcess2" loCatId="list" qsTypeId="urn:microsoft.com/office/officeart/2005/8/quickstyle/3d1" qsCatId="3D" csTypeId="urn:microsoft.com/office/officeart/2005/8/colors/colorful1" csCatId="colorful" phldr="1"/>
      <dgm:spPr/>
      <dgm:t>
        <a:bodyPr/>
        <a:lstStyle/>
        <a:p>
          <a:endParaRPr lang="en-US"/>
        </a:p>
      </dgm:t>
    </dgm:pt>
    <dgm:pt modelId="{9E018A0E-34AD-40AE-A219-983F85B0FC94}">
      <dgm:prSet phldrT="[Text]" custT="1"/>
      <dgm:spPr>
        <a:solidFill>
          <a:schemeClr val="accent1">
            <a:lumMod val="60000"/>
            <a:lumOff val="40000"/>
          </a:schemeClr>
        </a:solidFill>
        <a:ln>
          <a:solidFill>
            <a:srgbClr val="503278"/>
          </a:solidFill>
        </a:ln>
      </dgm:spPr>
      <dgm:t>
        <a:bodyPr/>
        <a:lstStyle/>
        <a:p>
          <a:r>
            <a:rPr lang="en-US" sz="2400" b="1" dirty="0" smtClean="0">
              <a:solidFill>
                <a:schemeClr val="accent2">
                  <a:lumMod val="75000"/>
                </a:schemeClr>
              </a:solidFill>
              <a:latin typeface="Arial" panose="020B0604020202020204" pitchFamily="34" charset="0"/>
              <a:cs typeface="Arial" panose="020B0604020202020204" pitchFamily="34" charset="0"/>
            </a:rPr>
            <a:t>PART I </a:t>
          </a:r>
        </a:p>
        <a:p>
          <a:r>
            <a:rPr lang="en-US" sz="2000" b="1" dirty="0" smtClean="0">
              <a:solidFill>
                <a:srgbClr val="503278"/>
              </a:solidFill>
              <a:latin typeface="Arial" panose="020B0604020202020204" pitchFamily="34" charset="0"/>
              <a:cs typeface="Arial" panose="020B0604020202020204" pitchFamily="34" charset="0"/>
            </a:rPr>
            <a:t>SSHSP Fundamentals</a:t>
          </a:r>
          <a:endParaRPr lang="en-US" sz="2000" b="1" dirty="0">
            <a:solidFill>
              <a:srgbClr val="503278"/>
            </a:solidFill>
            <a:latin typeface="Arial" panose="020B0604020202020204" pitchFamily="34" charset="0"/>
            <a:cs typeface="Arial" panose="020B0604020202020204" pitchFamily="34"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B725E212-51D6-4FBF-A49C-C971DA847384}" type="parTrans" cxnId="{A8E733FC-D284-4BEA-BF4F-C42AFA6D6E4C}">
      <dgm:prSet/>
      <dgm:spPr/>
      <dgm:t>
        <a:bodyPr/>
        <a:lstStyle/>
        <a:p>
          <a:endParaRPr lang="en-US"/>
        </a:p>
      </dgm:t>
    </dgm:pt>
    <dgm:pt modelId="{EC9A016B-191E-45F2-A990-4B52CF087BB4}" type="sibTrans" cxnId="{A8E733FC-D284-4BEA-BF4F-C42AFA6D6E4C}">
      <dgm:prSet/>
      <dgm:spPr/>
      <dgm:t>
        <a:bodyPr/>
        <a:lstStyle/>
        <a:p>
          <a:endParaRPr lang="en-US"/>
        </a:p>
      </dgm:t>
    </dgm:pt>
    <dgm:pt modelId="{4735EA9F-19DA-4320-BA72-9D08CC9AAE0F}">
      <dgm:prSet phldrT="[Text]" custT="1"/>
      <dgm:spPr/>
      <dgm:t>
        <a:bodyPr/>
        <a:lstStyle/>
        <a:p>
          <a:r>
            <a:rPr lang="en-US" sz="1800" b="1" dirty="0" smtClean="0">
              <a:solidFill>
                <a:srgbClr val="002060"/>
              </a:solidFill>
              <a:latin typeface="Arial" panose="020B0604020202020204" pitchFamily="34" charset="0"/>
              <a:cs typeface="Arial" panose="020B0604020202020204" pitchFamily="34" charset="0"/>
            </a:rPr>
            <a:t>SSHSP History</a:t>
          </a:r>
          <a:endParaRPr lang="en-US" sz="1800" b="1" dirty="0">
            <a:solidFill>
              <a:srgbClr val="002060"/>
            </a:solidFill>
            <a:latin typeface="Arial" panose="020B0604020202020204" pitchFamily="34" charset="0"/>
            <a:cs typeface="Arial" panose="020B0604020202020204" pitchFamily="34" charset="0"/>
          </a:endParaRPr>
        </a:p>
      </dgm:t>
    </dgm:pt>
    <dgm:pt modelId="{E33FA9A1-3874-49B8-877F-B937081690EB}" type="parTrans" cxnId="{83F3005D-AB90-4B19-8916-45B47E10A185}">
      <dgm:prSet/>
      <dgm:spPr/>
      <dgm:t>
        <a:bodyPr/>
        <a:lstStyle/>
        <a:p>
          <a:endParaRPr lang="en-US"/>
        </a:p>
      </dgm:t>
    </dgm:pt>
    <dgm:pt modelId="{6ED71E40-BFD4-4BD3-8D8D-988333569BEF}" type="sibTrans" cxnId="{83F3005D-AB90-4B19-8916-45B47E10A185}">
      <dgm:prSet/>
      <dgm:spPr/>
      <dgm:t>
        <a:bodyPr/>
        <a:lstStyle/>
        <a:p>
          <a:endParaRPr lang="en-US"/>
        </a:p>
      </dgm:t>
    </dgm:pt>
    <dgm:pt modelId="{63C8FB4A-DCAF-453C-BEE7-B660E370F29C}">
      <dgm:prSet phldrT="[Text]" custT="1"/>
      <dgm:spPr/>
      <dgm:t>
        <a:bodyPr/>
        <a:lstStyle/>
        <a:p>
          <a:r>
            <a:rPr lang="en-US" sz="1800" b="1" dirty="0" smtClean="0">
              <a:solidFill>
                <a:srgbClr val="002060"/>
              </a:solidFill>
              <a:latin typeface="Arial" panose="020B0604020202020204" pitchFamily="34" charset="0"/>
              <a:cs typeface="Arial" panose="020B0604020202020204" pitchFamily="34" charset="0"/>
            </a:rPr>
            <a:t>Compliance Policies</a:t>
          </a:r>
          <a:endParaRPr lang="en-US" sz="1800" b="1" dirty="0">
            <a:solidFill>
              <a:srgbClr val="002060"/>
            </a:solidFill>
            <a:latin typeface="Arial" panose="020B0604020202020204" pitchFamily="34" charset="0"/>
            <a:cs typeface="Arial" panose="020B0604020202020204" pitchFamily="34" charset="0"/>
          </a:endParaRPr>
        </a:p>
      </dgm:t>
    </dgm:pt>
    <dgm:pt modelId="{630F7AC2-AB12-4ABA-B223-7A55A2C2188C}" type="parTrans" cxnId="{BF348CA4-2B49-4346-8B0C-AC89F39D88C3}">
      <dgm:prSet/>
      <dgm:spPr/>
      <dgm:t>
        <a:bodyPr/>
        <a:lstStyle/>
        <a:p>
          <a:endParaRPr lang="en-US"/>
        </a:p>
      </dgm:t>
    </dgm:pt>
    <dgm:pt modelId="{18F9A356-F2A5-4108-94E5-F005A405C27E}" type="sibTrans" cxnId="{BF348CA4-2B49-4346-8B0C-AC89F39D88C3}">
      <dgm:prSet/>
      <dgm:spPr/>
      <dgm:t>
        <a:bodyPr/>
        <a:lstStyle/>
        <a:p>
          <a:endParaRPr lang="en-US"/>
        </a:p>
      </dgm:t>
    </dgm:pt>
    <dgm:pt modelId="{0E2A06E5-EE1C-437F-8A5F-F784763DBCB3}">
      <dgm:prSet phldrT="[Text]" custT="1"/>
      <dgm:spPr/>
      <dgm:t>
        <a:bodyPr/>
        <a:lstStyle/>
        <a:p>
          <a:r>
            <a:rPr lang="en-US" sz="1800" b="1" dirty="0" smtClean="0">
              <a:solidFill>
                <a:srgbClr val="002060"/>
              </a:solidFill>
              <a:latin typeface="Arial" panose="020B0604020202020204" pitchFamily="34" charset="0"/>
              <a:cs typeface="Arial" panose="020B0604020202020204" pitchFamily="34" charset="0"/>
            </a:rPr>
            <a:t>Provision of Services</a:t>
          </a:r>
          <a:endParaRPr lang="en-US" sz="1800" b="1" dirty="0">
            <a:solidFill>
              <a:srgbClr val="002060"/>
            </a:solidFill>
            <a:latin typeface="Arial" panose="020B0604020202020204" pitchFamily="34" charset="0"/>
            <a:cs typeface="Arial" panose="020B0604020202020204" pitchFamily="34" charset="0"/>
          </a:endParaRPr>
        </a:p>
      </dgm:t>
    </dgm:pt>
    <dgm:pt modelId="{EDC21342-81DC-4E3C-9759-3AB51DFEF85B}" type="parTrans" cxnId="{394B7E8B-3774-427A-9EF2-B436685806DC}">
      <dgm:prSet/>
      <dgm:spPr/>
      <dgm:t>
        <a:bodyPr/>
        <a:lstStyle/>
        <a:p>
          <a:endParaRPr lang="en-US"/>
        </a:p>
      </dgm:t>
    </dgm:pt>
    <dgm:pt modelId="{4ABB4A1F-057E-4A02-9585-46752B2EDB9E}" type="sibTrans" cxnId="{394B7E8B-3774-427A-9EF2-B436685806DC}">
      <dgm:prSet/>
      <dgm:spPr/>
      <dgm:t>
        <a:bodyPr/>
        <a:lstStyle/>
        <a:p>
          <a:endParaRPr lang="en-US"/>
        </a:p>
      </dgm:t>
    </dgm:pt>
    <dgm:pt modelId="{232F98CA-15E3-4D0D-B910-215D365F3C45}">
      <dgm:prSet phldrT="[Text]" custT="1"/>
      <dgm:spPr>
        <a:solidFill>
          <a:schemeClr val="accent1">
            <a:lumMod val="60000"/>
            <a:lumOff val="40000"/>
          </a:schemeClr>
        </a:solidFill>
        <a:ln>
          <a:solidFill>
            <a:srgbClr val="503278"/>
          </a:solidFill>
        </a:ln>
      </dgm:spPr>
      <dgm:t>
        <a:bodyPr/>
        <a:lstStyle/>
        <a:p>
          <a:r>
            <a:rPr lang="en-US" sz="2400" b="1" dirty="0" smtClean="0">
              <a:solidFill>
                <a:schemeClr val="accent2">
                  <a:lumMod val="75000"/>
                </a:schemeClr>
              </a:solidFill>
              <a:latin typeface="Arial" panose="020B0604020202020204" pitchFamily="34" charset="0"/>
              <a:cs typeface="Arial" panose="020B0604020202020204" pitchFamily="34" charset="0"/>
            </a:rPr>
            <a:t>PART III</a:t>
          </a:r>
        </a:p>
        <a:p>
          <a:r>
            <a:rPr lang="en-US" sz="2000" b="1" dirty="0" smtClean="0">
              <a:solidFill>
                <a:srgbClr val="503278"/>
              </a:solidFill>
              <a:latin typeface="Arial" panose="020B0604020202020204" pitchFamily="34" charset="0"/>
              <a:cs typeface="Arial" panose="020B0604020202020204" pitchFamily="34" charset="0"/>
            </a:rPr>
            <a:t>SSHSP Claiming, Oversight, and Contacts</a:t>
          </a:r>
          <a:endParaRPr lang="en-US" sz="2000" b="1" dirty="0">
            <a:solidFill>
              <a:srgbClr val="503278"/>
            </a:solidFill>
            <a:latin typeface="Arial" panose="020B0604020202020204" pitchFamily="34" charset="0"/>
            <a:cs typeface="Arial" panose="020B0604020202020204" pitchFamily="34" charset="0"/>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894DCD95-5240-4DE1-9FA5-832B8976836A}" type="parTrans" cxnId="{543A45B9-8F7F-43C2-9BC1-89253BA792D6}">
      <dgm:prSet/>
      <dgm:spPr/>
      <dgm:t>
        <a:bodyPr/>
        <a:lstStyle/>
        <a:p>
          <a:endParaRPr lang="en-US"/>
        </a:p>
      </dgm:t>
    </dgm:pt>
    <dgm:pt modelId="{B4D1AA6F-4710-4F7F-8456-403ED711BFF4}" type="sibTrans" cxnId="{543A45B9-8F7F-43C2-9BC1-89253BA792D6}">
      <dgm:prSet/>
      <dgm:spPr/>
      <dgm:t>
        <a:bodyPr/>
        <a:lstStyle/>
        <a:p>
          <a:endParaRPr lang="en-US"/>
        </a:p>
      </dgm:t>
    </dgm:pt>
    <dgm:pt modelId="{1B7C3FDB-CD04-4232-BFF7-D62DFDD29350}">
      <dgm:prSet phldrT="[Text]" custT="1"/>
      <dgm:spPr/>
      <dgm:t>
        <a:bodyPr/>
        <a:lstStyle/>
        <a:p>
          <a:r>
            <a:rPr lang="en-US" sz="1800" b="1" dirty="0" smtClean="0">
              <a:solidFill>
                <a:srgbClr val="002060"/>
              </a:solidFill>
              <a:latin typeface="Arial" panose="020B0604020202020204" pitchFamily="34" charset="0"/>
              <a:cs typeface="Arial" panose="020B0604020202020204" pitchFamily="34" charset="0"/>
            </a:rPr>
            <a:t>Certified Public Expenditures (CPEs)</a:t>
          </a:r>
          <a:endParaRPr lang="en-US" sz="1800" b="1" dirty="0">
            <a:solidFill>
              <a:srgbClr val="002060"/>
            </a:solidFill>
            <a:latin typeface="Arial" panose="020B0604020202020204" pitchFamily="34" charset="0"/>
            <a:cs typeface="Arial" panose="020B0604020202020204" pitchFamily="34" charset="0"/>
          </a:endParaRPr>
        </a:p>
      </dgm:t>
    </dgm:pt>
    <dgm:pt modelId="{339ABC43-4251-462D-BBE4-A81FEC92C43F}" type="parTrans" cxnId="{93A90660-3234-4FE6-B3F7-80AE8C21429E}">
      <dgm:prSet/>
      <dgm:spPr/>
      <dgm:t>
        <a:bodyPr/>
        <a:lstStyle/>
        <a:p>
          <a:endParaRPr lang="en-US"/>
        </a:p>
      </dgm:t>
    </dgm:pt>
    <dgm:pt modelId="{BA998C39-8E2C-42F9-B07B-AE0A0A4469A3}" type="sibTrans" cxnId="{93A90660-3234-4FE6-B3F7-80AE8C21429E}">
      <dgm:prSet/>
      <dgm:spPr/>
      <dgm:t>
        <a:bodyPr/>
        <a:lstStyle/>
        <a:p>
          <a:endParaRPr lang="en-US"/>
        </a:p>
      </dgm:t>
    </dgm:pt>
    <dgm:pt modelId="{AB7CEEFE-6C37-4FCB-B8F7-128098E7942F}">
      <dgm:prSet phldrT="[Text]" custT="1"/>
      <dgm:spPr/>
      <dgm:t>
        <a:bodyPr/>
        <a:lstStyle/>
        <a:p>
          <a:r>
            <a:rPr lang="en-US" sz="1800" b="1" dirty="0" smtClean="0">
              <a:solidFill>
                <a:srgbClr val="002060"/>
              </a:solidFill>
              <a:latin typeface="Arial" panose="020B0604020202020204" pitchFamily="34" charset="0"/>
              <a:cs typeface="Arial" panose="020B0604020202020204" pitchFamily="34" charset="0"/>
            </a:rPr>
            <a:t>NYS Medicaid Program</a:t>
          </a:r>
          <a:endParaRPr lang="en-US" sz="1800" b="1" dirty="0">
            <a:solidFill>
              <a:srgbClr val="002060"/>
            </a:solidFill>
            <a:latin typeface="Arial" panose="020B0604020202020204" pitchFamily="34" charset="0"/>
            <a:cs typeface="Arial" panose="020B0604020202020204" pitchFamily="34" charset="0"/>
          </a:endParaRPr>
        </a:p>
      </dgm:t>
    </dgm:pt>
    <dgm:pt modelId="{A86F2BAC-4EC4-4B56-828D-EE0DFDD89544}" type="parTrans" cxnId="{B459A151-F513-4D38-B2E4-C3FCE131CCBA}">
      <dgm:prSet/>
      <dgm:spPr/>
      <dgm:t>
        <a:bodyPr/>
        <a:lstStyle/>
        <a:p>
          <a:endParaRPr lang="en-US"/>
        </a:p>
      </dgm:t>
    </dgm:pt>
    <dgm:pt modelId="{69D7FC8B-7C77-4B07-889A-99D6287B4923}" type="sibTrans" cxnId="{B459A151-F513-4D38-B2E4-C3FCE131CCBA}">
      <dgm:prSet/>
      <dgm:spPr/>
      <dgm:t>
        <a:bodyPr/>
        <a:lstStyle/>
        <a:p>
          <a:endParaRPr lang="en-US"/>
        </a:p>
      </dgm:t>
    </dgm:pt>
    <dgm:pt modelId="{2179B65A-9820-4B5D-B6BF-0262173DA603}">
      <dgm:prSet phldrT="[Text]" custT="1"/>
      <dgm:spPr/>
      <dgm:t>
        <a:bodyPr/>
        <a:lstStyle/>
        <a:p>
          <a:r>
            <a:rPr lang="en-US" sz="1800" b="1" dirty="0" smtClean="0">
              <a:solidFill>
                <a:srgbClr val="002060"/>
              </a:solidFill>
              <a:latin typeface="Arial" panose="020B0604020202020204" pitchFamily="34" charset="0"/>
              <a:cs typeface="Arial" panose="020B0604020202020204" pitchFamily="34" charset="0"/>
            </a:rPr>
            <a:t>HIPAA &amp; FERPA</a:t>
          </a:r>
          <a:endParaRPr lang="en-US" sz="1800" b="1" dirty="0">
            <a:solidFill>
              <a:srgbClr val="002060"/>
            </a:solidFill>
            <a:latin typeface="Arial" panose="020B0604020202020204" pitchFamily="34" charset="0"/>
            <a:cs typeface="Arial" panose="020B0604020202020204" pitchFamily="34" charset="0"/>
          </a:endParaRPr>
        </a:p>
      </dgm:t>
    </dgm:pt>
    <dgm:pt modelId="{6EA733E9-5C02-4A1B-A5BF-7757C3D88DD6}" type="parTrans" cxnId="{7C64BDF8-1BFD-4872-A21C-A66189CA51A3}">
      <dgm:prSet/>
      <dgm:spPr/>
      <dgm:t>
        <a:bodyPr/>
        <a:lstStyle/>
        <a:p>
          <a:endParaRPr lang="en-US"/>
        </a:p>
      </dgm:t>
    </dgm:pt>
    <dgm:pt modelId="{F8447C1C-5425-46F7-9C75-C3C4C2807292}" type="sibTrans" cxnId="{7C64BDF8-1BFD-4872-A21C-A66189CA51A3}">
      <dgm:prSet/>
      <dgm:spPr/>
      <dgm:t>
        <a:bodyPr/>
        <a:lstStyle/>
        <a:p>
          <a:endParaRPr lang="en-US"/>
        </a:p>
      </dgm:t>
    </dgm:pt>
    <dgm:pt modelId="{1458D89B-01E0-4153-BA92-79570E3CB3A5}">
      <dgm:prSet phldrT="[Text]" custT="1"/>
      <dgm:spPr/>
      <dgm:t>
        <a:bodyPr/>
        <a:lstStyle/>
        <a:p>
          <a:r>
            <a:rPr lang="en-US" sz="1800" b="1" dirty="0" smtClean="0">
              <a:solidFill>
                <a:srgbClr val="002060"/>
              </a:solidFill>
              <a:latin typeface="Arial" panose="020B0604020202020204" pitchFamily="34" charset="0"/>
              <a:cs typeface="Arial" panose="020B0604020202020204" pitchFamily="34" charset="0"/>
            </a:rPr>
            <a:t>Documentation Requirements</a:t>
          </a:r>
          <a:endParaRPr lang="en-US" sz="1800" b="1" dirty="0">
            <a:solidFill>
              <a:srgbClr val="002060"/>
            </a:solidFill>
            <a:latin typeface="Arial" panose="020B0604020202020204" pitchFamily="34" charset="0"/>
            <a:cs typeface="Arial" panose="020B0604020202020204" pitchFamily="34" charset="0"/>
          </a:endParaRPr>
        </a:p>
      </dgm:t>
    </dgm:pt>
    <dgm:pt modelId="{5ECABF46-434E-4E19-A0E6-7A4FB4805BE5}" type="parTrans" cxnId="{80F48685-2704-4384-9BDE-39F5924F59BC}">
      <dgm:prSet/>
      <dgm:spPr/>
      <dgm:t>
        <a:bodyPr/>
        <a:lstStyle/>
        <a:p>
          <a:endParaRPr lang="en-US"/>
        </a:p>
      </dgm:t>
    </dgm:pt>
    <dgm:pt modelId="{F47F10E2-5705-4866-89AD-291CC08E9641}" type="sibTrans" cxnId="{80F48685-2704-4384-9BDE-39F5924F59BC}">
      <dgm:prSet/>
      <dgm:spPr/>
      <dgm:t>
        <a:bodyPr/>
        <a:lstStyle/>
        <a:p>
          <a:endParaRPr lang="en-US"/>
        </a:p>
      </dgm:t>
    </dgm:pt>
    <dgm:pt modelId="{50926E79-D636-4538-B9A2-D34D3D32C66C}">
      <dgm:prSet phldrT="[Text]" custT="1"/>
      <dgm:spPr/>
      <dgm:t>
        <a:bodyPr/>
        <a:lstStyle/>
        <a:p>
          <a:r>
            <a:rPr lang="en-US" sz="1800" b="1" dirty="0" smtClean="0">
              <a:solidFill>
                <a:srgbClr val="002060"/>
              </a:solidFill>
              <a:latin typeface="Arial" panose="020B0604020202020204" pitchFamily="34" charset="0"/>
              <a:cs typeface="Arial" panose="020B0604020202020204" pitchFamily="34" charset="0"/>
            </a:rPr>
            <a:t>SSHSP Providers</a:t>
          </a:r>
          <a:endParaRPr lang="en-US" sz="1800" b="1" dirty="0">
            <a:solidFill>
              <a:srgbClr val="002060"/>
            </a:solidFill>
            <a:latin typeface="Arial" panose="020B0604020202020204" pitchFamily="34" charset="0"/>
            <a:cs typeface="Arial" panose="020B0604020202020204" pitchFamily="34" charset="0"/>
          </a:endParaRPr>
        </a:p>
      </dgm:t>
    </dgm:pt>
    <dgm:pt modelId="{9A5A723F-E339-4A5C-8F24-3BBC6962C6A4}" type="parTrans" cxnId="{5437A44F-A011-4720-8A65-2CED6F07BCDB}">
      <dgm:prSet/>
      <dgm:spPr/>
      <dgm:t>
        <a:bodyPr/>
        <a:lstStyle/>
        <a:p>
          <a:endParaRPr lang="en-US"/>
        </a:p>
      </dgm:t>
    </dgm:pt>
    <dgm:pt modelId="{1F38F38B-1410-415A-918E-99F3F9AB2FEE}" type="sibTrans" cxnId="{5437A44F-A011-4720-8A65-2CED6F07BCDB}">
      <dgm:prSet/>
      <dgm:spPr/>
      <dgm:t>
        <a:bodyPr/>
        <a:lstStyle/>
        <a:p>
          <a:endParaRPr lang="en-US"/>
        </a:p>
      </dgm:t>
    </dgm:pt>
    <dgm:pt modelId="{156E425B-B517-4454-AEF6-90769C751B7A}">
      <dgm:prSet phldrT="[Text]" custT="1"/>
      <dgm:spPr>
        <a:solidFill>
          <a:schemeClr val="accent1">
            <a:lumMod val="60000"/>
            <a:lumOff val="40000"/>
          </a:schemeClr>
        </a:solidFill>
        <a:ln>
          <a:solidFill>
            <a:srgbClr val="503278"/>
          </a:solidFill>
        </a:ln>
      </dgm:spPr>
      <dgm:t>
        <a:bodyPr/>
        <a:lstStyle/>
        <a:p>
          <a:r>
            <a:rPr lang="en-US" sz="2400" b="1" dirty="0" smtClean="0">
              <a:solidFill>
                <a:schemeClr val="accent2">
                  <a:lumMod val="75000"/>
                </a:schemeClr>
              </a:solidFill>
              <a:latin typeface="Arial" panose="020B0604020202020204" pitchFamily="34" charset="0"/>
              <a:cs typeface="Arial" panose="020B0604020202020204" pitchFamily="34" charset="0"/>
            </a:rPr>
            <a:t>PART II       </a:t>
          </a:r>
        </a:p>
        <a:p>
          <a:r>
            <a:rPr lang="en-US" sz="2000" b="1" dirty="0" smtClean="0">
              <a:solidFill>
                <a:srgbClr val="503278"/>
              </a:solidFill>
              <a:latin typeface="Arial" panose="020B0604020202020204" pitchFamily="34" charset="0"/>
              <a:cs typeface="Arial" panose="020B0604020202020204" pitchFamily="34" charset="0"/>
            </a:rPr>
            <a:t>SSHSP</a:t>
          </a:r>
          <a:r>
            <a:rPr lang="en-US" sz="2000" b="1" dirty="0" smtClean="0">
              <a:solidFill>
                <a:srgbClr val="25438E"/>
              </a:solidFill>
              <a:latin typeface="Arial" panose="020B0604020202020204" pitchFamily="34" charset="0"/>
              <a:cs typeface="Arial" panose="020B0604020202020204" pitchFamily="34" charset="0"/>
            </a:rPr>
            <a:t> </a:t>
          </a:r>
          <a:r>
            <a:rPr lang="en-US" sz="2000" b="1" dirty="0" smtClean="0">
              <a:solidFill>
                <a:srgbClr val="503278"/>
              </a:solidFill>
              <a:latin typeface="Arial" panose="020B0604020202020204" pitchFamily="34" charset="0"/>
              <a:cs typeface="Arial" panose="020B0604020202020204" pitchFamily="34" charset="0"/>
            </a:rPr>
            <a:t>Services </a:t>
          </a:r>
          <a:endParaRPr lang="en-US" sz="2000" b="1" dirty="0">
            <a:solidFill>
              <a:srgbClr val="503278"/>
            </a:solidFill>
            <a:latin typeface="Arial" panose="020B0604020202020204" pitchFamily="34" charset="0"/>
            <a:cs typeface="Arial" panose="020B0604020202020204" pitchFamily="34" charset="0"/>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74C4AC33-F093-4FD8-86FD-86EE63AD0A34}" type="sibTrans" cxnId="{A489C9BB-EF89-461E-9124-856A07BD7CB3}">
      <dgm:prSet/>
      <dgm:spPr/>
      <dgm:t>
        <a:bodyPr/>
        <a:lstStyle/>
        <a:p>
          <a:endParaRPr lang="en-US"/>
        </a:p>
      </dgm:t>
    </dgm:pt>
    <dgm:pt modelId="{FD64F349-E84C-4F30-AB71-F18EDD5F6A21}" type="parTrans" cxnId="{A489C9BB-EF89-461E-9124-856A07BD7CB3}">
      <dgm:prSet/>
      <dgm:spPr/>
      <dgm:t>
        <a:bodyPr/>
        <a:lstStyle/>
        <a:p>
          <a:endParaRPr lang="en-US"/>
        </a:p>
      </dgm:t>
    </dgm:pt>
    <dgm:pt modelId="{F0D3464D-F67B-49EC-99AD-D74CAC27633D}">
      <dgm:prSet phldrT="[Text]" custT="1"/>
      <dgm:spPr/>
      <dgm:t>
        <a:bodyPr/>
        <a:lstStyle/>
        <a:p>
          <a:r>
            <a:rPr lang="en-US" sz="1800" b="1" dirty="0" smtClean="0">
              <a:solidFill>
                <a:srgbClr val="002060"/>
              </a:solidFill>
              <a:latin typeface="Arial" panose="020B0604020202020204" pitchFamily="34" charset="0"/>
              <a:cs typeface="Arial" panose="020B0604020202020204" pitchFamily="34" charset="0"/>
            </a:rPr>
            <a:t>SSHSP Billing and Claiming</a:t>
          </a:r>
          <a:endParaRPr lang="en-US" sz="1800" b="1" dirty="0">
            <a:solidFill>
              <a:srgbClr val="002060"/>
            </a:solidFill>
            <a:latin typeface="Arial" panose="020B0604020202020204" pitchFamily="34" charset="0"/>
            <a:cs typeface="Arial" panose="020B0604020202020204" pitchFamily="34" charset="0"/>
          </a:endParaRPr>
        </a:p>
      </dgm:t>
    </dgm:pt>
    <dgm:pt modelId="{D0DD9BAF-B139-466A-967F-089C9FC8301B}" type="parTrans" cxnId="{904340DC-A566-4FF3-8F75-AD849A34668A}">
      <dgm:prSet/>
      <dgm:spPr/>
      <dgm:t>
        <a:bodyPr/>
        <a:lstStyle/>
        <a:p>
          <a:endParaRPr lang="en-US"/>
        </a:p>
      </dgm:t>
    </dgm:pt>
    <dgm:pt modelId="{14A99C57-BCE0-4F66-9CB3-20D9838C3A95}" type="sibTrans" cxnId="{904340DC-A566-4FF3-8F75-AD849A34668A}">
      <dgm:prSet/>
      <dgm:spPr/>
      <dgm:t>
        <a:bodyPr/>
        <a:lstStyle/>
        <a:p>
          <a:endParaRPr lang="en-US"/>
        </a:p>
      </dgm:t>
    </dgm:pt>
    <dgm:pt modelId="{01DFB97C-A9CE-4F0F-83FE-19903EF13E07}">
      <dgm:prSet phldrT="[Text]" custT="1"/>
      <dgm:spPr/>
      <dgm:t>
        <a:bodyPr/>
        <a:lstStyle/>
        <a:p>
          <a:r>
            <a:rPr lang="en-US" sz="1800" b="1" dirty="0" smtClean="0">
              <a:solidFill>
                <a:srgbClr val="002060"/>
              </a:solidFill>
              <a:latin typeface="Arial" panose="020B0604020202020204" pitchFamily="34" charset="0"/>
              <a:cs typeface="Arial" panose="020B0604020202020204" pitchFamily="34" charset="0"/>
            </a:rPr>
            <a:t>OMIG Functions</a:t>
          </a:r>
          <a:endParaRPr lang="en-US" sz="1800" b="1" dirty="0">
            <a:solidFill>
              <a:srgbClr val="002060"/>
            </a:solidFill>
            <a:latin typeface="Arial" panose="020B0604020202020204" pitchFamily="34" charset="0"/>
            <a:cs typeface="Arial" panose="020B0604020202020204" pitchFamily="34" charset="0"/>
          </a:endParaRPr>
        </a:p>
      </dgm:t>
    </dgm:pt>
    <dgm:pt modelId="{D22E3558-3748-421D-833C-6F3B4C9001C3}" type="parTrans" cxnId="{CFB02CA8-3550-46F2-803D-7F7D33803279}">
      <dgm:prSet/>
      <dgm:spPr/>
      <dgm:t>
        <a:bodyPr/>
        <a:lstStyle/>
        <a:p>
          <a:endParaRPr lang="en-US"/>
        </a:p>
      </dgm:t>
    </dgm:pt>
    <dgm:pt modelId="{D2D5C21A-052D-4B30-87D5-4E2C2F0547EC}" type="sibTrans" cxnId="{CFB02CA8-3550-46F2-803D-7F7D33803279}">
      <dgm:prSet/>
      <dgm:spPr/>
      <dgm:t>
        <a:bodyPr/>
        <a:lstStyle/>
        <a:p>
          <a:endParaRPr lang="en-US"/>
        </a:p>
      </dgm:t>
    </dgm:pt>
    <dgm:pt modelId="{BB528725-7D40-4682-8284-75FC53346673}">
      <dgm:prSet phldrT="[Text]" custT="1"/>
      <dgm:spPr/>
      <dgm:t>
        <a:bodyPr/>
        <a:lstStyle/>
        <a:p>
          <a:r>
            <a:rPr lang="en-US" sz="1800" b="1" dirty="0" smtClean="0">
              <a:solidFill>
                <a:srgbClr val="002060"/>
              </a:solidFill>
              <a:latin typeface="Arial" panose="020B0604020202020204" pitchFamily="34" charset="0"/>
              <a:cs typeface="Arial" panose="020B0604020202020204" pitchFamily="34" charset="0"/>
            </a:rPr>
            <a:t>IEP Services</a:t>
          </a:r>
          <a:endParaRPr lang="en-US" sz="1800" b="1" dirty="0">
            <a:solidFill>
              <a:srgbClr val="002060"/>
            </a:solidFill>
            <a:latin typeface="Arial" panose="020B0604020202020204" pitchFamily="34" charset="0"/>
            <a:cs typeface="Arial" panose="020B0604020202020204" pitchFamily="34" charset="0"/>
          </a:endParaRPr>
        </a:p>
      </dgm:t>
    </dgm:pt>
    <dgm:pt modelId="{9BB5F199-3032-4EAB-94F0-C98B0C5BC2F8}" type="sibTrans" cxnId="{A338B3DA-9269-461F-9CD4-6E657B777C32}">
      <dgm:prSet/>
      <dgm:spPr/>
      <dgm:t>
        <a:bodyPr/>
        <a:lstStyle/>
        <a:p>
          <a:endParaRPr lang="en-US"/>
        </a:p>
      </dgm:t>
    </dgm:pt>
    <dgm:pt modelId="{F25C9046-6CD9-4D14-BC84-4E507B36BFAA}" type="parTrans" cxnId="{A338B3DA-9269-461F-9CD4-6E657B777C32}">
      <dgm:prSet/>
      <dgm:spPr/>
      <dgm:t>
        <a:bodyPr/>
        <a:lstStyle/>
        <a:p>
          <a:endParaRPr lang="en-US"/>
        </a:p>
      </dgm:t>
    </dgm:pt>
    <dgm:pt modelId="{B4338E26-DBC3-48CC-9B1D-64A80C6F6295}">
      <dgm:prSet custT="1"/>
      <dgm:spPr/>
      <dgm:t>
        <a:bodyPr/>
        <a:lstStyle/>
        <a:p>
          <a:r>
            <a:rPr lang="en-US" sz="1800" b="1" dirty="0" smtClean="0">
              <a:solidFill>
                <a:srgbClr val="002060"/>
              </a:solidFill>
              <a:latin typeface="Arial" panose="020B0604020202020204" pitchFamily="34" charset="0"/>
              <a:cs typeface="Arial" panose="020B0604020202020204" pitchFamily="34" charset="0"/>
            </a:rPr>
            <a:t>Stakeholders</a:t>
          </a:r>
          <a:endParaRPr lang="en-US" sz="1800" b="1" dirty="0">
            <a:solidFill>
              <a:srgbClr val="002060"/>
            </a:solidFill>
            <a:latin typeface="Arial" panose="020B0604020202020204" pitchFamily="34" charset="0"/>
            <a:cs typeface="Arial" panose="020B0604020202020204" pitchFamily="34" charset="0"/>
          </a:endParaRPr>
        </a:p>
      </dgm:t>
    </dgm:pt>
    <dgm:pt modelId="{DA982C55-5212-43B8-AADF-60BDBD0F4E76}" type="parTrans" cxnId="{14484F73-B93E-4B79-97D9-2E2BD5C2E43A}">
      <dgm:prSet/>
      <dgm:spPr/>
      <dgm:t>
        <a:bodyPr/>
        <a:lstStyle/>
        <a:p>
          <a:endParaRPr lang="en-US"/>
        </a:p>
      </dgm:t>
    </dgm:pt>
    <dgm:pt modelId="{0B8D7581-B852-4203-975F-24867A7FA705}" type="sibTrans" cxnId="{14484F73-B93E-4B79-97D9-2E2BD5C2E43A}">
      <dgm:prSet/>
      <dgm:spPr/>
      <dgm:t>
        <a:bodyPr/>
        <a:lstStyle/>
        <a:p>
          <a:endParaRPr lang="en-US"/>
        </a:p>
      </dgm:t>
    </dgm:pt>
    <dgm:pt modelId="{81D6C493-98D8-4603-BAFD-5ED5BEDF879D}">
      <dgm:prSet phldrT="[Text]" custT="1"/>
      <dgm:spPr/>
      <dgm:t>
        <a:bodyPr/>
        <a:lstStyle/>
        <a:p>
          <a:r>
            <a:rPr lang="en-US" sz="1800" b="1" dirty="0" smtClean="0">
              <a:solidFill>
                <a:srgbClr val="002060"/>
              </a:solidFill>
              <a:latin typeface="Arial" panose="020B0604020202020204" pitchFamily="34" charset="0"/>
              <a:cs typeface="Arial" panose="020B0604020202020204" pitchFamily="34" charset="0"/>
            </a:rPr>
            <a:t>Medicaid Covered SSHSP Services</a:t>
          </a:r>
          <a:endParaRPr lang="en-US" sz="1800" b="1" dirty="0">
            <a:solidFill>
              <a:srgbClr val="002060"/>
            </a:solidFill>
            <a:latin typeface="Arial" panose="020B0604020202020204" pitchFamily="34" charset="0"/>
            <a:cs typeface="Arial" panose="020B0604020202020204" pitchFamily="34" charset="0"/>
          </a:endParaRPr>
        </a:p>
      </dgm:t>
    </dgm:pt>
    <dgm:pt modelId="{6E6B1CD6-9D05-449F-AF12-A88DED666438}" type="parTrans" cxnId="{A77BD454-1B48-4FC0-A52A-60C310131207}">
      <dgm:prSet/>
      <dgm:spPr/>
      <dgm:t>
        <a:bodyPr/>
        <a:lstStyle/>
        <a:p>
          <a:endParaRPr lang="en-US"/>
        </a:p>
      </dgm:t>
    </dgm:pt>
    <dgm:pt modelId="{0B0D8D82-F7B6-4C91-8AAA-D932F26A4419}" type="sibTrans" cxnId="{A77BD454-1B48-4FC0-A52A-60C310131207}">
      <dgm:prSet/>
      <dgm:spPr/>
      <dgm:t>
        <a:bodyPr/>
        <a:lstStyle/>
        <a:p>
          <a:endParaRPr lang="en-US"/>
        </a:p>
      </dgm:t>
    </dgm:pt>
    <dgm:pt modelId="{9A111E56-0605-41ED-82AE-B327A14FF64B}">
      <dgm:prSet phldrT="[Text]" custT="1"/>
      <dgm:spPr/>
      <dgm:t>
        <a:bodyPr/>
        <a:lstStyle/>
        <a:p>
          <a:r>
            <a:rPr lang="en-US" sz="1800" b="1" dirty="0" smtClean="0">
              <a:solidFill>
                <a:srgbClr val="002060"/>
              </a:solidFill>
              <a:latin typeface="Arial" panose="020B0604020202020204" pitchFamily="34" charset="0"/>
              <a:cs typeface="Arial" panose="020B0604020202020204" pitchFamily="34" charset="0"/>
            </a:rPr>
            <a:t>Supervisory Requirements</a:t>
          </a:r>
          <a:endParaRPr lang="en-US" sz="1800" b="1" dirty="0">
            <a:solidFill>
              <a:srgbClr val="002060"/>
            </a:solidFill>
            <a:latin typeface="Arial" panose="020B0604020202020204" pitchFamily="34" charset="0"/>
            <a:cs typeface="Arial" panose="020B0604020202020204" pitchFamily="34" charset="0"/>
          </a:endParaRPr>
        </a:p>
      </dgm:t>
    </dgm:pt>
    <dgm:pt modelId="{EAD3EC69-9547-4C99-A9DB-A71E822A6616}" type="parTrans" cxnId="{BF73DDB5-40BB-4870-8C43-B29BAC5F4D08}">
      <dgm:prSet/>
      <dgm:spPr/>
      <dgm:t>
        <a:bodyPr/>
        <a:lstStyle/>
        <a:p>
          <a:endParaRPr lang="en-US"/>
        </a:p>
      </dgm:t>
    </dgm:pt>
    <dgm:pt modelId="{26FEC5BF-5662-4B60-8B3D-BC46A0C4985A}" type="sibTrans" cxnId="{BF73DDB5-40BB-4870-8C43-B29BAC5F4D08}">
      <dgm:prSet/>
      <dgm:spPr/>
      <dgm:t>
        <a:bodyPr/>
        <a:lstStyle/>
        <a:p>
          <a:endParaRPr lang="en-US"/>
        </a:p>
      </dgm:t>
    </dgm:pt>
    <dgm:pt modelId="{5ACDD646-2981-424B-900E-F4A6F08FAD6C}">
      <dgm:prSet phldrT="[Text]" custT="1"/>
      <dgm:spPr/>
      <dgm:t>
        <a:bodyPr/>
        <a:lstStyle/>
        <a:p>
          <a:r>
            <a:rPr lang="en-US" sz="1800" b="1" dirty="0" smtClean="0">
              <a:solidFill>
                <a:srgbClr val="002060"/>
              </a:solidFill>
              <a:latin typeface="Arial" panose="020B0604020202020204" pitchFamily="34" charset="0"/>
              <a:cs typeface="Arial" panose="020B0604020202020204" pitchFamily="34" charset="0"/>
            </a:rPr>
            <a:t>CNYRIC &amp; RIC Functions</a:t>
          </a:r>
          <a:endParaRPr lang="en-US" sz="1800" b="1" dirty="0">
            <a:solidFill>
              <a:srgbClr val="002060"/>
            </a:solidFill>
            <a:latin typeface="Arial" panose="020B0604020202020204" pitchFamily="34" charset="0"/>
            <a:cs typeface="Arial" panose="020B0604020202020204" pitchFamily="34" charset="0"/>
          </a:endParaRPr>
        </a:p>
      </dgm:t>
    </dgm:pt>
    <dgm:pt modelId="{79439AD4-0B70-433D-9047-8AFCD8F30601}" type="parTrans" cxnId="{9586F707-BC40-45AB-8CD0-E49465C06856}">
      <dgm:prSet/>
      <dgm:spPr/>
      <dgm:t>
        <a:bodyPr/>
        <a:lstStyle/>
        <a:p>
          <a:endParaRPr lang="en-US"/>
        </a:p>
      </dgm:t>
    </dgm:pt>
    <dgm:pt modelId="{0C227B7B-F928-4CF6-B466-7B71EB163B49}" type="sibTrans" cxnId="{9586F707-BC40-45AB-8CD0-E49465C06856}">
      <dgm:prSet/>
      <dgm:spPr/>
      <dgm:t>
        <a:bodyPr/>
        <a:lstStyle/>
        <a:p>
          <a:endParaRPr lang="en-US"/>
        </a:p>
      </dgm:t>
    </dgm:pt>
    <dgm:pt modelId="{2BDA63FA-BABF-43B4-BE90-9998C3E6E88A}">
      <dgm:prSet phldrT="[Text]" custT="1"/>
      <dgm:spPr/>
      <dgm:t>
        <a:bodyPr/>
        <a:lstStyle/>
        <a:p>
          <a:r>
            <a:rPr lang="en-US" sz="1800" b="1" dirty="0" smtClean="0">
              <a:solidFill>
                <a:srgbClr val="002060"/>
              </a:solidFill>
              <a:latin typeface="Arial" panose="020B0604020202020204" pitchFamily="34" charset="0"/>
              <a:cs typeface="Arial" panose="020B0604020202020204" pitchFamily="34" charset="0"/>
            </a:rPr>
            <a:t>Contacts</a:t>
          </a:r>
          <a:endParaRPr lang="en-US" sz="1800" b="1" dirty="0">
            <a:solidFill>
              <a:srgbClr val="002060"/>
            </a:solidFill>
            <a:latin typeface="Arial" panose="020B0604020202020204" pitchFamily="34" charset="0"/>
            <a:cs typeface="Arial" panose="020B0604020202020204" pitchFamily="34" charset="0"/>
          </a:endParaRPr>
        </a:p>
      </dgm:t>
    </dgm:pt>
    <dgm:pt modelId="{222C76FC-5DFD-474D-90DF-84638EDE8EE8}" type="parTrans" cxnId="{73978792-C356-4EDF-8A5A-C4BDD7F5810B}">
      <dgm:prSet/>
      <dgm:spPr/>
      <dgm:t>
        <a:bodyPr/>
        <a:lstStyle/>
        <a:p>
          <a:endParaRPr lang="en-US"/>
        </a:p>
      </dgm:t>
    </dgm:pt>
    <dgm:pt modelId="{06CC5CFC-EAAF-4FDB-B627-5BCB5926FBD5}" type="sibTrans" cxnId="{73978792-C356-4EDF-8A5A-C4BDD7F5810B}">
      <dgm:prSet/>
      <dgm:spPr/>
      <dgm:t>
        <a:bodyPr/>
        <a:lstStyle/>
        <a:p>
          <a:endParaRPr lang="en-US"/>
        </a:p>
      </dgm:t>
    </dgm:pt>
    <dgm:pt modelId="{F087D402-89C6-4053-81BB-FEBF334E463F}" type="pres">
      <dgm:prSet presAssocID="{F7781C75-E7F4-44D8-90BD-0012D1022AAA}" presName="theList" presStyleCnt="0">
        <dgm:presLayoutVars>
          <dgm:dir/>
          <dgm:animLvl val="lvl"/>
          <dgm:resizeHandles val="exact"/>
        </dgm:presLayoutVars>
      </dgm:prSet>
      <dgm:spPr/>
      <dgm:t>
        <a:bodyPr/>
        <a:lstStyle/>
        <a:p>
          <a:endParaRPr lang="en-US"/>
        </a:p>
      </dgm:t>
    </dgm:pt>
    <dgm:pt modelId="{4ED608AA-5C34-432C-834C-982B6B6B7EDD}" type="pres">
      <dgm:prSet presAssocID="{9E018A0E-34AD-40AE-A219-983F85B0FC94}" presName="compNode" presStyleCnt="0"/>
      <dgm:spPr/>
    </dgm:pt>
    <dgm:pt modelId="{3B2CE461-2114-47FF-A5CF-9DE0A69898D8}" type="pres">
      <dgm:prSet presAssocID="{9E018A0E-34AD-40AE-A219-983F85B0FC94}" presName="aNode" presStyleLbl="bgShp" presStyleIdx="0" presStyleCnt="3" custLinFactNeighborX="2602"/>
      <dgm:spPr/>
      <dgm:t>
        <a:bodyPr/>
        <a:lstStyle/>
        <a:p>
          <a:endParaRPr lang="en-US"/>
        </a:p>
      </dgm:t>
    </dgm:pt>
    <dgm:pt modelId="{8C170B68-E63C-4758-A54C-1C441E6D2B52}" type="pres">
      <dgm:prSet presAssocID="{9E018A0E-34AD-40AE-A219-983F85B0FC94}" presName="textNode" presStyleLbl="bgShp" presStyleIdx="0" presStyleCnt="3"/>
      <dgm:spPr/>
      <dgm:t>
        <a:bodyPr/>
        <a:lstStyle/>
        <a:p>
          <a:endParaRPr lang="en-US"/>
        </a:p>
      </dgm:t>
    </dgm:pt>
    <dgm:pt modelId="{8E31E38B-91CF-48E3-BC38-F2CD84394E65}" type="pres">
      <dgm:prSet presAssocID="{9E018A0E-34AD-40AE-A219-983F85B0FC94}" presName="compChildNode" presStyleCnt="0"/>
      <dgm:spPr/>
    </dgm:pt>
    <dgm:pt modelId="{5DA6F455-A06F-4817-977A-4B0650F97B2A}" type="pres">
      <dgm:prSet presAssocID="{9E018A0E-34AD-40AE-A219-983F85B0FC94}" presName="theInnerList" presStyleCnt="0"/>
      <dgm:spPr/>
    </dgm:pt>
    <dgm:pt modelId="{CE27A307-AB03-4E1B-A3F9-7E1E62238148}" type="pres">
      <dgm:prSet presAssocID="{AB7CEEFE-6C37-4FCB-B8F7-128098E7942F}" presName="childNode" presStyleLbl="node1" presStyleIdx="0" presStyleCnt="16" custScaleY="272489" custLinFactY="1730" custLinFactNeighborY="100000">
        <dgm:presLayoutVars>
          <dgm:bulletEnabled val="1"/>
        </dgm:presLayoutVars>
      </dgm:prSet>
      <dgm:spPr/>
      <dgm:t>
        <a:bodyPr/>
        <a:lstStyle/>
        <a:p>
          <a:endParaRPr lang="en-US"/>
        </a:p>
      </dgm:t>
    </dgm:pt>
    <dgm:pt modelId="{79C36026-7644-42AA-8D8D-AD2CD440C326}" type="pres">
      <dgm:prSet presAssocID="{AB7CEEFE-6C37-4FCB-B8F7-128098E7942F}" presName="aSpace2" presStyleCnt="0"/>
      <dgm:spPr/>
    </dgm:pt>
    <dgm:pt modelId="{BF26ECCB-E42A-46AE-98B5-366ECCE5C8E2}" type="pres">
      <dgm:prSet presAssocID="{4735EA9F-19DA-4320-BA72-9D08CC9AAE0F}" presName="childNode" presStyleLbl="node1" presStyleIdx="1" presStyleCnt="16" custScaleY="186937">
        <dgm:presLayoutVars>
          <dgm:bulletEnabled val="1"/>
        </dgm:presLayoutVars>
      </dgm:prSet>
      <dgm:spPr/>
      <dgm:t>
        <a:bodyPr/>
        <a:lstStyle/>
        <a:p>
          <a:endParaRPr lang="en-US"/>
        </a:p>
      </dgm:t>
    </dgm:pt>
    <dgm:pt modelId="{D5E36E3C-003E-4C29-89B3-EE885CEBD37E}" type="pres">
      <dgm:prSet presAssocID="{4735EA9F-19DA-4320-BA72-9D08CC9AAE0F}" presName="aSpace2" presStyleCnt="0"/>
      <dgm:spPr/>
    </dgm:pt>
    <dgm:pt modelId="{548BF44E-3E28-4F14-917D-B119D63CBD54}" type="pres">
      <dgm:prSet presAssocID="{63C8FB4A-DCAF-453C-BEE7-B660E370F29C}" presName="childNode" presStyleLbl="node1" presStyleIdx="2" presStyleCnt="16" custScaleY="192845" custLinFactNeighborX="-63" custLinFactNeighborY="-13206">
        <dgm:presLayoutVars>
          <dgm:bulletEnabled val="1"/>
        </dgm:presLayoutVars>
      </dgm:prSet>
      <dgm:spPr/>
      <dgm:t>
        <a:bodyPr/>
        <a:lstStyle/>
        <a:p>
          <a:endParaRPr lang="en-US"/>
        </a:p>
      </dgm:t>
    </dgm:pt>
    <dgm:pt modelId="{FDC87FF4-585E-4654-8725-5157F7D3C958}" type="pres">
      <dgm:prSet presAssocID="{63C8FB4A-DCAF-453C-BEE7-B660E370F29C}" presName="aSpace2" presStyleCnt="0"/>
      <dgm:spPr/>
    </dgm:pt>
    <dgm:pt modelId="{6FC84CDE-4003-4A77-BF9C-2DCE4F64E4EA}" type="pres">
      <dgm:prSet presAssocID="{2179B65A-9820-4B5D-B6BF-0262173DA603}" presName="childNode" presStyleLbl="node1" presStyleIdx="3" presStyleCnt="16" custScaleY="210029">
        <dgm:presLayoutVars>
          <dgm:bulletEnabled val="1"/>
        </dgm:presLayoutVars>
      </dgm:prSet>
      <dgm:spPr/>
      <dgm:t>
        <a:bodyPr/>
        <a:lstStyle/>
        <a:p>
          <a:endParaRPr lang="en-US"/>
        </a:p>
      </dgm:t>
    </dgm:pt>
    <dgm:pt modelId="{734133E3-2BE4-4746-BA68-EB957F4DFAEA}" type="pres">
      <dgm:prSet presAssocID="{2179B65A-9820-4B5D-B6BF-0262173DA603}" presName="aSpace2" presStyleCnt="0"/>
      <dgm:spPr/>
    </dgm:pt>
    <dgm:pt modelId="{DCBBE25D-FF36-49D1-B0DF-4C4A96215C44}" type="pres">
      <dgm:prSet presAssocID="{BB528725-7D40-4682-8284-75FC53346673}" presName="childNode" presStyleLbl="node1" presStyleIdx="4" presStyleCnt="16" custScaleY="198243">
        <dgm:presLayoutVars>
          <dgm:bulletEnabled val="1"/>
        </dgm:presLayoutVars>
      </dgm:prSet>
      <dgm:spPr/>
      <dgm:t>
        <a:bodyPr/>
        <a:lstStyle/>
        <a:p>
          <a:endParaRPr lang="en-US"/>
        </a:p>
      </dgm:t>
    </dgm:pt>
    <dgm:pt modelId="{E3CEE674-3D65-46BD-A75D-ADCCEA58EAEC}" type="pres">
      <dgm:prSet presAssocID="{BB528725-7D40-4682-8284-75FC53346673}" presName="aSpace2" presStyleCnt="0"/>
      <dgm:spPr/>
    </dgm:pt>
    <dgm:pt modelId="{3BCFE5FC-7E84-4CA0-8C79-B8FC10E9C9FF}" type="pres">
      <dgm:prSet presAssocID="{B4338E26-DBC3-48CC-9B1D-64A80C6F6295}" presName="childNode" presStyleLbl="node1" presStyleIdx="5" presStyleCnt="16" custScaleY="230015" custLinFactNeighborY="-74162">
        <dgm:presLayoutVars>
          <dgm:bulletEnabled val="1"/>
        </dgm:presLayoutVars>
      </dgm:prSet>
      <dgm:spPr/>
      <dgm:t>
        <a:bodyPr/>
        <a:lstStyle/>
        <a:p>
          <a:endParaRPr lang="en-US"/>
        </a:p>
      </dgm:t>
    </dgm:pt>
    <dgm:pt modelId="{861A5069-10C7-40D4-B48F-CF0CF82064B4}" type="pres">
      <dgm:prSet presAssocID="{9E018A0E-34AD-40AE-A219-983F85B0FC94}" presName="aSpace" presStyleCnt="0"/>
      <dgm:spPr/>
    </dgm:pt>
    <dgm:pt modelId="{01FB2E8F-1C75-4402-A1B8-C5F17D55D96A}" type="pres">
      <dgm:prSet presAssocID="{156E425B-B517-4454-AEF6-90769C751B7A}" presName="compNode" presStyleCnt="0"/>
      <dgm:spPr/>
    </dgm:pt>
    <dgm:pt modelId="{0EBCB8B4-2A31-459D-8F2B-FEA76B6BD6B0}" type="pres">
      <dgm:prSet presAssocID="{156E425B-B517-4454-AEF6-90769C751B7A}" presName="aNode" presStyleLbl="bgShp" presStyleIdx="1" presStyleCnt="3" custLinFactNeighborX="0" custLinFactNeighborY="1013"/>
      <dgm:spPr/>
      <dgm:t>
        <a:bodyPr/>
        <a:lstStyle/>
        <a:p>
          <a:endParaRPr lang="en-US"/>
        </a:p>
      </dgm:t>
    </dgm:pt>
    <dgm:pt modelId="{565A0271-1B9D-4E74-8216-5639D083C865}" type="pres">
      <dgm:prSet presAssocID="{156E425B-B517-4454-AEF6-90769C751B7A}" presName="textNode" presStyleLbl="bgShp" presStyleIdx="1" presStyleCnt="3"/>
      <dgm:spPr/>
      <dgm:t>
        <a:bodyPr/>
        <a:lstStyle/>
        <a:p>
          <a:endParaRPr lang="en-US"/>
        </a:p>
      </dgm:t>
    </dgm:pt>
    <dgm:pt modelId="{82C08C26-208B-4946-9339-013714047E2E}" type="pres">
      <dgm:prSet presAssocID="{156E425B-B517-4454-AEF6-90769C751B7A}" presName="compChildNode" presStyleCnt="0"/>
      <dgm:spPr/>
    </dgm:pt>
    <dgm:pt modelId="{7F7A1456-586B-4F8A-B5D8-F75A2D1EAEBB}" type="pres">
      <dgm:prSet presAssocID="{156E425B-B517-4454-AEF6-90769C751B7A}" presName="theInnerList" presStyleCnt="0"/>
      <dgm:spPr/>
    </dgm:pt>
    <dgm:pt modelId="{7787DA40-1CCC-4CC1-AFDB-AABFF9E27B3D}" type="pres">
      <dgm:prSet presAssocID="{50926E79-D636-4538-B9A2-D34D3D32C66C}" presName="childNode" presStyleLbl="node1" presStyleIdx="6" presStyleCnt="16" custScaleY="109348" custLinFactNeighborY="93852">
        <dgm:presLayoutVars>
          <dgm:bulletEnabled val="1"/>
        </dgm:presLayoutVars>
      </dgm:prSet>
      <dgm:spPr/>
      <dgm:t>
        <a:bodyPr/>
        <a:lstStyle/>
        <a:p>
          <a:endParaRPr lang="en-US"/>
        </a:p>
      </dgm:t>
    </dgm:pt>
    <dgm:pt modelId="{81ABBBD3-7C90-42C3-A172-4AFA9A7329E6}" type="pres">
      <dgm:prSet presAssocID="{50926E79-D636-4538-B9A2-D34D3D32C66C}" presName="aSpace2" presStyleCnt="0"/>
      <dgm:spPr/>
    </dgm:pt>
    <dgm:pt modelId="{3EB70BEF-D7C8-4FD6-959A-7E89251F8209}" type="pres">
      <dgm:prSet presAssocID="{81D6C493-98D8-4603-BAFD-5ED5BEDF879D}" presName="childNode" presStyleLbl="node1" presStyleIdx="7" presStyleCnt="16" custScaleY="103749" custLinFactNeighborY="31285">
        <dgm:presLayoutVars>
          <dgm:bulletEnabled val="1"/>
        </dgm:presLayoutVars>
      </dgm:prSet>
      <dgm:spPr/>
      <dgm:t>
        <a:bodyPr/>
        <a:lstStyle/>
        <a:p>
          <a:endParaRPr lang="en-US"/>
        </a:p>
      </dgm:t>
    </dgm:pt>
    <dgm:pt modelId="{30A9FA81-6B3C-4553-8492-AF0C6857623B}" type="pres">
      <dgm:prSet presAssocID="{81D6C493-98D8-4603-BAFD-5ED5BEDF879D}" presName="aSpace2" presStyleCnt="0"/>
      <dgm:spPr/>
    </dgm:pt>
    <dgm:pt modelId="{A41EA097-C9F9-48BC-8D15-FE20B994CD16}" type="pres">
      <dgm:prSet presAssocID="{0E2A06E5-EE1C-437F-8A5F-F784763DBCB3}" presName="childNode" presStyleLbl="node1" presStyleIdx="8" presStyleCnt="16" custScaleY="104536" custLinFactNeighborY="-15645">
        <dgm:presLayoutVars>
          <dgm:bulletEnabled val="1"/>
        </dgm:presLayoutVars>
      </dgm:prSet>
      <dgm:spPr/>
      <dgm:t>
        <a:bodyPr/>
        <a:lstStyle/>
        <a:p>
          <a:endParaRPr lang="en-US"/>
        </a:p>
      </dgm:t>
    </dgm:pt>
    <dgm:pt modelId="{5B08B27D-3FFB-41DF-8ABB-C9C96193D146}" type="pres">
      <dgm:prSet presAssocID="{0E2A06E5-EE1C-437F-8A5F-F784763DBCB3}" presName="aSpace2" presStyleCnt="0"/>
      <dgm:spPr/>
    </dgm:pt>
    <dgm:pt modelId="{5CD2BBCF-E2BA-4D83-B049-285F0E6D5CA6}" type="pres">
      <dgm:prSet presAssocID="{9A111E56-0605-41ED-82AE-B327A14FF64B}" presName="childNode" presStyleLbl="node1" presStyleIdx="9" presStyleCnt="16" custScaleY="100276" custLinFactNeighborY="-93855">
        <dgm:presLayoutVars>
          <dgm:bulletEnabled val="1"/>
        </dgm:presLayoutVars>
      </dgm:prSet>
      <dgm:spPr/>
      <dgm:t>
        <a:bodyPr/>
        <a:lstStyle/>
        <a:p>
          <a:endParaRPr lang="en-US"/>
        </a:p>
      </dgm:t>
    </dgm:pt>
    <dgm:pt modelId="{BC518E98-E03D-4701-8F4F-C4626F71BC5D}" type="pres">
      <dgm:prSet presAssocID="{9A111E56-0605-41ED-82AE-B327A14FF64B}" presName="aSpace2" presStyleCnt="0"/>
      <dgm:spPr/>
    </dgm:pt>
    <dgm:pt modelId="{6E88BA19-6454-44D7-9824-AB47E700DF41}" type="pres">
      <dgm:prSet presAssocID="{1458D89B-01E0-4153-BA92-79570E3CB3A5}" presName="childNode" presStyleLbl="node1" presStyleIdx="10" presStyleCnt="16" custScaleY="97027" custLinFactY="-11085" custLinFactNeighborY="-100000">
        <dgm:presLayoutVars>
          <dgm:bulletEnabled val="1"/>
        </dgm:presLayoutVars>
      </dgm:prSet>
      <dgm:spPr/>
      <dgm:t>
        <a:bodyPr/>
        <a:lstStyle/>
        <a:p>
          <a:endParaRPr lang="en-US"/>
        </a:p>
      </dgm:t>
    </dgm:pt>
    <dgm:pt modelId="{EBAB1AAD-0333-455B-B0BF-6F6EEBF64E0A}" type="pres">
      <dgm:prSet presAssocID="{156E425B-B517-4454-AEF6-90769C751B7A}" presName="aSpace" presStyleCnt="0"/>
      <dgm:spPr/>
    </dgm:pt>
    <dgm:pt modelId="{F2C63BAC-8E5F-4E05-AE14-5589D30B5084}" type="pres">
      <dgm:prSet presAssocID="{232F98CA-15E3-4D0D-B910-215D365F3C45}" presName="compNode" presStyleCnt="0"/>
      <dgm:spPr/>
    </dgm:pt>
    <dgm:pt modelId="{96190C9F-04F6-4BAE-9FF5-5B03AE718861}" type="pres">
      <dgm:prSet presAssocID="{232F98CA-15E3-4D0D-B910-215D365F3C45}" presName="aNode" presStyleLbl="bgShp" presStyleIdx="2" presStyleCnt="3" custLinFactNeighborX="-2060"/>
      <dgm:spPr/>
      <dgm:t>
        <a:bodyPr/>
        <a:lstStyle/>
        <a:p>
          <a:endParaRPr lang="en-US"/>
        </a:p>
      </dgm:t>
    </dgm:pt>
    <dgm:pt modelId="{B5802C6A-9363-49C3-B9B8-8DC13F486F99}" type="pres">
      <dgm:prSet presAssocID="{232F98CA-15E3-4D0D-B910-215D365F3C45}" presName="textNode" presStyleLbl="bgShp" presStyleIdx="2" presStyleCnt="3"/>
      <dgm:spPr/>
      <dgm:t>
        <a:bodyPr/>
        <a:lstStyle/>
        <a:p>
          <a:endParaRPr lang="en-US"/>
        </a:p>
      </dgm:t>
    </dgm:pt>
    <dgm:pt modelId="{72477279-6B65-4BD2-BB8C-AA550AE9A8E9}" type="pres">
      <dgm:prSet presAssocID="{232F98CA-15E3-4D0D-B910-215D365F3C45}" presName="compChildNode" presStyleCnt="0"/>
      <dgm:spPr/>
    </dgm:pt>
    <dgm:pt modelId="{0E3C80B7-C905-4989-8D41-6E324EFEF0F8}" type="pres">
      <dgm:prSet presAssocID="{232F98CA-15E3-4D0D-B910-215D365F3C45}" presName="theInnerList" presStyleCnt="0"/>
      <dgm:spPr/>
    </dgm:pt>
    <dgm:pt modelId="{03FCD3C5-ADD6-4CED-B2D1-19B1E4529DA3}" type="pres">
      <dgm:prSet presAssocID="{F0D3464D-F67B-49EC-99AD-D74CAC27633D}" presName="childNode" presStyleLbl="node1" presStyleIdx="11" presStyleCnt="16" custAng="0" custScaleY="80992" custLinFactY="6844" custLinFactNeighborX="1213" custLinFactNeighborY="100000">
        <dgm:presLayoutVars>
          <dgm:bulletEnabled val="1"/>
        </dgm:presLayoutVars>
      </dgm:prSet>
      <dgm:spPr/>
      <dgm:t>
        <a:bodyPr/>
        <a:lstStyle/>
        <a:p>
          <a:endParaRPr lang="en-US"/>
        </a:p>
      </dgm:t>
    </dgm:pt>
    <dgm:pt modelId="{F031DFA3-65C0-4B38-9239-7C472FCEEBBC}" type="pres">
      <dgm:prSet presAssocID="{F0D3464D-F67B-49EC-99AD-D74CAC27633D}" presName="aSpace2" presStyleCnt="0"/>
      <dgm:spPr/>
    </dgm:pt>
    <dgm:pt modelId="{DDAD0E5C-70F5-4EEC-90A8-67429B24E6AC}" type="pres">
      <dgm:prSet presAssocID="{5ACDD646-2981-424B-900E-F4A6F08FAD6C}" presName="childNode" presStyleLbl="node1" presStyleIdx="12" presStyleCnt="16" custAng="0" custScaleY="80149" custLinFactNeighborY="60755">
        <dgm:presLayoutVars>
          <dgm:bulletEnabled val="1"/>
        </dgm:presLayoutVars>
      </dgm:prSet>
      <dgm:spPr/>
      <dgm:t>
        <a:bodyPr/>
        <a:lstStyle/>
        <a:p>
          <a:endParaRPr lang="en-US"/>
        </a:p>
      </dgm:t>
    </dgm:pt>
    <dgm:pt modelId="{1C7D1339-D1BB-4F48-8FF2-74CE72A2C6C7}" type="pres">
      <dgm:prSet presAssocID="{5ACDD646-2981-424B-900E-F4A6F08FAD6C}" presName="aSpace2" presStyleCnt="0"/>
      <dgm:spPr/>
    </dgm:pt>
    <dgm:pt modelId="{0520E1FF-C3E6-4D66-8D9B-DF6630D27F04}" type="pres">
      <dgm:prSet presAssocID="{01DFB97C-A9CE-4F0F-83FE-19903EF13E07}" presName="childNode" presStyleLbl="node1" presStyleIdx="13" presStyleCnt="16" custAng="0" custScaleY="65113" custLinFactNeighborY="-12725">
        <dgm:presLayoutVars>
          <dgm:bulletEnabled val="1"/>
        </dgm:presLayoutVars>
      </dgm:prSet>
      <dgm:spPr/>
      <dgm:t>
        <a:bodyPr/>
        <a:lstStyle/>
        <a:p>
          <a:endParaRPr lang="en-US"/>
        </a:p>
      </dgm:t>
    </dgm:pt>
    <dgm:pt modelId="{94EC0E37-B5DB-4D79-A660-151A98FD0908}" type="pres">
      <dgm:prSet presAssocID="{01DFB97C-A9CE-4F0F-83FE-19903EF13E07}" presName="aSpace2" presStyleCnt="0"/>
      <dgm:spPr/>
    </dgm:pt>
    <dgm:pt modelId="{12509DCA-BFD5-4095-BCB8-3709312039AD}" type="pres">
      <dgm:prSet presAssocID="{1B7C3FDB-CD04-4232-BFF7-D62DFDD29350}" presName="childNode" presStyleLbl="node1" presStyleIdx="14" presStyleCnt="16" custAng="0" custScaleY="87026" custLinFactNeighborY="-83479">
        <dgm:presLayoutVars>
          <dgm:bulletEnabled val="1"/>
        </dgm:presLayoutVars>
      </dgm:prSet>
      <dgm:spPr/>
      <dgm:t>
        <a:bodyPr/>
        <a:lstStyle/>
        <a:p>
          <a:endParaRPr lang="en-US"/>
        </a:p>
      </dgm:t>
    </dgm:pt>
    <dgm:pt modelId="{C9F1DDAA-747E-49E7-8FD4-3976E8DA4438}" type="pres">
      <dgm:prSet presAssocID="{1B7C3FDB-CD04-4232-BFF7-D62DFDD29350}" presName="aSpace2" presStyleCnt="0"/>
      <dgm:spPr/>
    </dgm:pt>
    <dgm:pt modelId="{FC3D7489-CFC0-4061-A722-88B8A29CDC64}" type="pres">
      <dgm:prSet presAssocID="{2BDA63FA-BABF-43B4-BE90-9998C3E6E88A}" presName="childNode" presStyleLbl="node1" presStyleIdx="15" presStyleCnt="16" custAng="0" custScaleY="73293" custLinFactY="-11844" custLinFactNeighborY="-100000">
        <dgm:presLayoutVars>
          <dgm:bulletEnabled val="1"/>
        </dgm:presLayoutVars>
      </dgm:prSet>
      <dgm:spPr/>
      <dgm:t>
        <a:bodyPr/>
        <a:lstStyle/>
        <a:p>
          <a:endParaRPr lang="en-US"/>
        </a:p>
      </dgm:t>
    </dgm:pt>
  </dgm:ptLst>
  <dgm:cxnLst>
    <dgm:cxn modelId="{73978792-C356-4EDF-8A5A-C4BDD7F5810B}" srcId="{232F98CA-15E3-4D0D-B910-215D365F3C45}" destId="{2BDA63FA-BABF-43B4-BE90-9998C3E6E88A}" srcOrd="4" destOrd="0" parTransId="{222C76FC-5DFD-474D-90DF-84638EDE8EE8}" sibTransId="{06CC5CFC-EAAF-4FDB-B627-5BCB5926FBD5}"/>
    <dgm:cxn modelId="{74D724B9-91F7-40EF-9B61-C05E29D260A3}" type="presOf" srcId="{1B7C3FDB-CD04-4232-BFF7-D62DFDD29350}" destId="{12509DCA-BFD5-4095-BCB8-3709312039AD}" srcOrd="0" destOrd="0" presId="urn:microsoft.com/office/officeart/2005/8/layout/lProcess2"/>
    <dgm:cxn modelId="{AE006CE1-21F9-4FBD-9E2B-7F008B113402}" type="presOf" srcId="{2179B65A-9820-4B5D-B6BF-0262173DA603}" destId="{6FC84CDE-4003-4A77-BF9C-2DCE4F64E4EA}" srcOrd="0" destOrd="0" presId="urn:microsoft.com/office/officeart/2005/8/layout/lProcess2"/>
    <dgm:cxn modelId="{09523334-80AA-44D4-B373-CEB507B694C1}" type="presOf" srcId="{232F98CA-15E3-4D0D-B910-215D365F3C45}" destId="{B5802C6A-9363-49C3-B9B8-8DC13F486F99}" srcOrd="1" destOrd="0" presId="urn:microsoft.com/office/officeart/2005/8/layout/lProcess2"/>
    <dgm:cxn modelId="{80F48685-2704-4384-9BDE-39F5924F59BC}" srcId="{156E425B-B517-4454-AEF6-90769C751B7A}" destId="{1458D89B-01E0-4153-BA92-79570E3CB3A5}" srcOrd="4" destOrd="0" parTransId="{5ECABF46-434E-4E19-A0E6-7A4FB4805BE5}" sibTransId="{F47F10E2-5705-4866-89AD-291CC08E9641}"/>
    <dgm:cxn modelId="{69879CDB-219D-41EA-8AC7-46FD0B2C8150}" type="presOf" srcId="{B4338E26-DBC3-48CC-9B1D-64A80C6F6295}" destId="{3BCFE5FC-7E84-4CA0-8C79-B8FC10E9C9FF}" srcOrd="0" destOrd="0" presId="urn:microsoft.com/office/officeart/2005/8/layout/lProcess2"/>
    <dgm:cxn modelId="{AD6027D3-A142-4541-BBE6-E503999CD3D4}" type="presOf" srcId="{01DFB97C-A9CE-4F0F-83FE-19903EF13E07}" destId="{0520E1FF-C3E6-4D66-8D9B-DF6630D27F04}" srcOrd="0" destOrd="0" presId="urn:microsoft.com/office/officeart/2005/8/layout/lProcess2"/>
    <dgm:cxn modelId="{7C64BDF8-1BFD-4872-A21C-A66189CA51A3}" srcId="{9E018A0E-34AD-40AE-A219-983F85B0FC94}" destId="{2179B65A-9820-4B5D-B6BF-0262173DA603}" srcOrd="3" destOrd="0" parTransId="{6EA733E9-5C02-4A1B-A5BF-7757C3D88DD6}" sibTransId="{F8447C1C-5425-46F7-9C75-C3C4C2807292}"/>
    <dgm:cxn modelId="{408FE95A-7E90-4486-A9AD-8FE4153005C3}" type="presOf" srcId="{F7781C75-E7F4-44D8-90BD-0012D1022AAA}" destId="{F087D402-89C6-4053-81BB-FEBF334E463F}" srcOrd="0" destOrd="0" presId="urn:microsoft.com/office/officeart/2005/8/layout/lProcess2"/>
    <dgm:cxn modelId="{7D30A5B0-CCF3-408E-A6DA-88142FD0030E}" type="presOf" srcId="{156E425B-B517-4454-AEF6-90769C751B7A}" destId="{0EBCB8B4-2A31-459D-8F2B-FEA76B6BD6B0}" srcOrd="0" destOrd="0" presId="urn:microsoft.com/office/officeart/2005/8/layout/lProcess2"/>
    <dgm:cxn modelId="{B459A151-F513-4D38-B2E4-C3FCE131CCBA}" srcId="{9E018A0E-34AD-40AE-A219-983F85B0FC94}" destId="{AB7CEEFE-6C37-4FCB-B8F7-128098E7942F}" srcOrd="0" destOrd="0" parTransId="{A86F2BAC-4EC4-4B56-828D-EE0DFDD89544}" sibTransId="{69D7FC8B-7C77-4B07-889A-99D6287B4923}"/>
    <dgm:cxn modelId="{8C03918B-7C7B-4E5C-8CCD-5887104AE795}" type="presOf" srcId="{BB528725-7D40-4682-8284-75FC53346673}" destId="{DCBBE25D-FF36-49D1-B0DF-4C4A96215C44}" srcOrd="0" destOrd="0" presId="urn:microsoft.com/office/officeart/2005/8/layout/lProcess2"/>
    <dgm:cxn modelId="{BF348CA4-2B49-4346-8B0C-AC89F39D88C3}" srcId="{9E018A0E-34AD-40AE-A219-983F85B0FC94}" destId="{63C8FB4A-DCAF-453C-BEE7-B660E370F29C}" srcOrd="2" destOrd="0" parTransId="{630F7AC2-AB12-4ABA-B223-7A55A2C2188C}" sibTransId="{18F9A356-F2A5-4108-94E5-F005A405C27E}"/>
    <dgm:cxn modelId="{14484F73-B93E-4B79-97D9-2E2BD5C2E43A}" srcId="{9E018A0E-34AD-40AE-A219-983F85B0FC94}" destId="{B4338E26-DBC3-48CC-9B1D-64A80C6F6295}" srcOrd="5" destOrd="0" parTransId="{DA982C55-5212-43B8-AADF-60BDBD0F4E76}" sibTransId="{0B8D7581-B852-4203-975F-24867A7FA705}"/>
    <dgm:cxn modelId="{AFD86C6E-7522-4CE2-BDF3-DB1EDFA96265}" type="presOf" srcId="{50926E79-D636-4538-B9A2-D34D3D32C66C}" destId="{7787DA40-1CCC-4CC1-AFDB-AABFF9E27B3D}" srcOrd="0" destOrd="0" presId="urn:microsoft.com/office/officeart/2005/8/layout/lProcess2"/>
    <dgm:cxn modelId="{5437A44F-A011-4720-8A65-2CED6F07BCDB}" srcId="{156E425B-B517-4454-AEF6-90769C751B7A}" destId="{50926E79-D636-4538-B9A2-D34D3D32C66C}" srcOrd="0" destOrd="0" parTransId="{9A5A723F-E339-4A5C-8F24-3BBC6962C6A4}" sibTransId="{1F38F38B-1410-415A-918E-99F3F9AB2FEE}"/>
    <dgm:cxn modelId="{9586F707-BC40-45AB-8CD0-E49465C06856}" srcId="{232F98CA-15E3-4D0D-B910-215D365F3C45}" destId="{5ACDD646-2981-424B-900E-F4A6F08FAD6C}" srcOrd="1" destOrd="0" parTransId="{79439AD4-0B70-433D-9047-8AFCD8F30601}" sibTransId="{0C227B7B-F928-4CF6-B466-7B71EB163B49}"/>
    <dgm:cxn modelId="{A77BD454-1B48-4FC0-A52A-60C310131207}" srcId="{156E425B-B517-4454-AEF6-90769C751B7A}" destId="{81D6C493-98D8-4603-BAFD-5ED5BEDF879D}" srcOrd="1" destOrd="0" parTransId="{6E6B1CD6-9D05-449F-AF12-A88DED666438}" sibTransId="{0B0D8D82-F7B6-4C91-8AAA-D932F26A4419}"/>
    <dgm:cxn modelId="{CFB02CA8-3550-46F2-803D-7F7D33803279}" srcId="{232F98CA-15E3-4D0D-B910-215D365F3C45}" destId="{01DFB97C-A9CE-4F0F-83FE-19903EF13E07}" srcOrd="2" destOrd="0" parTransId="{D22E3558-3748-421D-833C-6F3B4C9001C3}" sibTransId="{D2D5C21A-052D-4B30-87D5-4E2C2F0547EC}"/>
    <dgm:cxn modelId="{6460F6E9-6EB3-4F22-B73A-A66A50277401}" type="presOf" srcId="{156E425B-B517-4454-AEF6-90769C751B7A}" destId="{565A0271-1B9D-4E74-8216-5639D083C865}" srcOrd="1" destOrd="0" presId="urn:microsoft.com/office/officeart/2005/8/layout/lProcess2"/>
    <dgm:cxn modelId="{37A090AE-8143-4AA8-9B3B-B465B7EB097A}" type="presOf" srcId="{9A111E56-0605-41ED-82AE-B327A14FF64B}" destId="{5CD2BBCF-E2BA-4D83-B049-285F0E6D5CA6}" srcOrd="0" destOrd="0" presId="urn:microsoft.com/office/officeart/2005/8/layout/lProcess2"/>
    <dgm:cxn modelId="{A338B3DA-9269-461F-9CD4-6E657B777C32}" srcId="{9E018A0E-34AD-40AE-A219-983F85B0FC94}" destId="{BB528725-7D40-4682-8284-75FC53346673}" srcOrd="4" destOrd="0" parTransId="{F25C9046-6CD9-4D14-BC84-4E507B36BFAA}" sibTransId="{9BB5F199-3032-4EAB-94F0-C98B0C5BC2F8}"/>
    <dgm:cxn modelId="{543A45B9-8F7F-43C2-9BC1-89253BA792D6}" srcId="{F7781C75-E7F4-44D8-90BD-0012D1022AAA}" destId="{232F98CA-15E3-4D0D-B910-215D365F3C45}" srcOrd="2" destOrd="0" parTransId="{894DCD95-5240-4DE1-9FA5-832B8976836A}" sibTransId="{B4D1AA6F-4710-4F7F-8456-403ED711BFF4}"/>
    <dgm:cxn modelId="{208F5752-EB01-4456-9443-DE2F86F889A5}" type="presOf" srcId="{9E018A0E-34AD-40AE-A219-983F85B0FC94}" destId="{3B2CE461-2114-47FF-A5CF-9DE0A69898D8}" srcOrd="0" destOrd="0" presId="urn:microsoft.com/office/officeart/2005/8/layout/lProcess2"/>
    <dgm:cxn modelId="{CACF651C-8943-4A71-8D80-DF77624EA44E}" type="presOf" srcId="{F0D3464D-F67B-49EC-99AD-D74CAC27633D}" destId="{03FCD3C5-ADD6-4CED-B2D1-19B1E4529DA3}" srcOrd="0" destOrd="0" presId="urn:microsoft.com/office/officeart/2005/8/layout/lProcess2"/>
    <dgm:cxn modelId="{42F97823-1E2C-4D93-B9E6-D392D89740A8}" type="presOf" srcId="{AB7CEEFE-6C37-4FCB-B8F7-128098E7942F}" destId="{CE27A307-AB03-4E1B-A3F9-7E1E62238148}" srcOrd="0" destOrd="0" presId="urn:microsoft.com/office/officeart/2005/8/layout/lProcess2"/>
    <dgm:cxn modelId="{6DE13F4D-B64C-4A3B-BBD5-F7CCD24FEF62}" type="presOf" srcId="{81D6C493-98D8-4603-BAFD-5ED5BEDF879D}" destId="{3EB70BEF-D7C8-4FD6-959A-7E89251F8209}" srcOrd="0" destOrd="0" presId="urn:microsoft.com/office/officeart/2005/8/layout/lProcess2"/>
    <dgm:cxn modelId="{394B7E8B-3774-427A-9EF2-B436685806DC}" srcId="{156E425B-B517-4454-AEF6-90769C751B7A}" destId="{0E2A06E5-EE1C-437F-8A5F-F784763DBCB3}" srcOrd="2" destOrd="0" parTransId="{EDC21342-81DC-4E3C-9759-3AB51DFEF85B}" sibTransId="{4ABB4A1F-057E-4A02-9585-46752B2EDB9E}"/>
    <dgm:cxn modelId="{A489C9BB-EF89-461E-9124-856A07BD7CB3}" srcId="{F7781C75-E7F4-44D8-90BD-0012D1022AAA}" destId="{156E425B-B517-4454-AEF6-90769C751B7A}" srcOrd="1" destOrd="0" parTransId="{FD64F349-E84C-4F30-AB71-F18EDD5F6A21}" sibTransId="{74C4AC33-F093-4FD8-86FD-86EE63AD0A34}"/>
    <dgm:cxn modelId="{25E08A99-C5D0-449A-9976-CEAB073FDD78}" type="presOf" srcId="{5ACDD646-2981-424B-900E-F4A6F08FAD6C}" destId="{DDAD0E5C-70F5-4EEC-90A8-67429B24E6AC}" srcOrd="0" destOrd="0" presId="urn:microsoft.com/office/officeart/2005/8/layout/lProcess2"/>
    <dgm:cxn modelId="{A8E733FC-D284-4BEA-BF4F-C42AFA6D6E4C}" srcId="{F7781C75-E7F4-44D8-90BD-0012D1022AAA}" destId="{9E018A0E-34AD-40AE-A219-983F85B0FC94}" srcOrd="0" destOrd="0" parTransId="{B725E212-51D6-4FBF-A49C-C971DA847384}" sibTransId="{EC9A016B-191E-45F2-A990-4B52CF087BB4}"/>
    <dgm:cxn modelId="{F7A63CD4-44D2-4F60-9488-A0FFAD3A2D47}" type="presOf" srcId="{2BDA63FA-BABF-43B4-BE90-9998C3E6E88A}" destId="{FC3D7489-CFC0-4061-A722-88B8A29CDC64}" srcOrd="0" destOrd="0" presId="urn:microsoft.com/office/officeart/2005/8/layout/lProcess2"/>
    <dgm:cxn modelId="{77BB38D9-2229-417E-BC68-4C9A967BCE3B}" type="presOf" srcId="{0E2A06E5-EE1C-437F-8A5F-F784763DBCB3}" destId="{A41EA097-C9F9-48BC-8D15-FE20B994CD16}" srcOrd="0" destOrd="0" presId="urn:microsoft.com/office/officeart/2005/8/layout/lProcess2"/>
    <dgm:cxn modelId="{D3C00192-C044-4BED-9C77-73DB1722A070}" type="presOf" srcId="{4735EA9F-19DA-4320-BA72-9D08CC9AAE0F}" destId="{BF26ECCB-E42A-46AE-98B5-366ECCE5C8E2}" srcOrd="0" destOrd="0" presId="urn:microsoft.com/office/officeart/2005/8/layout/lProcess2"/>
    <dgm:cxn modelId="{83F3005D-AB90-4B19-8916-45B47E10A185}" srcId="{9E018A0E-34AD-40AE-A219-983F85B0FC94}" destId="{4735EA9F-19DA-4320-BA72-9D08CC9AAE0F}" srcOrd="1" destOrd="0" parTransId="{E33FA9A1-3874-49B8-877F-B937081690EB}" sibTransId="{6ED71E40-BFD4-4BD3-8D8D-988333569BEF}"/>
    <dgm:cxn modelId="{93A90660-3234-4FE6-B3F7-80AE8C21429E}" srcId="{232F98CA-15E3-4D0D-B910-215D365F3C45}" destId="{1B7C3FDB-CD04-4232-BFF7-D62DFDD29350}" srcOrd="3" destOrd="0" parTransId="{339ABC43-4251-462D-BBE4-A81FEC92C43F}" sibTransId="{BA998C39-8E2C-42F9-B07B-AE0A0A4469A3}"/>
    <dgm:cxn modelId="{BF73DDB5-40BB-4870-8C43-B29BAC5F4D08}" srcId="{156E425B-B517-4454-AEF6-90769C751B7A}" destId="{9A111E56-0605-41ED-82AE-B327A14FF64B}" srcOrd="3" destOrd="0" parTransId="{EAD3EC69-9547-4C99-A9DB-A71E822A6616}" sibTransId="{26FEC5BF-5662-4B60-8B3D-BC46A0C4985A}"/>
    <dgm:cxn modelId="{FEFF1586-98E3-484C-AE11-F0ADD38D4AC7}" type="presOf" srcId="{1458D89B-01E0-4153-BA92-79570E3CB3A5}" destId="{6E88BA19-6454-44D7-9824-AB47E700DF41}" srcOrd="0" destOrd="0" presId="urn:microsoft.com/office/officeart/2005/8/layout/lProcess2"/>
    <dgm:cxn modelId="{018B87D4-9F24-4174-823D-6426B3894463}" type="presOf" srcId="{9E018A0E-34AD-40AE-A219-983F85B0FC94}" destId="{8C170B68-E63C-4758-A54C-1C441E6D2B52}" srcOrd="1" destOrd="0" presId="urn:microsoft.com/office/officeart/2005/8/layout/lProcess2"/>
    <dgm:cxn modelId="{7CDF2B4A-879F-4F67-A249-2CDE9C9A7539}" type="presOf" srcId="{63C8FB4A-DCAF-453C-BEE7-B660E370F29C}" destId="{548BF44E-3E28-4F14-917D-B119D63CBD54}" srcOrd="0" destOrd="0" presId="urn:microsoft.com/office/officeart/2005/8/layout/lProcess2"/>
    <dgm:cxn modelId="{904340DC-A566-4FF3-8F75-AD849A34668A}" srcId="{232F98CA-15E3-4D0D-B910-215D365F3C45}" destId="{F0D3464D-F67B-49EC-99AD-D74CAC27633D}" srcOrd="0" destOrd="0" parTransId="{D0DD9BAF-B139-466A-967F-089C9FC8301B}" sibTransId="{14A99C57-BCE0-4F66-9CB3-20D9838C3A95}"/>
    <dgm:cxn modelId="{7395A5A3-4A10-4D73-B0CE-287A665DA3D2}" type="presOf" srcId="{232F98CA-15E3-4D0D-B910-215D365F3C45}" destId="{96190C9F-04F6-4BAE-9FF5-5B03AE718861}" srcOrd="0" destOrd="0" presId="urn:microsoft.com/office/officeart/2005/8/layout/lProcess2"/>
    <dgm:cxn modelId="{493A5AF7-CE77-4EDA-81FC-1BC02322306B}" type="presParOf" srcId="{F087D402-89C6-4053-81BB-FEBF334E463F}" destId="{4ED608AA-5C34-432C-834C-982B6B6B7EDD}" srcOrd="0" destOrd="0" presId="urn:microsoft.com/office/officeart/2005/8/layout/lProcess2"/>
    <dgm:cxn modelId="{2EF7BE2A-6272-467C-AFAB-6796D100D497}" type="presParOf" srcId="{4ED608AA-5C34-432C-834C-982B6B6B7EDD}" destId="{3B2CE461-2114-47FF-A5CF-9DE0A69898D8}" srcOrd="0" destOrd="0" presId="urn:microsoft.com/office/officeart/2005/8/layout/lProcess2"/>
    <dgm:cxn modelId="{356DFE7C-D86A-4D09-B05A-6646BB2793D9}" type="presParOf" srcId="{4ED608AA-5C34-432C-834C-982B6B6B7EDD}" destId="{8C170B68-E63C-4758-A54C-1C441E6D2B52}" srcOrd="1" destOrd="0" presId="urn:microsoft.com/office/officeart/2005/8/layout/lProcess2"/>
    <dgm:cxn modelId="{678C6783-3FD5-48B9-9053-E7C3E317B47A}" type="presParOf" srcId="{4ED608AA-5C34-432C-834C-982B6B6B7EDD}" destId="{8E31E38B-91CF-48E3-BC38-F2CD84394E65}" srcOrd="2" destOrd="0" presId="urn:microsoft.com/office/officeart/2005/8/layout/lProcess2"/>
    <dgm:cxn modelId="{D378C92E-AE3B-4CB5-AB96-A1665BDED141}" type="presParOf" srcId="{8E31E38B-91CF-48E3-BC38-F2CD84394E65}" destId="{5DA6F455-A06F-4817-977A-4B0650F97B2A}" srcOrd="0" destOrd="0" presId="urn:microsoft.com/office/officeart/2005/8/layout/lProcess2"/>
    <dgm:cxn modelId="{182B5E37-99F4-4A9C-81C4-3CB91F7CC8CA}" type="presParOf" srcId="{5DA6F455-A06F-4817-977A-4B0650F97B2A}" destId="{CE27A307-AB03-4E1B-A3F9-7E1E62238148}" srcOrd="0" destOrd="0" presId="urn:microsoft.com/office/officeart/2005/8/layout/lProcess2"/>
    <dgm:cxn modelId="{C31DF7B0-6294-419A-A19B-37D6028E955D}" type="presParOf" srcId="{5DA6F455-A06F-4817-977A-4B0650F97B2A}" destId="{79C36026-7644-42AA-8D8D-AD2CD440C326}" srcOrd="1" destOrd="0" presId="urn:microsoft.com/office/officeart/2005/8/layout/lProcess2"/>
    <dgm:cxn modelId="{FCA0F82B-0EAA-4156-B1D2-38BC43F3772A}" type="presParOf" srcId="{5DA6F455-A06F-4817-977A-4B0650F97B2A}" destId="{BF26ECCB-E42A-46AE-98B5-366ECCE5C8E2}" srcOrd="2" destOrd="0" presId="urn:microsoft.com/office/officeart/2005/8/layout/lProcess2"/>
    <dgm:cxn modelId="{11E63F14-D489-4BD8-BC9B-E388E3704CFD}" type="presParOf" srcId="{5DA6F455-A06F-4817-977A-4B0650F97B2A}" destId="{D5E36E3C-003E-4C29-89B3-EE885CEBD37E}" srcOrd="3" destOrd="0" presId="urn:microsoft.com/office/officeart/2005/8/layout/lProcess2"/>
    <dgm:cxn modelId="{A38303DD-2BED-4C85-891C-5F4806D96009}" type="presParOf" srcId="{5DA6F455-A06F-4817-977A-4B0650F97B2A}" destId="{548BF44E-3E28-4F14-917D-B119D63CBD54}" srcOrd="4" destOrd="0" presId="urn:microsoft.com/office/officeart/2005/8/layout/lProcess2"/>
    <dgm:cxn modelId="{B9A27CB0-B417-4876-A662-636D08A3DC35}" type="presParOf" srcId="{5DA6F455-A06F-4817-977A-4B0650F97B2A}" destId="{FDC87FF4-585E-4654-8725-5157F7D3C958}" srcOrd="5" destOrd="0" presId="urn:microsoft.com/office/officeart/2005/8/layout/lProcess2"/>
    <dgm:cxn modelId="{4C0083E1-2601-4085-B4A6-540F44E1D618}" type="presParOf" srcId="{5DA6F455-A06F-4817-977A-4B0650F97B2A}" destId="{6FC84CDE-4003-4A77-BF9C-2DCE4F64E4EA}" srcOrd="6" destOrd="0" presId="urn:microsoft.com/office/officeart/2005/8/layout/lProcess2"/>
    <dgm:cxn modelId="{612C7FCF-3802-4455-B482-360EED88986D}" type="presParOf" srcId="{5DA6F455-A06F-4817-977A-4B0650F97B2A}" destId="{734133E3-2BE4-4746-BA68-EB957F4DFAEA}" srcOrd="7" destOrd="0" presId="urn:microsoft.com/office/officeart/2005/8/layout/lProcess2"/>
    <dgm:cxn modelId="{1C5E6A17-5759-42DE-AB62-B54AF2B18FA1}" type="presParOf" srcId="{5DA6F455-A06F-4817-977A-4B0650F97B2A}" destId="{DCBBE25D-FF36-49D1-B0DF-4C4A96215C44}" srcOrd="8" destOrd="0" presId="urn:microsoft.com/office/officeart/2005/8/layout/lProcess2"/>
    <dgm:cxn modelId="{7D20DDFD-6EC0-4C82-A2BC-9D8FD4F6BD0E}" type="presParOf" srcId="{5DA6F455-A06F-4817-977A-4B0650F97B2A}" destId="{E3CEE674-3D65-46BD-A75D-ADCCEA58EAEC}" srcOrd="9" destOrd="0" presId="urn:microsoft.com/office/officeart/2005/8/layout/lProcess2"/>
    <dgm:cxn modelId="{BCB4CDAF-9FA2-4C0C-87BA-DA8959C6960C}" type="presParOf" srcId="{5DA6F455-A06F-4817-977A-4B0650F97B2A}" destId="{3BCFE5FC-7E84-4CA0-8C79-B8FC10E9C9FF}" srcOrd="10" destOrd="0" presId="urn:microsoft.com/office/officeart/2005/8/layout/lProcess2"/>
    <dgm:cxn modelId="{4700D1B3-F2A1-4478-AF5C-2D8CF77DFE04}" type="presParOf" srcId="{F087D402-89C6-4053-81BB-FEBF334E463F}" destId="{861A5069-10C7-40D4-B48F-CF0CF82064B4}" srcOrd="1" destOrd="0" presId="urn:microsoft.com/office/officeart/2005/8/layout/lProcess2"/>
    <dgm:cxn modelId="{CDDB75E6-FD7E-49E9-BCF4-7D030233D4DA}" type="presParOf" srcId="{F087D402-89C6-4053-81BB-FEBF334E463F}" destId="{01FB2E8F-1C75-4402-A1B8-C5F17D55D96A}" srcOrd="2" destOrd="0" presId="urn:microsoft.com/office/officeart/2005/8/layout/lProcess2"/>
    <dgm:cxn modelId="{88AB87B2-6495-49FC-B436-27F275BB4DFC}" type="presParOf" srcId="{01FB2E8F-1C75-4402-A1B8-C5F17D55D96A}" destId="{0EBCB8B4-2A31-459D-8F2B-FEA76B6BD6B0}" srcOrd="0" destOrd="0" presId="urn:microsoft.com/office/officeart/2005/8/layout/lProcess2"/>
    <dgm:cxn modelId="{5336291C-DEBE-493F-8099-6D10B277CF58}" type="presParOf" srcId="{01FB2E8F-1C75-4402-A1B8-C5F17D55D96A}" destId="{565A0271-1B9D-4E74-8216-5639D083C865}" srcOrd="1" destOrd="0" presId="urn:microsoft.com/office/officeart/2005/8/layout/lProcess2"/>
    <dgm:cxn modelId="{12795C1E-CB8B-486D-B151-26CEC57FE0CC}" type="presParOf" srcId="{01FB2E8F-1C75-4402-A1B8-C5F17D55D96A}" destId="{82C08C26-208B-4946-9339-013714047E2E}" srcOrd="2" destOrd="0" presId="urn:microsoft.com/office/officeart/2005/8/layout/lProcess2"/>
    <dgm:cxn modelId="{2CCAF134-88BC-4FEF-BC47-7709DD4F4543}" type="presParOf" srcId="{82C08C26-208B-4946-9339-013714047E2E}" destId="{7F7A1456-586B-4F8A-B5D8-F75A2D1EAEBB}" srcOrd="0" destOrd="0" presId="urn:microsoft.com/office/officeart/2005/8/layout/lProcess2"/>
    <dgm:cxn modelId="{C9A596FB-F40C-468E-B4BB-A10CD1C7686D}" type="presParOf" srcId="{7F7A1456-586B-4F8A-B5D8-F75A2D1EAEBB}" destId="{7787DA40-1CCC-4CC1-AFDB-AABFF9E27B3D}" srcOrd="0" destOrd="0" presId="urn:microsoft.com/office/officeart/2005/8/layout/lProcess2"/>
    <dgm:cxn modelId="{4B8ACC59-A87B-4EC8-8CB6-52D2D16D041F}" type="presParOf" srcId="{7F7A1456-586B-4F8A-B5D8-F75A2D1EAEBB}" destId="{81ABBBD3-7C90-42C3-A172-4AFA9A7329E6}" srcOrd="1" destOrd="0" presId="urn:microsoft.com/office/officeart/2005/8/layout/lProcess2"/>
    <dgm:cxn modelId="{FAB7D25E-E6C8-43B3-8917-EC7E3E63AE6F}" type="presParOf" srcId="{7F7A1456-586B-4F8A-B5D8-F75A2D1EAEBB}" destId="{3EB70BEF-D7C8-4FD6-959A-7E89251F8209}" srcOrd="2" destOrd="0" presId="urn:microsoft.com/office/officeart/2005/8/layout/lProcess2"/>
    <dgm:cxn modelId="{2A7A2497-522F-4AFC-830E-B251E82DC60A}" type="presParOf" srcId="{7F7A1456-586B-4F8A-B5D8-F75A2D1EAEBB}" destId="{30A9FA81-6B3C-4553-8492-AF0C6857623B}" srcOrd="3" destOrd="0" presId="urn:microsoft.com/office/officeart/2005/8/layout/lProcess2"/>
    <dgm:cxn modelId="{A5CD492E-733E-4BEC-AEB4-970616BB24C5}" type="presParOf" srcId="{7F7A1456-586B-4F8A-B5D8-F75A2D1EAEBB}" destId="{A41EA097-C9F9-48BC-8D15-FE20B994CD16}" srcOrd="4" destOrd="0" presId="urn:microsoft.com/office/officeart/2005/8/layout/lProcess2"/>
    <dgm:cxn modelId="{5F2391E6-C0A8-4B62-9501-30BAAEB2883A}" type="presParOf" srcId="{7F7A1456-586B-4F8A-B5D8-F75A2D1EAEBB}" destId="{5B08B27D-3FFB-41DF-8ABB-C9C96193D146}" srcOrd="5" destOrd="0" presId="urn:microsoft.com/office/officeart/2005/8/layout/lProcess2"/>
    <dgm:cxn modelId="{ED006EA4-1BBB-4392-BAB8-05110E8FEFFC}" type="presParOf" srcId="{7F7A1456-586B-4F8A-B5D8-F75A2D1EAEBB}" destId="{5CD2BBCF-E2BA-4D83-B049-285F0E6D5CA6}" srcOrd="6" destOrd="0" presId="urn:microsoft.com/office/officeart/2005/8/layout/lProcess2"/>
    <dgm:cxn modelId="{DAC917F5-B73C-4862-87D8-804A0E1C9A17}" type="presParOf" srcId="{7F7A1456-586B-4F8A-B5D8-F75A2D1EAEBB}" destId="{BC518E98-E03D-4701-8F4F-C4626F71BC5D}" srcOrd="7" destOrd="0" presId="urn:microsoft.com/office/officeart/2005/8/layout/lProcess2"/>
    <dgm:cxn modelId="{633520D7-898F-44FB-AB3B-F8774DF29676}" type="presParOf" srcId="{7F7A1456-586B-4F8A-B5D8-F75A2D1EAEBB}" destId="{6E88BA19-6454-44D7-9824-AB47E700DF41}" srcOrd="8" destOrd="0" presId="urn:microsoft.com/office/officeart/2005/8/layout/lProcess2"/>
    <dgm:cxn modelId="{10B9E94D-1FD5-439B-9F05-A1B0FBF0818A}" type="presParOf" srcId="{F087D402-89C6-4053-81BB-FEBF334E463F}" destId="{EBAB1AAD-0333-455B-B0BF-6F6EEBF64E0A}" srcOrd="3" destOrd="0" presId="urn:microsoft.com/office/officeart/2005/8/layout/lProcess2"/>
    <dgm:cxn modelId="{3C42E3C1-A49E-46A1-9467-9B0A001A5162}" type="presParOf" srcId="{F087D402-89C6-4053-81BB-FEBF334E463F}" destId="{F2C63BAC-8E5F-4E05-AE14-5589D30B5084}" srcOrd="4" destOrd="0" presId="urn:microsoft.com/office/officeart/2005/8/layout/lProcess2"/>
    <dgm:cxn modelId="{EDE9A367-EE45-43B5-95F1-7A7E6219008B}" type="presParOf" srcId="{F2C63BAC-8E5F-4E05-AE14-5589D30B5084}" destId="{96190C9F-04F6-4BAE-9FF5-5B03AE718861}" srcOrd="0" destOrd="0" presId="urn:microsoft.com/office/officeart/2005/8/layout/lProcess2"/>
    <dgm:cxn modelId="{F6EE148C-CA1C-41D6-B5BF-4CA6910E55EB}" type="presParOf" srcId="{F2C63BAC-8E5F-4E05-AE14-5589D30B5084}" destId="{B5802C6A-9363-49C3-B9B8-8DC13F486F99}" srcOrd="1" destOrd="0" presId="urn:microsoft.com/office/officeart/2005/8/layout/lProcess2"/>
    <dgm:cxn modelId="{02ADCB41-F5C2-4A2B-9F92-791307A656B8}" type="presParOf" srcId="{F2C63BAC-8E5F-4E05-AE14-5589D30B5084}" destId="{72477279-6B65-4BD2-BB8C-AA550AE9A8E9}" srcOrd="2" destOrd="0" presId="urn:microsoft.com/office/officeart/2005/8/layout/lProcess2"/>
    <dgm:cxn modelId="{DCCC4A26-D112-4257-9F0D-02784935BCE2}" type="presParOf" srcId="{72477279-6B65-4BD2-BB8C-AA550AE9A8E9}" destId="{0E3C80B7-C905-4989-8D41-6E324EFEF0F8}" srcOrd="0" destOrd="0" presId="urn:microsoft.com/office/officeart/2005/8/layout/lProcess2"/>
    <dgm:cxn modelId="{4739CE47-667B-4A9F-9636-30BCCD69F469}" type="presParOf" srcId="{0E3C80B7-C905-4989-8D41-6E324EFEF0F8}" destId="{03FCD3C5-ADD6-4CED-B2D1-19B1E4529DA3}" srcOrd="0" destOrd="0" presId="urn:microsoft.com/office/officeart/2005/8/layout/lProcess2"/>
    <dgm:cxn modelId="{41F3A342-74CC-4446-BE3B-8E89812B7C81}" type="presParOf" srcId="{0E3C80B7-C905-4989-8D41-6E324EFEF0F8}" destId="{F031DFA3-65C0-4B38-9239-7C472FCEEBBC}" srcOrd="1" destOrd="0" presId="urn:microsoft.com/office/officeart/2005/8/layout/lProcess2"/>
    <dgm:cxn modelId="{DDE0B39D-5A32-4986-A7A0-E1710FE0B74C}" type="presParOf" srcId="{0E3C80B7-C905-4989-8D41-6E324EFEF0F8}" destId="{DDAD0E5C-70F5-4EEC-90A8-67429B24E6AC}" srcOrd="2" destOrd="0" presId="urn:microsoft.com/office/officeart/2005/8/layout/lProcess2"/>
    <dgm:cxn modelId="{894ED41D-CF62-431A-AF20-C7585C509F1A}" type="presParOf" srcId="{0E3C80B7-C905-4989-8D41-6E324EFEF0F8}" destId="{1C7D1339-D1BB-4F48-8FF2-74CE72A2C6C7}" srcOrd="3" destOrd="0" presId="urn:microsoft.com/office/officeart/2005/8/layout/lProcess2"/>
    <dgm:cxn modelId="{F8DDF604-D431-486D-91C3-CE795757815A}" type="presParOf" srcId="{0E3C80B7-C905-4989-8D41-6E324EFEF0F8}" destId="{0520E1FF-C3E6-4D66-8D9B-DF6630D27F04}" srcOrd="4" destOrd="0" presId="urn:microsoft.com/office/officeart/2005/8/layout/lProcess2"/>
    <dgm:cxn modelId="{4648B784-F547-4619-8DBE-7D1973E5DF12}" type="presParOf" srcId="{0E3C80B7-C905-4989-8D41-6E324EFEF0F8}" destId="{94EC0E37-B5DB-4D79-A660-151A98FD0908}" srcOrd="5" destOrd="0" presId="urn:microsoft.com/office/officeart/2005/8/layout/lProcess2"/>
    <dgm:cxn modelId="{93434A87-A64D-4CE3-BC51-BAB7FECFC068}" type="presParOf" srcId="{0E3C80B7-C905-4989-8D41-6E324EFEF0F8}" destId="{12509DCA-BFD5-4095-BCB8-3709312039AD}" srcOrd="6" destOrd="0" presId="urn:microsoft.com/office/officeart/2005/8/layout/lProcess2"/>
    <dgm:cxn modelId="{A0ECC0E5-55EC-4E3E-AFA6-F82BA8C45502}" type="presParOf" srcId="{0E3C80B7-C905-4989-8D41-6E324EFEF0F8}" destId="{C9F1DDAA-747E-49E7-8FD4-3976E8DA4438}" srcOrd="7" destOrd="0" presId="urn:microsoft.com/office/officeart/2005/8/layout/lProcess2"/>
    <dgm:cxn modelId="{584F3FB7-CF69-43C6-BA47-168432704381}" type="presParOf" srcId="{0E3C80B7-C905-4989-8D41-6E324EFEF0F8}" destId="{FC3D7489-CFC0-4061-A722-88B8A29CDC64}" srcOrd="8"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10.xml><?xml version="1.0" encoding="utf-8"?>
<dgm:dataModel xmlns:dgm="http://schemas.openxmlformats.org/drawingml/2006/diagram" xmlns:a="http://schemas.openxmlformats.org/drawingml/2006/main">
  <dgm:ptLst>
    <dgm:pt modelId="{064F5B37-7D24-4F07-AF85-843FEDC9C8B0}"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BE114B9E-80B1-4CEE-81C6-F1B086AD13C8}">
      <dgm:prSet phldrT="[Text]"/>
      <dgm:spPr/>
      <dgm:t>
        <a:bodyPr/>
        <a:lstStyle/>
        <a:p>
          <a:pPr rtl="0"/>
          <a:r>
            <a:rPr lang="en-US" b="1" dirty="0" smtClean="0">
              <a:solidFill>
                <a:schemeClr val="tx1"/>
              </a:solidFill>
            </a:rPr>
            <a:t>Requirements for Written Orders/Referrals</a:t>
          </a:r>
          <a:endParaRPr lang="en-US" b="1" dirty="0">
            <a:solidFill>
              <a:schemeClr val="tx1"/>
            </a:solidFill>
          </a:endParaRPr>
        </a:p>
      </dgm:t>
    </dgm:pt>
    <dgm:pt modelId="{B52F5344-B58E-4071-87A5-C6E5720E4A8D}" type="parTrans" cxnId="{F4184C4D-9302-401F-AD57-6528D7183E8E}">
      <dgm:prSet/>
      <dgm:spPr/>
      <dgm:t>
        <a:bodyPr/>
        <a:lstStyle/>
        <a:p>
          <a:endParaRPr lang="en-US"/>
        </a:p>
      </dgm:t>
    </dgm:pt>
    <dgm:pt modelId="{17D531E3-AE38-4F5B-801F-DD6EF59E5AA6}" type="sibTrans" cxnId="{F4184C4D-9302-401F-AD57-6528D7183E8E}">
      <dgm:prSet/>
      <dgm:spPr/>
      <dgm:t>
        <a:bodyPr/>
        <a:lstStyle/>
        <a:p>
          <a:endParaRPr lang="en-US"/>
        </a:p>
      </dgm:t>
    </dgm:pt>
    <dgm:pt modelId="{F75A6475-A7DD-4599-BBD3-E13D5584A9DF}">
      <dgm:prSet phldrT="[Text]"/>
      <dgm:spPr/>
      <dgm:t>
        <a:bodyPr/>
        <a:lstStyle/>
        <a:p>
          <a:pPr rtl="0"/>
          <a:r>
            <a:rPr lang="en-US" b="1" dirty="0" smtClean="0">
              <a:solidFill>
                <a:schemeClr val="tx1"/>
              </a:solidFill>
            </a:rPr>
            <a:t>Practitioners Qualified to Provide Physical Therapy Services</a:t>
          </a:r>
          <a:endParaRPr lang="en-US" b="1" dirty="0">
            <a:solidFill>
              <a:schemeClr val="tx1"/>
            </a:solidFill>
          </a:endParaRPr>
        </a:p>
      </dgm:t>
    </dgm:pt>
    <dgm:pt modelId="{D3836F71-1D15-4935-A3BA-40DEF6FDC702}" type="parTrans" cxnId="{3683C731-4537-43FD-9818-1423DEC565C1}">
      <dgm:prSet/>
      <dgm:spPr/>
      <dgm:t>
        <a:bodyPr/>
        <a:lstStyle/>
        <a:p>
          <a:endParaRPr lang="en-US"/>
        </a:p>
      </dgm:t>
    </dgm:pt>
    <dgm:pt modelId="{275C5BC6-A3E2-4EA8-9DBB-9B17D17BF367}" type="sibTrans" cxnId="{3683C731-4537-43FD-9818-1423DEC565C1}">
      <dgm:prSet/>
      <dgm:spPr/>
      <dgm:t>
        <a:bodyPr/>
        <a:lstStyle/>
        <a:p>
          <a:endParaRPr lang="en-US"/>
        </a:p>
      </dgm:t>
    </dgm:pt>
    <dgm:pt modelId="{E80355DF-DD40-48E8-B81B-DAEEA705A19A}">
      <dgm:prSet phldrT="[Text]"/>
      <dgm:spPr/>
      <dgm:t>
        <a:bodyPr/>
        <a:lstStyle/>
        <a:p>
          <a:pPr rtl="0"/>
          <a:r>
            <a:rPr lang="en-US" b="1" dirty="0" smtClean="0">
              <a:solidFill>
                <a:schemeClr val="tx1"/>
              </a:solidFill>
            </a:rPr>
            <a:t>Documentation Requirements</a:t>
          </a:r>
          <a:endParaRPr lang="en-US" b="1" dirty="0">
            <a:solidFill>
              <a:schemeClr val="tx1"/>
            </a:solidFill>
          </a:endParaRPr>
        </a:p>
      </dgm:t>
    </dgm:pt>
    <dgm:pt modelId="{8263EB61-B53A-40D6-9B69-D07218EA6B9E}" type="parTrans" cxnId="{97AB0FC8-A7D9-49EC-BA64-2CCCBD987C37}">
      <dgm:prSet/>
      <dgm:spPr/>
      <dgm:t>
        <a:bodyPr/>
        <a:lstStyle/>
        <a:p>
          <a:endParaRPr lang="en-US"/>
        </a:p>
      </dgm:t>
    </dgm:pt>
    <dgm:pt modelId="{BAA25932-7623-4353-9D9B-62634028DB1F}" type="sibTrans" cxnId="{97AB0FC8-A7D9-49EC-BA64-2CCCBD987C37}">
      <dgm:prSet/>
      <dgm:spPr/>
      <dgm:t>
        <a:bodyPr/>
        <a:lstStyle/>
        <a:p>
          <a:endParaRPr lang="en-US"/>
        </a:p>
      </dgm:t>
    </dgm:pt>
    <dgm:pt modelId="{EF3B79CC-E3B0-4997-BDF4-DC00E2CF9B32}">
      <dgm:prSet/>
      <dgm:spPr/>
      <dgm:t>
        <a:bodyPr/>
        <a:lstStyle/>
        <a:p>
          <a:pPr rtl="0"/>
          <a:r>
            <a:rPr lang="en-US" dirty="0" smtClean="0"/>
            <a:t>Certified physical therapy assistant (PTA) operating under the direction of a PT.</a:t>
          </a:r>
        </a:p>
      </dgm:t>
    </dgm:pt>
    <dgm:pt modelId="{1845CC4F-12A7-41D1-BA37-90F0C49E71DC}" type="parTrans" cxnId="{F33AD7FA-AB15-480E-964A-FFB8C0449EC8}">
      <dgm:prSet/>
      <dgm:spPr/>
      <dgm:t>
        <a:bodyPr/>
        <a:lstStyle/>
        <a:p>
          <a:endParaRPr lang="en-US"/>
        </a:p>
      </dgm:t>
    </dgm:pt>
    <dgm:pt modelId="{7234F6BB-CDBD-4039-8E68-038626F07330}" type="sibTrans" cxnId="{F33AD7FA-AB15-480E-964A-FFB8C0449EC8}">
      <dgm:prSet/>
      <dgm:spPr/>
      <dgm:t>
        <a:bodyPr/>
        <a:lstStyle/>
        <a:p>
          <a:endParaRPr lang="en-US"/>
        </a:p>
      </dgm:t>
    </dgm:pt>
    <dgm:pt modelId="{C6C80E36-FE6B-4D04-A51D-799EA5A3EF34}">
      <dgm:prSet phldrT="[Text]"/>
      <dgm:spPr/>
      <dgm:t>
        <a:bodyPr/>
        <a:lstStyle/>
        <a:p>
          <a:pPr rtl="0"/>
          <a:r>
            <a:rPr lang="en-US" dirty="0" smtClean="0"/>
            <a:t>Ordering practitioner must be licensed, registered, and/or certified as required.</a:t>
          </a:r>
          <a:endParaRPr lang="en-US" dirty="0"/>
        </a:p>
      </dgm:t>
    </dgm:pt>
    <dgm:pt modelId="{34916318-2027-43BF-B52B-18E6382653DC}" type="parTrans" cxnId="{E9C46C02-D786-41DD-9850-6BD50B9E14F2}">
      <dgm:prSet/>
      <dgm:spPr/>
      <dgm:t>
        <a:bodyPr/>
        <a:lstStyle/>
        <a:p>
          <a:endParaRPr lang="en-US"/>
        </a:p>
      </dgm:t>
    </dgm:pt>
    <dgm:pt modelId="{73900EC0-27DC-43C9-AFDC-CF0210EB8556}" type="sibTrans" cxnId="{E9C46C02-D786-41DD-9850-6BD50B9E14F2}">
      <dgm:prSet/>
      <dgm:spPr/>
      <dgm:t>
        <a:bodyPr/>
        <a:lstStyle/>
        <a:p>
          <a:endParaRPr lang="en-US"/>
        </a:p>
      </dgm:t>
    </dgm:pt>
    <dgm:pt modelId="{FF2AA319-EF16-4AB9-8D70-5AF8D6F63925}">
      <dgm:prSet phldrT="[Text]"/>
      <dgm:spPr/>
      <dgm:t>
        <a:bodyPr/>
        <a:lstStyle/>
        <a:p>
          <a:pPr rtl="0"/>
          <a:r>
            <a:rPr lang="en-US" dirty="0" smtClean="0"/>
            <a:t>Licensed and registered physical therapist (PT); or a</a:t>
          </a:r>
          <a:endParaRPr lang="en-US" dirty="0"/>
        </a:p>
      </dgm:t>
    </dgm:pt>
    <dgm:pt modelId="{6D97651A-35E8-4946-9403-CBC4F0DF10AF}" type="parTrans" cxnId="{D3D05965-675F-4FDE-8A36-D9AC9BFAC72A}">
      <dgm:prSet/>
      <dgm:spPr/>
      <dgm:t>
        <a:bodyPr/>
        <a:lstStyle/>
        <a:p>
          <a:endParaRPr lang="en-US"/>
        </a:p>
      </dgm:t>
    </dgm:pt>
    <dgm:pt modelId="{1860E8E8-9E13-440B-9153-254FAD89A11B}" type="sibTrans" cxnId="{D3D05965-675F-4FDE-8A36-D9AC9BFAC72A}">
      <dgm:prSet/>
      <dgm:spPr/>
      <dgm:t>
        <a:bodyPr/>
        <a:lstStyle/>
        <a:p>
          <a:endParaRPr lang="en-US"/>
        </a:p>
      </dgm:t>
    </dgm:pt>
    <dgm:pt modelId="{0347D2EF-1AC4-424F-B0A7-01E4A6138417}">
      <dgm:prSet phldrT="[Text]"/>
      <dgm:spPr/>
      <dgm:t>
        <a:bodyPr/>
        <a:lstStyle/>
        <a:p>
          <a:pPr rtl="0"/>
          <a:r>
            <a:rPr lang="en-US" b="1" dirty="0" smtClean="0"/>
            <a:t>Evaluation</a:t>
          </a:r>
          <a:r>
            <a:rPr lang="en-US" dirty="0" smtClean="0"/>
            <a:t>: Evaluation Report</a:t>
          </a:r>
          <a:endParaRPr lang="en-US" dirty="0"/>
        </a:p>
      </dgm:t>
    </dgm:pt>
    <dgm:pt modelId="{A753B825-DE58-4FC8-9FE4-1CC6FB3787A3}" type="parTrans" cxnId="{B60616DB-A19E-4031-9FB1-B4F4AF71F365}">
      <dgm:prSet/>
      <dgm:spPr/>
      <dgm:t>
        <a:bodyPr/>
        <a:lstStyle/>
        <a:p>
          <a:endParaRPr lang="en-US"/>
        </a:p>
      </dgm:t>
    </dgm:pt>
    <dgm:pt modelId="{A19D7571-52BE-400C-904C-255779940AE0}" type="sibTrans" cxnId="{B60616DB-A19E-4031-9FB1-B4F4AF71F365}">
      <dgm:prSet/>
      <dgm:spPr/>
      <dgm:t>
        <a:bodyPr/>
        <a:lstStyle/>
        <a:p>
          <a:endParaRPr lang="en-US"/>
        </a:p>
      </dgm:t>
    </dgm:pt>
    <dgm:pt modelId="{76A36BFE-FC03-486A-94B3-495F45E083E2}">
      <dgm:prSet phldrT="[Text]"/>
      <dgm:spPr/>
      <dgm:t>
        <a:bodyPr/>
        <a:lstStyle/>
        <a:p>
          <a:pPr rtl="0"/>
          <a:r>
            <a:rPr lang="en-US" b="1" dirty="0" smtClean="0"/>
            <a:t>Therapy</a:t>
          </a:r>
          <a:r>
            <a:rPr lang="en-US" dirty="0" smtClean="0"/>
            <a:t>: Session Note</a:t>
          </a:r>
          <a:endParaRPr lang="en-US" dirty="0"/>
        </a:p>
      </dgm:t>
    </dgm:pt>
    <dgm:pt modelId="{F16393E2-DA1E-4C96-859B-850A55E00935}" type="parTrans" cxnId="{3A7ACE24-3795-4846-885E-073064979B4A}">
      <dgm:prSet/>
      <dgm:spPr/>
      <dgm:t>
        <a:bodyPr/>
        <a:lstStyle/>
        <a:p>
          <a:endParaRPr lang="en-US"/>
        </a:p>
      </dgm:t>
    </dgm:pt>
    <dgm:pt modelId="{57028896-E74F-4AF1-A558-B437FBE78F3A}" type="sibTrans" cxnId="{3A7ACE24-3795-4846-885E-073064979B4A}">
      <dgm:prSet/>
      <dgm:spPr/>
      <dgm:t>
        <a:bodyPr/>
        <a:lstStyle/>
        <a:p>
          <a:endParaRPr lang="en-US"/>
        </a:p>
      </dgm:t>
    </dgm:pt>
    <dgm:pt modelId="{E08351AE-55D2-4F06-86A3-A07E428E6EE7}">
      <dgm:prSet phldrT="[Text]"/>
      <dgm:spPr/>
      <dgm:t>
        <a:bodyPr/>
        <a:lstStyle/>
        <a:p>
          <a:pPr rtl="0"/>
          <a:r>
            <a:rPr lang="en-US" b="1" dirty="0" smtClean="0"/>
            <a:t>Written order </a:t>
          </a:r>
          <a:r>
            <a:rPr lang="en-US" dirty="0" smtClean="0"/>
            <a:t>must be signed/dated by a NYS Medicaid enrolled: physician, physician assistant, or a nurse practitioner.</a:t>
          </a:r>
          <a:endParaRPr lang="en-US" dirty="0"/>
        </a:p>
      </dgm:t>
    </dgm:pt>
    <dgm:pt modelId="{DD1417F2-E0F3-49BE-91F2-C2964ACE30F2}" type="parTrans" cxnId="{B76A0F44-84D1-4C20-814A-256363240EFE}">
      <dgm:prSet/>
      <dgm:spPr/>
      <dgm:t>
        <a:bodyPr/>
        <a:lstStyle/>
        <a:p>
          <a:endParaRPr lang="en-US"/>
        </a:p>
      </dgm:t>
    </dgm:pt>
    <dgm:pt modelId="{BDA639DC-36AB-4BF7-B2A2-21A93D124DE7}" type="sibTrans" cxnId="{B76A0F44-84D1-4C20-814A-256363240EFE}">
      <dgm:prSet/>
      <dgm:spPr/>
      <dgm:t>
        <a:bodyPr/>
        <a:lstStyle/>
        <a:p>
          <a:endParaRPr lang="en-US"/>
        </a:p>
      </dgm:t>
    </dgm:pt>
    <dgm:pt modelId="{42B577D1-010A-402F-A329-27005D21B116}" type="pres">
      <dgm:prSet presAssocID="{064F5B37-7D24-4F07-AF85-843FEDC9C8B0}" presName="Name0" presStyleCnt="0">
        <dgm:presLayoutVars>
          <dgm:dir/>
          <dgm:animLvl val="lvl"/>
          <dgm:resizeHandles val="exact"/>
        </dgm:presLayoutVars>
      </dgm:prSet>
      <dgm:spPr/>
      <dgm:t>
        <a:bodyPr/>
        <a:lstStyle/>
        <a:p>
          <a:endParaRPr lang="en-US"/>
        </a:p>
      </dgm:t>
    </dgm:pt>
    <dgm:pt modelId="{CE6DCF28-B488-4C9A-A0B2-0811A6C6B8E7}" type="pres">
      <dgm:prSet presAssocID="{BE114B9E-80B1-4CEE-81C6-F1B086AD13C8}" presName="composite" presStyleCnt="0"/>
      <dgm:spPr/>
      <dgm:t>
        <a:bodyPr/>
        <a:lstStyle/>
        <a:p>
          <a:endParaRPr lang="en-US"/>
        </a:p>
      </dgm:t>
    </dgm:pt>
    <dgm:pt modelId="{35EF56C4-9598-498D-A4C9-2F1D85BEFEE5}" type="pres">
      <dgm:prSet presAssocID="{BE114B9E-80B1-4CEE-81C6-F1B086AD13C8}" presName="parTx" presStyleLbl="alignNode1" presStyleIdx="0" presStyleCnt="3">
        <dgm:presLayoutVars>
          <dgm:chMax val="0"/>
          <dgm:chPref val="0"/>
          <dgm:bulletEnabled val="1"/>
        </dgm:presLayoutVars>
      </dgm:prSet>
      <dgm:spPr/>
      <dgm:t>
        <a:bodyPr/>
        <a:lstStyle/>
        <a:p>
          <a:endParaRPr lang="en-US"/>
        </a:p>
      </dgm:t>
    </dgm:pt>
    <dgm:pt modelId="{DA868DC1-05FF-4BD7-91E7-BADD0012ABE5}" type="pres">
      <dgm:prSet presAssocID="{BE114B9E-80B1-4CEE-81C6-F1B086AD13C8}" presName="desTx" presStyleLbl="alignAccFollowNode1" presStyleIdx="0" presStyleCnt="3">
        <dgm:presLayoutVars>
          <dgm:bulletEnabled val="1"/>
        </dgm:presLayoutVars>
      </dgm:prSet>
      <dgm:spPr/>
      <dgm:t>
        <a:bodyPr/>
        <a:lstStyle/>
        <a:p>
          <a:endParaRPr lang="en-US"/>
        </a:p>
      </dgm:t>
    </dgm:pt>
    <dgm:pt modelId="{543244A4-97DD-4C1E-B55D-757C15817E25}" type="pres">
      <dgm:prSet presAssocID="{17D531E3-AE38-4F5B-801F-DD6EF59E5AA6}" presName="space" presStyleCnt="0"/>
      <dgm:spPr/>
      <dgm:t>
        <a:bodyPr/>
        <a:lstStyle/>
        <a:p>
          <a:endParaRPr lang="en-US"/>
        </a:p>
      </dgm:t>
    </dgm:pt>
    <dgm:pt modelId="{1093BEC2-DDD0-4FF8-99E6-BDD370339F0A}" type="pres">
      <dgm:prSet presAssocID="{F75A6475-A7DD-4599-BBD3-E13D5584A9DF}" presName="composite" presStyleCnt="0"/>
      <dgm:spPr/>
      <dgm:t>
        <a:bodyPr/>
        <a:lstStyle/>
        <a:p>
          <a:endParaRPr lang="en-US"/>
        </a:p>
      </dgm:t>
    </dgm:pt>
    <dgm:pt modelId="{E18466A4-D488-4C5B-8648-E959D48BE821}" type="pres">
      <dgm:prSet presAssocID="{F75A6475-A7DD-4599-BBD3-E13D5584A9DF}" presName="parTx" presStyleLbl="alignNode1" presStyleIdx="1" presStyleCnt="3" custLinFactNeighborX="-13736">
        <dgm:presLayoutVars>
          <dgm:chMax val="0"/>
          <dgm:chPref val="0"/>
          <dgm:bulletEnabled val="1"/>
        </dgm:presLayoutVars>
      </dgm:prSet>
      <dgm:spPr/>
      <dgm:t>
        <a:bodyPr/>
        <a:lstStyle/>
        <a:p>
          <a:endParaRPr lang="en-US"/>
        </a:p>
      </dgm:t>
    </dgm:pt>
    <dgm:pt modelId="{1594C267-94E2-4D94-B4A3-D8C5C5F36B16}" type="pres">
      <dgm:prSet presAssocID="{F75A6475-A7DD-4599-BBD3-E13D5584A9DF}" presName="desTx" presStyleLbl="alignAccFollowNode1" presStyleIdx="1" presStyleCnt="3" custLinFactNeighborX="-13736">
        <dgm:presLayoutVars>
          <dgm:bulletEnabled val="1"/>
        </dgm:presLayoutVars>
      </dgm:prSet>
      <dgm:spPr/>
      <dgm:t>
        <a:bodyPr/>
        <a:lstStyle/>
        <a:p>
          <a:endParaRPr lang="en-US"/>
        </a:p>
      </dgm:t>
    </dgm:pt>
    <dgm:pt modelId="{FC860249-829C-4A91-B351-0C53A7005B30}" type="pres">
      <dgm:prSet presAssocID="{275C5BC6-A3E2-4EA8-9DBB-9B17D17BF367}" presName="space" presStyleCnt="0"/>
      <dgm:spPr/>
      <dgm:t>
        <a:bodyPr/>
        <a:lstStyle/>
        <a:p>
          <a:endParaRPr lang="en-US"/>
        </a:p>
      </dgm:t>
    </dgm:pt>
    <dgm:pt modelId="{EE5D48E7-612F-4281-BB4C-F6FF61260FC2}" type="pres">
      <dgm:prSet presAssocID="{E80355DF-DD40-48E8-B81B-DAEEA705A19A}" presName="composite" presStyleCnt="0"/>
      <dgm:spPr/>
      <dgm:t>
        <a:bodyPr/>
        <a:lstStyle/>
        <a:p>
          <a:endParaRPr lang="en-US"/>
        </a:p>
      </dgm:t>
    </dgm:pt>
    <dgm:pt modelId="{3FC14762-4B83-4E7E-82B9-16724775B707}" type="pres">
      <dgm:prSet presAssocID="{E80355DF-DD40-48E8-B81B-DAEEA705A19A}" presName="parTx" presStyleLbl="alignNode1" presStyleIdx="2" presStyleCnt="3" custLinFactNeighborX="-27068">
        <dgm:presLayoutVars>
          <dgm:chMax val="0"/>
          <dgm:chPref val="0"/>
          <dgm:bulletEnabled val="1"/>
        </dgm:presLayoutVars>
      </dgm:prSet>
      <dgm:spPr/>
      <dgm:t>
        <a:bodyPr/>
        <a:lstStyle/>
        <a:p>
          <a:endParaRPr lang="en-US"/>
        </a:p>
      </dgm:t>
    </dgm:pt>
    <dgm:pt modelId="{E32980A1-1C88-407B-B777-39F54424DD7A}" type="pres">
      <dgm:prSet presAssocID="{E80355DF-DD40-48E8-B81B-DAEEA705A19A}" presName="desTx" presStyleLbl="alignAccFollowNode1" presStyleIdx="2" presStyleCnt="3" custLinFactNeighborX="-27068">
        <dgm:presLayoutVars>
          <dgm:bulletEnabled val="1"/>
        </dgm:presLayoutVars>
      </dgm:prSet>
      <dgm:spPr/>
      <dgm:t>
        <a:bodyPr/>
        <a:lstStyle/>
        <a:p>
          <a:endParaRPr lang="en-US"/>
        </a:p>
      </dgm:t>
    </dgm:pt>
  </dgm:ptLst>
  <dgm:cxnLst>
    <dgm:cxn modelId="{F33AD7FA-AB15-480E-964A-FFB8C0449EC8}" srcId="{F75A6475-A7DD-4599-BBD3-E13D5584A9DF}" destId="{EF3B79CC-E3B0-4997-BDF4-DC00E2CF9B32}" srcOrd="1" destOrd="0" parTransId="{1845CC4F-12A7-41D1-BA37-90F0C49E71DC}" sibTransId="{7234F6BB-CDBD-4039-8E68-038626F07330}"/>
    <dgm:cxn modelId="{CD6DE49B-F8FA-496E-9EAA-B573075C8D7D}" type="presOf" srcId="{064F5B37-7D24-4F07-AF85-843FEDC9C8B0}" destId="{42B577D1-010A-402F-A329-27005D21B116}" srcOrd="0" destOrd="0" presId="urn:microsoft.com/office/officeart/2005/8/layout/hList1"/>
    <dgm:cxn modelId="{3683C731-4537-43FD-9818-1423DEC565C1}" srcId="{064F5B37-7D24-4F07-AF85-843FEDC9C8B0}" destId="{F75A6475-A7DD-4599-BBD3-E13D5584A9DF}" srcOrd="1" destOrd="0" parTransId="{D3836F71-1D15-4935-A3BA-40DEF6FDC702}" sibTransId="{275C5BC6-A3E2-4EA8-9DBB-9B17D17BF367}"/>
    <dgm:cxn modelId="{ED72F4A9-7257-48E3-9367-3109FEFAD0AD}" type="presOf" srcId="{0347D2EF-1AC4-424F-B0A7-01E4A6138417}" destId="{E32980A1-1C88-407B-B777-39F54424DD7A}" srcOrd="0" destOrd="0" presId="urn:microsoft.com/office/officeart/2005/8/layout/hList1"/>
    <dgm:cxn modelId="{7045C140-A737-4C3F-81E1-81AAB20BC1F1}" type="presOf" srcId="{BE114B9E-80B1-4CEE-81C6-F1B086AD13C8}" destId="{35EF56C4-9598-498D-A4C9-2F1D85BEFEE5}" srcOrd="0" destOrd="0" presId="urn:microsoft.com/office/officeart/2005/8/layout/hList1"/>
    <dgm:cxn modelId="{F4184C4D-9302-401F-AD57-6528D7183E8E}" srcId="{064F5B37-7D24-4F07-AF85-843FEDC9C8B0}" destId="{BE114B9E-80B1-4CEE-81C6-F1B086AD13C8}" srcOrd="0" destOrd="0" parTransId="{B52F5344-B58E-4071-87A5-C6E5720E4A8D}" sibTransId="{17D531E3-AE38-4F5B-801F-DD6EF59E5AA6}"/>
    <dgm:cxn modelId="{87300C0E-6D6E-4440-9369-ECD92440AC70}" type="presOf" srcId="{C6C80E36-FE6B-4D04-A51D-799EA5A3EF34}" destId="{DA868DC1-05FF-4BD7-91E7-BADD0012ABE5}" srcOrd="0" destOrd="0" presId="urn:microsoft.com/office/officeart/2005/8/layout/hList1"/>
    <dgm:cxn modelId="{4720D76D-010A-4F40-BE60-C50063D4DDE3}" type="presOf" srcId="{76A36BFE-FC03-486A-94B3-495F45E083E2}" destId="{E32980A1-1C88-407B-B777-39F54424DD7A}" srcOrd="0" destOrd="1" presId="urn:microsoft.com/office/officeart/2005/8/layout/hList1"/>
    <dgm:cxn modelId="{D3D05965-675F-4FDE-8A36-D9AC9BFAC72A}" srcId="{F75A6475-A7DD-4599-BBD3-E13D5584A9DF}" destId="{FF2AA319-EF16-4AB9-8D70-5AF8D6F63925}" srcOrd="0" destOrd="0" parTransId="{6D97651A-35E8-4946-9403-CBC4F0DF10AF}" sibTransId="{1860E8E8-9E13-440B-9153-254FAD89A11B}"/>
    <dgm:cxn modelId="{F448547E-0138-4826-8946-39067102CDF7}" type="presOf" srcId="{F75A6475-A7DD-4599-BBD3-E13D5584A9DF}" destId="{E18466A4-D488-4C5B-8648-E959D48BE821}" srcOrd="0" destOrd="0" presId="urn:microsoft.com/office/officeart/2005/8/layout/hList1"/>
    <dgm:cxn modelId="{539C86F0-C7BC-4E52-BFEF-040F47FB566E}" type="presOf" srcId="{EF3B79CC-E3B0-4997-BDF4-DC00E2CF9B32}" destId="{1594C267-94E2-4D94-B4A3-D8C5C5F36B16}" srcOrd="0" destOrd="1" presId="urn:microsoft.com/office/officeart/2005/8/layout/hList1"/>
    <dgm:cxn modelId="{05AA5821-A852-4ABC-8A5D-4DE593A42FAE}" type="presOf" srcId="{FF2AA319-EF16-4AB9-8D70-5AF8D6F63925}" destId="{1594C267-94E2-4D94-B4A3-D8C5C5F36B16}" srcOrd="0" destOrd="0" presId="urn:microsoft.com/office/officeart/2005/8/layout/hList1"/>
    <dgm:cxn modelId="{B76A0F44-84D1-4C20-814A-256363240EFE}" srcId="{BE114B9E-80B1-4CEE-81C6-F1B086AD13C8}" destId="{E08351AE-55D2-4F06-86A3-A07E428E6EE7}" srcOrd="1" destOrd="0" parTransId="{DD1417F2-E0F3-49BE-91F2-C2964ACE30F2}" sibTransId="{BDA639DC-36AB-4BF7-B2A2-21A93D124DE7}"/>
    <dgm:cxn modelId="{FC07812A-C21C-4398-B87D-9C5A25D5B728}" type="presOf" srcId="{E80355DF-DD40-48E8-B81B-DAEEA705A19A}" destId="{3FC14762-4B83-4E7E-82B9-16724775B707}" srcOrd="0" destOrd="0" presId="urn:microsoft.com/office/officeart/2005/8/layout/hList1"/>
    <dgm:cxn modelId="{B60616DB-A19E-4031-9FB1-B4F4AF71F365}" srcId="{E80355DF-DD40-48E8-B81B-DAEEA705A19A}" destId="{0347D2EF-1AC4-424F-B0A7-01E4A6138417}" srcOrd="0" destOrd="0" parTransId="{A753B825-DE58-4FC8-9FE4-1CC6FB3787A3}" sibTransId="{A19D7571-52BE-400C-904C-255779940AE0}"/>
    <dgm:cxn modelId="{97AB0FC8-A7D9-49EC-BA64-2CCCBD987C37}" srcId="{064F5B37-7D24-4F07-AF85-843FEDC9C8B0}" destId="{E80355DF-DD40-48E8-B81B-DAEEA705A19A}" srcOrd="2" destOrd="0" parTransId="{8263EB61-B53A-40D6-9B69-D07218EA6B9E}" sibTransId="{BAA25932-7623-4353-9D9B-62634028DB1F}"/>
    <dgm:cxn modelId="{3A7ACE24-3795-4846-885E-073064979B4A}" srcId="{E80355DF-DD40-48E8-B81B-DAEEA705A19A}" destId="{76A36BFE-FC03-486A-94B3-495F45E083E2}" srcOrd="1" destOrd="0" parTransId="{F16393E2-DA1E-4C96-859B-850A55E00935}" sibTransId="{57028896-E74F-4AF1-A558-B437FBE78F3A}"/>
    <dgm:cxn modelId="{E9C46C02-D786-41DD-9850-6BD50B9E14F2}" srcId="{BE114B9E-80B1-4CEE-81C6-F1B086AD13C8}" destId="{C6C80E36-FE6B-4D04-A51D-799EA5A3EF34}" srcOrd="0" destOrd="0" parTransId="{34916318-2027-43BF-B52B-18E6382653DC}" sibTransId="{73900EC0-27DC-43C9-AFDC-CF0210EB8556}"/>
    <dgm:cxn modelId="{D5D9105B-4DDF-4CFC-9011-BEA947C908D5}" type="presOf" srcId="{E08351AE-55D2-4F06-86A3-A07E428E6EE7}" destId="{DA868DC1-05FF-4BD7-91E7-BADD0012ABE5}" srcOrd="0" destOrd="1" presId="urn:microsoft.com/office/officeart/2005/8/layout/hList1"/>
    <dgm:cxn modelId="{45722C55-96B0-40ED-BF74-FB074D3DEFBB}" type="presParOf" srcId="{42B577D1-010A-402F-A329-27005D21B116}" destId="{CE6DCF28-B488-4C9A-A0B2-0811A6C6B8E7}" srcOrd="0" destOrd="0" presId="urn:microsoft.com/office/officeart/2005/8/layout/hList1"/>
    <dgm:cxn modelId="{BFB1E137-DA2E-4EF0-AAB8-A806CA6F2AEA}" type="presParOf" srcId="{CE6DCF28-B488-4C9A-A0B2-0811A6C6B8E7}" destId="{35EF56C4-9598-498D-A4C9-2F1D85BEFEE5}" srcOrd="0" destOrd="0" presId="urn:microsoft.com/office/officeart/2005/8/layout/hList1"/>
    <dgm:cxn modelId="{B7F3E675-2F89-4EF9-ACD3-B20F809FD3A8}" type="presParOf" srcId="{CE6DCF28-B488-4C9A-A0B2-0811A6C6B8E7}" destId="{DA868DC1-05FF-4BD7-91E7-BADD0012ABE5}" srcOrd="1" destOrd="0" presId="urn:microsoft.com/office/officeart/2005/8/layout/hList1"/>
    <dgm:cxn modelId="{F463834D-F67F-441B-BDEE-CE477C2D7636}" type="presParOf" srcId="{42B577D1-010A-402F-A329-27005D21B116}" destId="{543244A4-97DD-4C1E-B55D-757C15817E25}" srcOrd="1" destOrd="0" presId="urn:microsoft.com/office/officeart/2005/8/layout/hList1"/>
    <dgm:cxn modelId="{63803F45-6110-4971-9096-461D4FF9B185}" type="presParOf" srcId="{42B577D1-010A-402F-A329-27005D21B116}" destId="{1093BEC2-DDD0-4FF8-99E6-BDD370339F0A}" srcOrd="2" destOrd="0" presId="urn:microsoft.com/office/officeart/2005/8/layout/hList1"/>
    <dgm:cxn modelId="{9E7BDB35-C7D6-4330-8296-660956EED83C}" type="presParOf" srcId="{1093BEC2-DDD0-4FF8-99E6-BDD370339F0A}" destId="{E18466A4-D488-4C5B-8648-E959D48BE821}" srcOrd="0" destOrd="0" presId="urn:microsoft.com/office/officeart/2005/8/layout/hList1"/>
    <dgm:cxn modelId="{9811F8CA-2967-4A5C-A640-0DABE76DA14E}" type="presParOf" srcId="{1093BEC2-DDD0-4FF8-99E6-BDD370339F0A}" destId="{1594C267-94E2-4D94-B4A3-D8C5C5F36B16}" srcOrd="1" destOrd="0" presId="urn:microsoft.com/office/officeart/2005/8/layout/hList1"/>
    <dgm:cxn modelId="{903222A8-85D5-4197-A872-DC03EF484675}" type="presParOf" srcId="{42B577D1-010A-402F-A329-27005D21B116}" destId="{FC860249-829C-4A91-B351-0C53A7005B30}" srcOrd="3" destOrd="0" presId="urn:microsoft.com/office/officeart/2005/8/layout/hList1"/>
    <dgm:cxn modelId="{82893564-90AF-4ADF-BA82-B7AAE700F3E2}" type="presParOf" srcId="{42B577D1-010A-402F-A329-27005D21B116}" destId="{EE5D48E7-612F-4281-BB4C-F6FF61260FC2}" srcOrd="4" destOrd="0" presId="urn:microsoft.com/office/officeart/2005/8/layout/hList1"/>
    <dgm:cxn modelId="{11E3A0CA-54B3-460F-958C-42FBF46F8432}" type="presParOf" srcId="{EE5D48E7-612F-4281-BB4C-F6FF61260FC2}" destId="{3FC14762-4B83-4E7E-82B9-16724775B707}" srcOrd="0" destOrd="0" presId="urn:microsoft.com/office/officeart/2005/8/layout/hList1"/>
    <dgm:cxn modelId="{F6D30A8D-1E9A-4EB6-B6FD-7E90D03AA29D}" type="presParOf" srcId="{EE5D48E7-612F-4281-BB4C-F6FF61260FC2}" destId="{E32980A1-1C88-407B-B777-39F54424DD7A}"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64F5B37-7D24-4F07-AF85-843FEDC9C8B0}"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BE114B9E-80B1-4CEE-81C6-F1B086AD13C8}">
      <dgm:prSet phldrT="[Text]" custT="1"/>
      <dgm:spPr/>
      <dgm:t>
        <a:bodyPr/>
        <a:lstStyle/>
        <a:p>
          <a:pPr rtl="0"/>
          <a:r>
            <a:rPr lang="en-US" sz="2300" b="1" dirty="0" smtClean="0">
              <a:solidFill>
                <a:schemeClr val="tx1"/>
              </a:solidFill>
            </a:rPr>
            <a:t>Requirements for Written Orders/Referrals</a:t>
          </a:r>
          <a:endParaRPr lang="en-US" sz="2300" b="1" dirty="0">
            <a:solidFill>
              <a:schemeClr val="tx1"/>
            </a:solidFill>
          </a:endParaRPr>
        </a:p>
      </dgm:t>
    </dgm:pt>
    <dgm:pt modelId="{B52F5344-B58E-4071-87A5-C6E5720E4A8D}" type="parTrans" cxnId="{F4184C4D-9302-401F-AD57-6528D7183E8E}">
      <dgm:prSet/>
      <dgm:spPr/>
      <dgm:t>
        <a:bodyPr/>
        <a:lstStyle/>
        <a:p>
          <a:endParaRPr lang="en-US"/>
        </a:p>
      </dgm:t>
    </dgm:pt>
    <dgm:pt modelId="{17D531E3-AE38-4F5B-801F-DD6EF59E5AA6}" type="sibTrans" cxnId="{F4184C4D-9302-401F-AD57-6528D7183E8E}">
      <dgm:prSet/>
      <dgm:spPr/>
      <dgm:t>
        <a:bodyPr/>
        <a:lstStyle/>
        <a:p>
          <a:endParaRPr lang="en-US"/>
        </a:p>
      </dgm:t>
    </dgm:pt>
    <dgm:pt modelId="{F75A6475-A7DD-4599-BBD3-E13D5584A9DF}">
      <dgm:prSet phldrT="[Text]" custT="1"/>
      <dgm:spPr/>
      <dgm:t>
        <a:bodyPr/>
        <a:lstStyle/>
        <a:p>
          <a:pPr rtl="0"/>
          <a:r>
            <a:rPr lang="en-US" sz="2300" b="1" dirty="0" smtClean="0">
              <a:solidFill>
                <a:schemeClr val="tx1"/>
              </a:solidFill>
            </a:rPr>
            <a:t>Practitioners Qualified to Provide Occupational  Therapy Services</a:t>
          </a:r>
          <a:endParaRPr lang="en-US" sz="2300" b="1" dirty="0">
            <a:solidFill>
              <a:schemeClr val="tx1"/>
            </a:solidFill>
          </a:endParaRPr>
        </a:p>
      </dgm:t>
    </dgm:pt>
    <dgm:pt modelId="{D3836F71-1D15-4935-A3BA-40DEF6FDC702}" type="parTrans" cxnId="{3683C731-4537-43FD-9818-1423DEC565C1}">
      <dgm:prSet/>
      <dgm:spPr/>
      <dgm:t>
        <a:bodyPr/>
        <a:lstStyle/>
        <a:p>
          <a:endParaRPr lang="en-US"/>
        </a:p>
      </dgm:t>
    </dgm:pt>
    <dgm:pt modelId="{275C5BC6-A3E2-4EA8-9DBB-9B17D17BF367}" type="sibTrans" cxnId="{3683C731-4537-43FD-9818-1423DEC565C1}">
      <dgm:prSet/>
      <dgm:spPr/>
      <dgm:t>
        <a:bodyPr/>
        <a:lstStyle/>
        <a:p>
          <a:endParaRPr lang="en-US"/>
        </a:p>
      </dgm:t>
    </dgm:pt>
    <dgm:pt modelId="{E80355DF-DD40-48E8-B81B-DAEEA705A19A}">
      <dgm:prSet phldrT="[Text]" custT="1"/>
      <dgm:spPr/>
      <dgm:t>
        <a:bodyPr/>
        <a:lstStyle/>
        <a:p>
          <a:pPr rtl="0"/>
          <a:r>
            <a:rPr lang="en-US" sz="2300" b="1" smtClean="0">
              <a:solidFill>
                <a:schemeClr val="tx1"/>
              </a:solidFill>
            </a:rPr>
            <a:t>Documentation Requirements</a:t>
          </a:r>
          <a:endParaRPr lang="en-US" sz="2300" b="1" dirty="0">
            <a:solidFill>
              <a:schemeClr val="tx1"/>
            </a:solidFill>
          </a:endParaRPr>
        </a:p>
      </dgm:t>
    </dgm:pt>
    <dgm:pt modelId="{8263EB61-B53A-40D6-9B69-D07218EA6B9E}" type="parTrans" cxnId="{97AB0FC8-A7D9-49EC-BA64-2CCCBD987C37}">
      <dgm:prSet/>
      <dgm:spPr/>
      <dgm:t>
        <a:bodyPr/>
        <a:lstStyle/>
        <a:p>
          <a:endParaRPr lang="en-US"/>
        </a:p>
      </dgm:t>
    </dgm:pt>
    <dgm:pt modelId="{BAA25932-7623-4353-9D9B-62634028DB1F}" type="sibTrans" cxnId="{97AB0FC8-A7D9-49EC-BA64-2CCCBD987C37}">
      <dgm:prSet/>
      <dgm:spPr/>
      <dgm:t>
        <a:bodyPr/>
        <a:lstStyle/>
        <a:p>
          <a:endParaRPr lang="en-US"/>
        </a:p>
      </dgm:t>
    </dgm:pt>
    <dgm:pt modelId="{C6C80E36-FE6B-4D04-A51D-799EA5A3EF34}">
      <dgm:prSet phldrT="[Text]" custT="1"/>
      <dgm:spPr/>
      <dgm:t>
        <a:bodyPr/>
        <a:lstStyle/>
        <a:p>
          <a:pPr rtl="0"/>
          <a:r>
            <a:rPr lang="en-US" sz="2300" dirty="0" smtClean="0"/>
            <a:t>Ordering practitioner must be licensed, registered, and/or certified as required.</a:t>
          </a:r>
          <a:endParaRPr lang="en-US" sz="2300" dirty="0"/>
        </a:p>
      </dgm:t>
    </dgm:pt>
    <dgm:pt modelId="{34916318-2027-43BF-B52B-18E6382653DC}" type="parTrans" cxnId="{E9C46C02-D786-41DD-9850-6BD50B9E14F2}">
      <dgm:prSet/>
      <dgm:spPr/>
      <dgm:t>
        <a:bodyPr/>
        <a:lstStyle/>
        <a:p>
          <a:endParaRPr lang="en-US"/>
        </a:p>
      </dgm:t>
    </dgm:pt>
    <dgm:pt modelId="{73900EC0-27DC-43C9-AFDC-CF0210EB8556}" type="sibTrans" cxnId="{E9C46C02-D786-41DD-9850-6BD50B9E14F2}">
      <dgm:prSet/>
      <dgm:spPr/>
      <dgm:t>
        <a:bodyPr/>
        <a:lstStyle/>
        <a:p>
          <a:endParaRPr lang="en-US"/>
        </a:p>
      </dgm:t>
    </dgm:pt>
    <dgm:pt modelId="{FF2AA319-EF16-4AB9-8D70-5AF8D6F63925}">
      <dgm:prSet phldrT="[Text]" custT="1"/>
      <dgm:spPr/>
      <dgm:t>
        <a:bodyPr/>
        <a:lstStyle/>
        <a:p>
          <a:pPr rtl="0"/>
          <a:r>
            <a:rPr lang="en-US" sz="2300" dirty="0" smtClean="0"/>
            <a:t>Licensed and registered occupational therapist (OT); or a</a:t>
          </a:r>
          <a:endParaRPr lang="en-US" sz="2300" dirty="0"/>
        </a:p>
      </dgm:t>
    </dgm:pt>
    <dgm:pt modelId="{6D97651A-35E8-4946-9403-CBC4F0DF10AF}" type="parTrans" cxnId="{D3D05965-675F-4FDE-8A36-D9AC9BFAC72A}">
      <dgm:prSet/>
      <dgm:spPr/>
      <dgm:t>
        <a:bodyPr/>
        <a:lstStyle/>
        <a:p>
          <a:endParaRPr lang="en-US"/>
        </a:p>
      </dgm:t>
    </dgm:pt>
    <dgm:pt modelId="{1860E8E8-9E13-440B-9153-254FAD89A11B}" type="sibTrans" cxnId="{D3D05965-675F-4FDE-8A36-D9AC9BFAC72A}">
      <dgm:prSet/>
      <dgm:spPr/>
      <dgm:t>
        <a:bodyPr/>
        <a:lstStyle/>
        <a:p>
          <a:endParaRPr lang="en-US"/>
        </a:p>
      </dgm:t>
    </dgm:pt>
    <dgm:pt modelId="{0347D2EF-1AC4-424F-B0A7-01E4A6138417}">
      <dgm:prSet phldrT="[Text]" custT="1"/>
      <dgm:spPr/>
      <dgm:t>
        <a:bodyPr/>
        <a:lstStyle/>
        <a:p>
          <a:pPr rtl="0"/>
          <a:r>
            <a:rPr lang="en-US" sz="2300" b="1" dirty="0" smtClean="0"/>
            <a:t>Evaluation</a:t>
          </a:r>
          <a:r>
            <a:rPr lang="en-US" sz="2300" dirty="0" smtClean="0"/>
            <a:t>: Evaluation Report.</a:t>
          </a:r>
          <a:endParaRPr lang="en-US" sz="2300" dirty="0"/>
        </a:p>
      </dgm:t>
    </dgm:pt>
    <dgm:pt modelId="{A753B825-DE58-4FC8-9FE4-1CC6FB3787A3}" type="parTrans" cxnId="{B60616DB-A19E-4031-9FB1-B4F4AF71F365}">
      <dgm:prSet/>
      <dgm:spPr/>
      <dgm:t>
        <a:bodyPr/>
        <a:lstStyle/>
        <a:p>
          <a:endParaRPr lang="en-US"/>
        </a:p>
      </dgm:t>
    </dgm:pt>
    <dgm:pt modelId="{A19D7571-52BE-400C-904C-255779940AE0}" type="sibTrans" cxnId="{B60616DB-A19E-4031-9FB1-B4F4AF71F365}">
      <dgm:prSet/>
      <dgm:spPr/>
      <dgm:t>
        <a:bodyPr/>
        <a:lstStyle/>
        <a:p>
          <a:endParaRPr lang="en-US"/>
        </a:p>
      </dgm:t>
    </dgm:pt>
    <dgm:pt modelId="{C4C17FAF-EF9C-45E8-ACE0-D3318021175A}">
      <dgm:prSet phldrT="[Text]" custT="1"/>
      <dgm:spPr/>
      <dgm:t>
        <a:bodyPr/>
        <a:lstStyle/>
        <a:p>
          <a:pPr rtl="0"/>
          <a:r>
            <a:rPr lang="en-US" sz="2300" dirty="0" smtClean="0"/>
            <a:t>Written order must be signed/dated by a NYS Medicaid enrolled:  physician, physician assistant, or a nurse practitioner.</a:t>
          </a:r>
          <a:endParaRPr lang="en-US" sz="2300" dirty="0"/>
        </a:p>
      </dgm:t>
    </dgm:pt>
    <dgm:pt modelId="{740664A4-1E9E-4546-81BB-842B5024A438}" type="parTrans" cxnId="{3D98DD27-A7AB-4D9A-A991-4E52F89D80D3}">
      <dgm:prSet/>
      <dgm:spPr/>
      <dgm:t>
        <a:bodyPr/>
        <a:lstStyle/>
        <a:p>
          <a:endParaRPr lang="en-US"/>
        </a:p>
      </dgm:t>
    </dgm:pt>
    <dgm:pt modelId="{FF3A1A48-27CC-46BC-BD41-C01B4D17B963}" type="sibTrans" cxnId="{3D98DD27-A7AB-4D9A-A991-4E52F89D80D3}">
      <dgm:prSet/>
      <dgm:spPr/>
      <dgm:t>
        <a:bodyPr/>
        <a:lstStyle/>
        <a:p>
          <a:endParaRPr lang="en-US"/>
        </a:p>
      </dgm:t>
    </dgm:pt>
    <dgm:pt modelId="{AFB40E67-0CA6-4203-A3CB-22A859CD5581}">
      <dgm:prSet phldrT="[Text]" custT="1"/>
      <dgm:spPr/>
      <dgm:t>
        <a:bodyPr/>
        <a:lstStyle/>
        <a:p>
          <a:pPr rtl="0"/>
          <a:r>
            <a:rPr lang="en-US" sz="2300" dirty="0" smtClean="0"/>
            <a:t>Certified occupational therapy assistant (OTA) operating under the direction of a OT.</a:t>
          </a:r>
          <a:endParaRPr lang="en-US" sz="2300" dirty="0"/>
        </a:p>
      </dgm:t>
    </dgm:pt>
    <dgm:pt modelId="{0211CE91-3023-4698-99AE-1937593DB9FA}" type="parTrans" cxnId="{B2BC7BE4-0086-4004-86B2-1DA36BC29B28}">
      <dgm:prSet/>
      <dgm:spPr/>
      <dgm:t>
        <a:bodyPr/>
        <a:lstStyle/>
        <a:p>
          <a:endParaRPr lang="en-US"/>
        </a:p>
      </dgm:t>
    </dgm:pt>
    <dgm:pt modelId="{E0D45617-E156-42BE-ABE0-2649D10BE966}" type="sibTrans" cxnId="{B2BC7BE4-0086-4004-86B2-1DA36BC29B28}">
      <dgm:prSet/>
      <dgm:spPr/>
      <dgm:t>
        <a:bodyPr/>
        <a:lstStyle/>
        <a:p>
          <a:endParaRPr lang="en-US"/>
        </a:p>
      </dgm:t>
    </dgm:pt>
    <dgm:pt modelId="{085FBD1D-81AD-4289-B4A2-B2320729691C}">
      <dgm:prSet phldrT="[Text]" custT="1"/>
      <dgm:spPr/>
      <dgm:t>
        <a:bodyPr/>
        <a:lstStyle/>
        <a:p>
          <a:pPr rtl="0"/>
          <a:r>
            <a:rPr lang="en-US" sz="2300" b="1" dirty="0" smtClean="0"/>
            <a:t>Therapy</a:t>
          </a:r>
          <a:r>
            <a:rPr lang="en-US" sz="2300" dirty="0" smtClean="0"/>
            <a:t>: Session Note</a:t>
          </a:r>
          <a:endParaRPr lang="en-US" sz="2300" dirty="0"/>
        </a:p>
      </dgm:t>
    </dgm:pt>
    <dgm:pt modelId="{E808CF69-211C-4327-9DD0-575F1F54AEDE}" type="parTrans" cxnId="{615D31B1-6C40-4BCE-91D8-7263EC3ECD98}">
      <dgm:prSet/>
      <dgm:spPr/>
      <dgm:t>
        <a:bodyPr/>
        <a:lstStyle/>
        <a:p>
          <a:endParaRPr lang="en-US"/>
        </a:p>
      </dgm:t>
    </dgm:pt>
    <dgm:pt modelId="{89E456C2-EF66-4748-B317-8414D071C973}" type="sibTrans" cxnId="{615D31B1-6C40-4BCE-91D8-7263EC3ECD98}">
      <dgm:prSet/>
      <dgm:spPr/>
      <dgm:t>
        <a:bodyPr/>
        <a:lstStyle/>
        <a:p>
          <a:endParaRPr lang="en-US"/>
        </a:p>
      </dgm:t>
    </dgm:pt>
    <dgm:pt modelId="{42B577D1-010A-402F-A329-27005D21B116}" type="pres">
      <dgm:prSet presAssocID="{064F5B37-7D24-4F07-AF85-843FEDC9C8B0}" presName="Name0" presStyleCnt="0">
        <dgm:presLayoutVars>
          <dgm:dir/>
          <dgm:animLvl val="lvl"/>
          <dgm:resizeHandles val="exact"/>
        </dgm:presLayoutVars>
      </dgm:prSet>
      <dgm:spPr/>
      <dgm:t>
        <a:bodyPr/>
        <a:lstStyle/>
        <a:p>
          <a:endParaRPr lang="en-US"/>
        </a:p>
      </dgm:t>
    </dgm:pt>
    <dgm:pt modelId="{CE6DCF28-B488-4C9A-A0B2-0811A6C6B8E7}" type="pres">
      <dgm:prSet presAssocID="{BE114B9E-80B1-4CEE-81C6-F1B086AD13C8}" presName="composite" presStyleCnt="0"/>
      <dgm:spPr/>
      <dgm:t>
        <a:bodyPr/>
        <a:lstStyle/>
        <a:p>
          <a:endParaRPr lang="en-US"/>
        </a:p>
      </dgm:t>
    </dgm:pt>
    <dgm:pt modelId="{35EF56C4-9598-498D-A4C9-2F1D85BEFEE5}" type="pres">
      <dgm:prSet presAssocID="{BE114B9E-80B1-4CEE-81C6-F1B086AD13C8}" presName="parTx" presStyleLbl="alignNode1" presStyleIdx="0" presStyleCnt="3">
        <dgm:presLayoutVars>
          <dgm:chMax val="0"/>
          <dgm:chPref val="0"/>
          <dgm:bulletEnabled val="1"/>
        </dgm:presLayoutVars>
      </dgm:prSet>
      <dgm:spPr/>
      <dgm:t>
        <a:bodyPr/>
        <a:lstStyle/>
        <a:p>
          <a:endParaRPr lang="en-US"/>
        </a:p>
      </dgm:t>
    </dgm:pt>
    <dgm:pt modelId="{DA868DC1-05FF-4BD7-91E7-BADD0012ABE5}" type="pres">
      <dgm:prSet presAssocID="{BE114B9E-80B1-4CEE-81C6-F1B086AD13C8}" presName="desTx" presStyleLbl="alignAccFollowNode1" presStyleIdx="0" presStyleCnt="3">
        <dgm:presLayoutVars>
          <dgm:bulletEnabled val="1"/>
        </dgm:presLayoutVars>
      </dgm:prSet>
      <dgm:spPr/>
      <dgm:t>
        <a:bodyPr/>
        <a:lstStyle/>
        <a:p>
          <a:endParaRPr lang="en-US"/>
        </a:p>
      </dgm:t>
    </dgm:pt>
    <dgm:pt modelId="{543244A4-97DD-4C1E-B55D-757C15817E25}" type="pres">
      <dgm:prSet presAssocID="{17D531E3-AE38-4F5B-801F-DD6EF59E5AA6}" presName="space" presStyleCnt="0"/>
      <dgm:spPr/>
      <dgm:t>
        <a:bodyPr/>
        <a:lstStyle/>
        <a:p>
          <a:endParaRPr lang="en-US"/>
        </a:p>
      </dgm:t>
    </dgm:pt>
    <dgm:pt modelId="{1093BEC2-DDD0-4FF8-99E6-BDD370339F0A}" type="pres">
      <dgm:prSet presAssocID="{F75A6475-A7DD-4599-BBD3-E13D5584A9DF}" presName="composite" presStyleCnt="0"/>
      <dgm:spPr/>
      <dgm:t>
        <a:bodyPr/>
        <a:lstStyle/>
        <a:p>
          <a:endParaRPr lang="en-US"/>
        </a:p>
      </dgm:t>
    </dgm:pt>
    <dgm:pt modelId="{E18466A4-D488-4C5B-8648-E959D48BE821}" type="pres">
      <dgm:prSet presAssocID="{F75A6475-A7DD-4599-BBD3-E13D5584A9DF}" presName="parTx" presStyleLbl="alignNode1" presStyleIdx="1" presStyleCnt="3" custLinFactNeighborX="-13827">
        <dgm:presLayoutVars>
          <dgm:chMax val="0"/>
          <dgm:chPref val="0"/>
          <dgm:bulletEnabled val="1"/>
        </dgm:presLayoutVars>
      </dgm:prSet>
      <dgm:spPr/>
      <dgm:t>
        <a:bodyPr/>
        <a:lstStyle/>
        <a:p>
          <a:endParaRPr lang="en-US"/>
        </a:p>
      </dgm:t>
    </dgm:pt>
    <dgm:pt modelId="{1594C267-94E2-4D94-B4A3-D8C5C5F36B16}" type="pres">
      <dgm:prSet presAssocID="{F75A6475-A7DD-4599-BBD3-E13D5584A9DF}" presName="desTx" presStyleLbl="alignAccFollowNode1" presStyleIdx="1" presStyleCnt="3" custLinFactNeighborX="-13827">
        <dgm:presLayoutVars>
          <dgm:bulletEnabled val="1"/>
        </dgm:presLayoutVars>
      </dgm:prSet>
      <dgm:spPr/>
      <dgm:t>
        <a:bodyPr/>
        <a:lstStyle/>
        <a:p>
          <a:endParaRPr lang="en-US"/>
        </a:p>
      </dgm:t>
    </dgm:pt>
    <dgm:pt modelId="{FC860249-829C-4A91-B351-0C53A7005B30}" type="pres">
      <dgm:prSet presAssocID="{275C5BC6-A3E2-4EA8-9DBB-9B17D17BF367}" presName="space" presStyleCnt="0"/>
      <dgm:spPr/>
      <dgm:t>
        <a:bodyPr/>
        <a:lstStyle/>
        <a:p>
          <a:endParaRPr lang="en-US"/>
        </a:p>
      </dgm:t>
    </dgm:pt>
    <dgm:pt modelId="{EE5D48E7-612F-4281-BB4C-F6FF61260FC2}" type="pres">
      <dgm:prSet presAssocID="{E80355DF-DD40-48E8-B81B-DAEEA705A19A}" presName="composite" presStyleCnt="0"/>
      <dgm:spPr/>
      <dgm:t>
        <a:bodyPr/>
        <a:lstStyle/>
        <a:p>
          <a:endParaRPr lang="en-US"/>
        </a:p>
      </dgm:t>
    </dgm:pt>
    <dgm:pt modelId="{3FC14762-4B83-4E7E-82B9-16724775B707}" type="pres">
      <dgm:prSet presAssocID="{E80355DF-DD40-48E8-B81B-DAEEA705A19A}" presName="parTx" presStyleLbl="alignNode1" presStyleIdx="2" presStyleCnt="3" custLinFactNeighborX="-27654">
        <dgm:presLayoutVars>
          <dgm:chMax val="0"/>
          <dgm:chPref val="0"/>
          <dgm:bulletEnabled val="1"/>
        </dgm:presLayoutVars>
      </dgm:prSet>
      <dgm:spPr/>
      <dgm:t>
        <a:bodyPr/>
        <a:lstStyle/>
        <a:p>
          <a:endParaRPr lang="en-US"/>
        </a:p>
      </dgm:t>
    </dgm:pt>
    <dgm:pt modelId="{E32980A1-1C88-407B-B777-39F54424DD7A}" type="pres">
      <dgm:prSet presAssocID="{E80355DF-DD40-48E8-B81B-DAEEA705A19A}" presName="desTx" presStyleLbl="alignAccFollowNode1" presStyleIdx="2" presStyleCnt="3" custLinFactNeighborX="-27654">
        <dgm:presLayoutVars>
          <dgm:bulletEnabled val="1"/>
        </dgm:presLayoutVars>
      </dgm:prSet>
      <dgm:spPr/>
      <dgm:t>
        <a:bodyPr/>
        <a:lstStyle/>
        <a:p>
          <a:endParaRPr lang="en-US"/>
        </a:p>
      </dgm:t>
    </dgm:pt>
  </dgm:ptLst>
  <dgm:cxnLst>
    <dgm:cxn modelId="{3683C731-4537-43FD-9818-1423DEC565C1}" srcId="{064F5B37-7D24-4F07-AF85-843FEDC9C8B0}" destId="{F75A6475-A7DD-4599-BBD3-E13D5584A9DF}" srcOrd="1" destOrd="0" parTransId="{D3836F71-1D15-4935-A3BA-40DEF6FDC702}" sibTransId="{275C5BC6-A3E2-4EA8-9DBB-9B17D17BF367}"/>
    <dgm:cxn modelId="{F4184C4D-9302-401F-AD57-6528D7183E8E}" srcId="{064F5B37-7D24-4F07-AF85-843FEDC9C8B0}" destId="{BE114B9E-80B1-4CEE-81C6-F1B086AD13C8}" srcOrd="0" destOrd="0" parTransId="{B52F5344-B58E-4071-87A5-C6E5720E4A8D}" sibTransId="{17D531E3-AE38-4F5B-801F-DD6EF59E5AA6}"/>
    <dgm:cxn modelId="{DFC63F5A-6269-4D3C-94B9-D1550CFE342F}" type="presOf" srcId="{085FBD1D-81AD-4289-B4A2-B2320729691C}" destId="{E32980A1-1C88-407B-B777-39F54424DD7A}" srcOrd="0" destOrd="1" presId="urn:microsoft.com/office/officeart/2005/8/layout/hList1"/>
    <dgm:cxn modelId="{E9FEAD51-51FF-4CCA-806A-9DAFBBCE5514}" type="presOf" srcId="{C6C80E36-FE6B-4D04-A51D-799EA5A3EF34}" destId="{DA868DC1-05FF-4BD7-91E7-BADD0012ABE5}" srcOrd="0" destOrd="0" presId="urn:microsoft.com/office/officeart/2005/8/layout/hList1"/>
    <dgm:cxn modelId="{D3D05965-675F-4FDE-8A36-D9AC9BFAC72A}" srcId="{F75A6475-A7DD-4599-BBD3-E13D5584A9DF}" destId="{FF2AA319-EF16-4AB9-8D70-5AF8D6F63925}" srcOrd="0" destOrd="0" parTransId="{6D97651A-35E8-4946-9403-CBC4F0DF10AF}" sibTransId="{1860E8E8-9E13-440B-9153-254FAD89A11B}"/>
    <dgm:cxn modelId="{F5893778-A393-4E17-A5B1-BC933A0B51C7}" type="presOf" srcId="{C4C17FAF-EF9C-45E8-ACE0-D3318021175A}" destId="{DA868DC1-05FF-4BD7-91E7-BADD0012ABE5}" srcOrd="0" destOrd="1" presId="urn:microsoft.com/office/officeart/2005/8/layout/hList1"/>
    <dgm:cxn modelId="{3D98DD27-A7AB-4D9A-A991-4E52F89D80D3}" srcId="{BE114B9E-80B1-4CEE-81C6-F1B086AD13C8}" destId="{C4C17FAF-EF9C-45E8-ACE0-D3318021175A}" srcOrd="1" destOrd="0" parTransId="{740664A4-1E9E-4546-81BB-842B5024A438}" sibTransId="{FF3A1A48-27CC-46BC-BD41-C01B4D17B963}"/>
    <dgm:cxn modelId="{615D31B1-6C40-4BCE-91D8-7263EC3ECD98}" srcId="{E80355DF-DD40-48E8-B81B-DAEEA705A19A}" destId="{085FBD1D-81AD-4289-B4A2-B2320729691C}" srcOrd="1" destOrd="0" parTransId="{E808CF69-211C-4327-9DD0-575F1F54AEDE}" sibTransId="{89E456C2-EF66-4748-B317-8414D071C973}"/>
    <dgm:cxn modelId="{43A69C25-EDEC-46F3-B905-7D465286D64D}" type="presOf" srcId="{064F5B37-7D24-4F07-AF85-843FEDC9C8B0}" destId="{42B577D1-010A-402F-A329-27005D21B116}" srcOrd="0" destOrd="0" presId="urn:microsoft.com/office/officeart/2005/8/layout/hList1"/>
    <dgm:cxn modelId="{B60616DB-A19E-4031-9FB1-B4F4AF71F365}" srcId="{E80355DF-DD40-48E8-B81B-DAEEA705A19A}" destId="{0347D2EF-1AC4-424F-B0A7-01E4A6138417}" srcOrd="0" destOrd="0" parTransId="{A753B825-DE58-4FC8-9FE4-1CC6FB3787A3}" sibTransId="{A19D7571-52BE-400C-904C-255779940AE0}"/>
    <dgm:cxn modelId="{97AB0FC8-A7D9-49EC-BA64-2CCCBD987C37}" srcId="{064F5B37-7D24-4F07-AF85-843FEDC9C8B0}" destId="{E80355DF-DD40-48E8-B81B-DAEEA705A19A}" srcOrd="2" destOrd="0" parTransId="{8263EB61-B53A-40D6-9B69-D07218EA6B9E}" sibTransId="{BAA25932-7623-4353-9D9B-62634028DB1F}"/>
    <dgm:cxn modelId="{0FA03F46-7D3E-4688-A998-71FAC9CEFF30}" type="presOf" srcId="{AFB40E67-0CA6-4203-A3CB-22A859CD5581}" destId="{1594C267-94E2-4D94-B4A3-D8C5C5F36B16}" srcOrd="0" destOrd="1" presId="urn:microsoft.com/office/officeart/2005/8/layout/hList1"/>
    <dgm:cxn modelId="{D0E92BD1-372C-46E5-A6CC-29DA23026416}" type="presOf" srcId="{0347D2EF-1AC4-424F-B0A7-01E4A6138417}" destId="{E32980A1-1C88-407B-B777-39F54424DD7A}" srcOrd="0" destOrd="0" presId="urn:microsoft.com/office/officeart/2005/8/layout/hList1"/>
    <dgm:cxn modelId="{307385E3-1CB8-48C3-A358-FE64EEE06032}" type="presOf" srcId="{FF2AA319-EF16-4AB9-8D70-5AF8D6F63925}" destId="{1594C267-94E2-4D94-B4A3-D8C5C5F36B16}" srcOrd="0" destOrd="0" presId="urn:microsoft.com/office/officeart/2005/8/layout/hList1"/>
    <dgm:cxn modelId="{E9C46C02-D786-41DD-9850-6BD50B9E14F2}" srcId="{BE114B9E-80B1-4CEE-81C6-F1B086AD13C8}" destId="{C6C80E36-FE6B-4D04-A51D-799EA5A3EF34}" srcOrd="0" destOrd="0" parTransId="{34916318-2027-43BF-B52B-18E6382653DC}" sibTransId="{73900EC0-27DC-43C9-AFDC-CF0210EB8556}"/>
    <dgm:cxn modelId="{E16F87CC-C9F6-48EC-8EC5-05BDDF880629}" type="presOf" srcId="{F75A6475-A7DD-4599-BBD3-E13D5584A9DF}" destId="{E18466A4-D488-4C5B-8648-E959D48BE821}" srcOrd="0" destOrd="0" presId="urn:microsoft.com/office/officeart/2005/8/layout/hList1"/>
    <dgm:cxn modelId="{C80FADA3-A097-45FF-B8A7-2AF064CB5BF6}" type="presOf" srcId="{E80355DF-DD40-48E8-B81B-DAEEA705A19A}" destId="{3FC14762-4B83-4E7E-82B9-16724775B707}" srcOrd="0" destOrd="0" presId="urn:microsoft.com/office/officeart/2005/8/layout/hList1"/>
    <dgm:cxn modelId="{B2BC7BE4-0086-4004-86B2-1DA36BC29B28}" srcId="{F75A6475-A7DD-4599-BBD3-E13D5584A9DF}" destId="{AFB40E67-0CA6-4203-A3CB-22A859CD5581}" srcOrd="1" destOrd="0" parTransId="{0211CE91-3023-4698-99AE-1937593DB9FA}" sibTransId="{E0D45617-E156-42BE-ABE0-2649D10BE966}"/>
    <dgm:cxn modelId="{ED956527-D042-45A0-A549-59C00AFE56F9}" type="presOf" srcId="{BE114B9E-80B1-4CEE-81C6-F1B086AD13C8}" destId="{35EF56C4-9598-498D-A4C9-2F1D85BEFEE5}" srcOrd="0" destOrd="0" presId="urn:microsoft.com/office/officeart/2005/8/layout/hList1"/>
    <dgm:cxn modelId="{6A70DBE1-A09C-48BD-BFD0-1FF69CF0C6BE}" type="presParOf" srcId="{42B577D1-010A-402F-A329-27005D21B116}" destId="{CE6DCF28-B488-4C9A-A0B2-0811A6C6B8E7}" srcOrd="0" destOrd="0" presId="urn:microsoft.com/office/officeart/2005/8/layout/hList1"/>
    <dgm:cxn modelId="{9C291FC8-B8BF-44AE-9C5B-FAC970D94A7C}" type="presParOf" srcId="{CE6DCF28-B488-4C9A-A0B2-0811A6C6B8E7}" destId="{35EF56C4-9598-498D-A4C9-2F1D85BEFEE5}" srcOrd="0" destOrd="0" presId="urn:microsoft.com/office/officeart/2005/8/layout/hList1"/>
    <dgm:cxn modelId="{D30AB29C-A6EF-46FF-84DF-6846F0E69646}" type="presParOf" srcId="{CE6DCF28-B488-4C9A-A0B2-0811A6C6B8E7}" destId="{DA868DC1-05FF-4BD7-91E7-BADD0012ABE5}" srcOrd="1" destOrd="0" presId="urn:microsoft.com/office/officeart/2005/8/layout/hList1"/>
    <dgm:cxn modelId="{D4DD209D-7266-4591-B6FE-E24E3A216DEA}" type="presParOf" srcId="{42B577D1-010A-402F-A329-27005D21B116}" destId="{543244A4-97DD-4C1E-B55D-757C15817E25}" srcOrd="1" destOrd="0" presId="urn:microsoft.com/office/officeart/2005/8/layout/hList1"/>
    <dgm:cxn modelId="{445A1414-2D37-4D4F-ADAF-F6EFE1A872F3}" type="presParOf" srcId="{42B577D1-010A-402F-A329-27005D21B116}" destId="{1093BEC2-DDD0-4FF8-99E6-BDD370339F0A}" srcOrd="2" destOrd="0" presId="urn:microsoft.com/office/officeart/2005/8/layout/hList1"/>
    <dgm:cxn modelId="{19296D9E-A9CB-4B09-9D4B-02C5247EB02F}" type="presParOf" srcId="{1093BEC2-DDD0-4FF8-99E6-BDD370339F0A}" destId="{E18466A4-D488-4C5B-8648-E959D48BE821}" srcOrd="0" destOrd="0" presId="urn:microsoft.com/office/officeart/2005/8/layout/hList1"/>
    <dgm:cxn modelId="{645A246A-7B8F-4827-9D03-AFF590CB823B}" type="presParOf" srcId="{1093BEC2-DDD0-4FF8-99E6-BDD370339F0A}" destId="{1594C267-94E2-4D94-B4A3-D8C5C5F36B16}" srcOrd="1" destOrd="0" presId="urn:microsoft.com/office/officeart/2005/8/layout/hList1"/>
    <dgm:cxn modelId="{D8944CFA-32CB-4EBF-A7D7-B4C4861A93F2}" type="presParOf" srcId="{42B577D1-010A-402F-A329-27005D21B116}" destId="{FC860249-829C-4A91-B351-0C53A7005B30}" srcOrd="3" destOrd="0" presId="urn:microsoft.com/office/officeart/2005/8/layout/hList1"/>
    <dgm:cxn modelId="{18F85C1D-E340-4DB0-AD3A-11110922D1B1}" type="presParOf" srcId="{42B577D1-010A-402F-A329-27005D21B116}" destId="{EE5D48E7-612F-4281-BB4C-F6FF61260FC2}" srcOrd="4" destOrd="0" presId="urn:microsoft.com/office/officeart/2005/8/layout/hList1"/>
    <dgm:cxn modelId="{9ECA543F-4D9A-44BE-9E1A-F618A951485C}" type="presParOf" srcId="{EE5D48E7-612F-4281-BB4C-F6FF61260FC2}" destId="{3FC14762-4B83-4E7E-82B9-16724775B707}" srcOrd="0" destOrd="0" presId="urn:microsoft.com/office/officeart/2005/8/layout/hList1"/>
    <dgm:cxn modelId="{9BEBB0D6-1478-49FB-8357-78C08829691F}" type="presParOf" srcId="{EE5D48E7-612F-4281-BB4C-F6FF61260FC2}" destId="{E32980A1-1C88-407B-B777-39F54424DD7A}"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64F5B37-7D24-4F07-AF85-843FEDC9C8B0}"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BE114B9E-80B1-4CEE-81C6-F1B086AD13C8}">
      <dgm:prSet phldrT="[Text]"/>
      <dgm:spPr/>
      <dgm:t>
        <a:bodyPr/>
        <a:lstStyle/>
        <a:p>
          <a:pPr rtl="0"/>
          <a:r>
            <a:rPr lang="en-US" b="1" dirty="0" smtClean="0">
              <a:solidFill>
                <a:schemeClr val="tx1"/>
              </a:solidFill>
            </a:rPr>
            <a:t>Requirements for Written Orders/Referrals</a:t>
          </a:r>
          <a:endParaRPr lang="en-US" b="1" dirty="0">
            <a:solidFill>
              <a:schemeClr val="tx1"/>
            </a:solidFill>
          </a:endParaRPr>
        </a:p>
      </dgm:t>
    </dgm:pt>
    <dgm:pt modelId="{B52F5344-B58E-4071-87A5-C6E5720E4A8D}" type="parTrans" cxnId="{F4184C4D-9302-401F-AD57-6528D7183E8E}">
      <dgm:prSet/>
      <dgm:spPr/>
      <dgm:t>
        <a:bodyPr/>
        <a:lstStyle/>
        <a:p>
          <a:endParaRPr lang="en-US"/>
        </a:p>
      </dgm:t>
    </dgm:pt>
    <dgm:pt modelId="{17D531E3-AE38-4F5B-801F-DD6EF59E5AA6}" type="sibTrans" cxnId="{F4184C4D-9302-401F-AD57-6528D7183E8E}">
      <dgm:prSet/>
      <dgm:spPr/>
      <dgm:t>
        <a:bodyPr/>
        <a:lstStyle/>
        <a:p>
          <a:endParaRPr lang="en-US"/>
        </a:p>
      </dgm:t>
    </dgm:pt>
    <dgm:pt modelId="{F75A6475-A7DD-4599-BBD3-E13D5584A9DF}">
      <dgm:prSet phldrT="[Text]"/>
      <dgm:spPr/>
      <dgm:t>
        <a:bodyPr/>
        <a:lstStyle/>
        <a:p>
          <a:pPr rtl="0"/>
          <a:r>
            <a:rPr lang="en-US" b="1" dirty="0" smtClean="0">
              <a:solidFill>
                <a:schemeClr val="tx1"/>
              </a:solidFill>
            </a:rPr>
            <a:t>Practitioners Qualified to Provide Psychological Counseling Services</a:t>
          </a:r>
          <a:endParaRPr lang="en-US" b="1" dirty="0">
            <a:solidFill>
              <a:schemeClr val="tx1"/>
            </a:solidFill>
          </a:endParaRPr>
        </a:p>
      </dgm:t>
    </dgm:pt>
    <dgm:pt modelId="{275C5BC6-A3E2-4EA8-9DBB-9B17D17BF367}" type="sibTrans" cxnId="{3683C731-4537-43FD-9818-1423DEC565C1}">
      <dgm:prSet/>
      <dgm:spPr/>
      <dgm:t>
        <a:bodyPr/>
        <a:lstStyle/>
        <a:p>
          <a:endParaRPr lang="en-US"/>
        </a:p>
      </dgm:t>
    </dgm:pt>
    <dgm:pt modelId="{D3836F71-1D15-4935-A3BA-40DEF6FDC702}" type="parTrans" cxnId="{3683C731-4537-43FD-9818-1423DEC565C1}">
      <dgm:prSet/>
      <dgm:spPr/>
      <dgm:t>
        <a:bodyPr/>
        <a:lstStyle/>
        <a:p>
          <a:endParaRPr lang="en-US"/>
        </a:p>
      </dgm:t>
    </dgm:pt>
    <dgm:pt modelId="{C6C80E36-FE6B-4D04-A51D-799EA5A3EF34}">
      <dgm:prSet phldrT="[Text]"/>
      <dgm:spPr/>
      <dgm:t>
        <a:bodyPr/>
        <a:lstStyle/>
        <a:p>
          <a:pPr rtl="0"/>
          <a:r>
            <a:rPr lang="en-US" b="1" dirty="0" smtClean="0"/>
            <a:t>Referral</a:t>
          </a:r>
          <a:r>
            <a:rPr lang="en-US" dirty="0" smtClean="0"/>
            <a:t> by an appropriate school official such as: a school administrator, the chairperson of the CSE/CPSE, or other licensed practitioner acting with his/her scope of practice.</a:t>
          </a:r>
          <a:endParaRPr lang="en-US" dirty="0"/>
        </a:p>
      </dgm:t>
    </dgm:pt>
    <dgm:pt modelId="{73900EC0-27DC-43C9-AFDC-CF0210EB8556}" type="sibTrans" cxnId="{E9C46C02-D786-41DD-9850-6BD50B9E14F2}">
      <dgm:prSet/>
      <dgm:spPr/>
      <dgm:t>
        <a:bodyPr/>
        <a:lstStyle/>
        <a:p>
          <a:endParaRPr lang="en-US"/>
        </a:p>
      </dgm:t>
    </dgm:pt>
    <dgm:pt modelId="{34916318-2027-43BF-B52B-18E6382653DC}" type="parTrans" cxnId="{E9C46C02-D786-41DD-9850-6BD50B9E14F2}">
      <dgm:prSet/>
      <dgm:spPr/>
      <dgm:t>
        <a:bodyPr/>
        <a:lstStyle/>
        <a:p>
          <a:endParaRPr lang="en-US"/>
        </a:p>
      </dgm:t>
    </dgm:pt>
    <dgm:pt modelId="{E80355DF-DD40-48E8-B81B-DAEEA705A19A}">
      <dgm:prSet phldrT="[Text]"/>
      <dgm:spPr/>
      <dgm:t>
        <a:bodyPr/>
        <a:lstStyle/>
        <a:p>
          <a:pPr rtl="0"/>
          <a:r>
            <a:rPr lang="en-US" b="1" dirty="0" smtClean="0">
              <a:solidFill>
                <a:schemeClr val="tx1"/>
              </a:solidFill>
            </a:rPr>
            <a:t>Documentation Requirements</a:t>
          </a:r>
          <a:endParaRPr lang="en-US" b="1" dirty="0">
            <a:solidFill>
              <a:schemeClr val="tx1"/>
            </a:solidFill>
          </a:endParaRPr>
        </a:p>
      </dgm:t>
    </dgm:pt>
    <dgm:pt modelId="{BAA25932-7623-4353-9D9B-62634028DB1F}" type="sibTrans" cxnId="{97AB0FC8-A7D9-49EC-BA64-2CCCBD987C37}">
      <dgm:prSet/>
      <dgm:spPr/>
      <dgm:t>
        <a:bodyPr/>
        <a:lstStyle/>
        <a:p>
          <a:endParaRPr lang="en-US"/>
        </a:p>
      </dgm:t>
    </dgm:pt>
    <dgm:pt modelId="{8263EB61-B53A-40D6-9B69-D07218EA6B9E}" type="parTrans" cxnId="{97AB0FC8-A7D9-49EC-BA64-2CCCBD987C37}">
      <dgm:prSet/>
      <dgm:spPr/>
      <dgm:t>
        <a:bodyPr/>
        <a:lstStyle/>
        <a:p>
          <a:endParaRPr lang="en-US"/>
        </a:p>
      </dgm:t>
    </dgm:pt>
    <dgm:pt modelId="{12C7D698-F025-4704-BD00-B906208D4F43}">
      <dgm:prSet phldrT="[Text]"/>
      <dgm:spPr/>
      <dgm:t>
        <a:bodyPr/>
        <a:lstStyle/>
        <a:p>
          <a:pPr rtl="0"/>
          <a:r>
            <a:rPr lang="en-US" i="1" dirty="0" smtClean="0"/>
            <a:t>These referral sources are not held to the Medicaid enrolled provider requirement.</a:t>
          </a:r>
          <a:endParaRPr lang="en-US" i="1" dirty="0"/>
        </a:p>
      </dgm:t>
    </dgm:pt>
    <dgm:pt modelId="{2886ED9B-4C7A-4A92-A391-4EE4924FCC9E}" type="parTrans" cxnId="{959C5C23-1743-41C1-A9B3-8A50C3408A3E}">
      <dgm:prSet/>
      <dgm:spPr/>
      <dgm:t>
        <a:bodyPr/>
        <a:lstStyle/>
        <a:p>
          <a:endParaRPr lang="en-US"/>
        </a:p>
      </dgm:t>
    </dgm:pt>
    <dgm:pt modelId="{471B1412-5632-44B7-B6A1-81B3559D8D8E}" type="sibTrans" cxnId="{959C5C23-1743-41C1-A9B3-8A50C3408A3E}">
      <dgm:prSet/>
      <dgm:spPr/>
      <dgm:t>
        <a:bodyPr/>
        <a:lstStyle/>
        <a:p>
          <a:endParaRPr lang="en-US"/>
        </a:p>
      </dgm:t>
    </dgm:pt>
    <dgm:pt modelId="{0347D2EF-1AC4-424F-B0A7-01E4A6138417}">
      <dgm:prSet phldrT="[Text]"/>
      <dgm:spPr/>
      <dgm:t>
        <a:bodyPr/>
        <a:lstStyle/>
        <a:p>
          <a:pPr rtl="0"/>
          <a:r>
            <a:rPr lang="en-US" b="1" dirty="0" smtClean="0"/>
            <a:t>Therapy</a:t>
          </a:r>
          <a:r>
            <a:rPr lang="en-US" dirty="0" smtClean="0"/>
            <a:t>: Session Note</a:t>
          </a:r>
          <a:endParaRPr lang="en-US" dirty="0"/>
        </a:p>
      </dgm:t>
    </dgm:pt>
    <dgm:pt modelId="{A19D7571-52BE-400C-904C-255779940AE0}" type="sibTrans" cxnId="{B60616DB-A19E-4031-9FB1-B4F4AF71F365}">
      <dgm:prSet/>
      <dgm:spPr/>
      <dgm:t>
        <a:bodyPr/>
        <a:lstStyle/>
        <a:p>
          <a:endParaRPr lang="en-US"/>
        </a:p>
      </dgm:t>
    </dgm:pt>
    <dgm:pt modelId="{A753B825-DE58-4FC8-9FE4-1CC6FB3787A3}" type="parTrans" cxnId="{B60616DB-A19E-4031-9FB1-B4F4AF71F365}">
      <dgm:prSet/>
      <dgm:spPr/>
      <dgm:t>
        <a:bodyPr/>
        <a:lstStyle/>
        <a:p>
          <a:endParaRPr lang="en-US"/>
        </a:p>
      </dgm:t>
    </dgm:pt>
    <dgm:pt modelId="{EA0E2101-0021-497D-95BF-DAF80AF95DAD}">
      <dgm:prSet/>
      <dgm:spPr/>
      <dgm:t>
        <a:bodyPr/>
        <a:lstStyle/>
        <a:p>
          <a:pPr rtl="0"/>
          <a:r>
            <a:rPr lang="en-US" dirty="0" smtClean="0"/>
            <a:t>Licensed master social worker (LMSW) operating under the supervision of a psychiatrist, psychologist, or an LCSW.</a:t>
          </a:r>
        </a:p>
      </dgm:t>
    </dgm:pt>
    <dgm:pt modelId="{A8EEC44E-C017-4C26-92EF-6D00C68E3DED}" type="sibTrans" cxnId="{D0385A1A-69EB-4E2B-A143-1DD080C94863}">
      <dgm:prSet/>
      <dgm:spPr/>
      <dgm:t>
        <a:bodyPr/>
        <a:lstStyle/>
        <a:p>
          <a:endParaRPr lang="en-US"/>
        </a:p>
      </dgm:t>
    </dgm:pt>
    <dgm:pt modelId="{8EF72C2E-8947-4C13-8C9E-5098EEAC45BA}" type="parTrans" cxnId="{D0385A1A-69EB-4E2B-A143-1DD080C94863}">
      <dgm:prSet/>
      <dgm:spPr/>
      <dgm:t>
        <a:bodyPr/>
        <a:lstStyle/>
        <a:p>
          <a:endParaRPr lang="en-US"/>
        </a:p>
      </dgm:t>
    </dgm:pt>
    <dgm:pt modelId="{E067189E-12A5-49BD-9ED7-53CA2F6959F6}">
      <dgm:prSet/>
      <dgm:spPr/>
      <dgm:t>
        <a:bodyPr/>
        <a:lstStyle/>
        <a:p>
          <a:pPr rtl="0"/>
          <a:r>
            <a:rPr lang="en-US" dirty="0" smtClean="0"/>
            <a:t>Licensed clinical social worker (LCSW), or a</a:t>
          </a:r>
        </a:p>
      </dgm:t>
    </dgm:pt>
    <dgm:pt modelId="{BC9D3DF1-F736-4324-B30C-44A3C66082D6}" type="sibTrans" cxnId="{4C229AF6-8953-4316-9BD7-576A89A2EB8D}">
      <dgm:prSet/>
      <dgm:spPr/>
      <dgm:t>
        <a:bodyPr/>
        <a:lstStyle/>
        <a:p>
          <a:endParaRPr lang="en-US"/>
        </a:p>
      </dgm:t>
    </dgm:pt>
    <dgm:pt modelId="{827768D1-497E-4C0E-939E-5D9BE7D1A714}" type="parTrans" cxnId="{4C229AF6-8953-4316-9BD7-576A89A2EB8D}">
      <dgm:prSet/>
      <dgm:spPr/>
      <dgm:t>
        <a:bodyPr/>
        <a:lstStyle/>
        <a:p>
          <a:endParaRPr lang="en-US"/>
        </a:p>
      </dgm:t>
    </dgm:pt>
    <dgm:pt modelId="{1A190BC2-3C83-48A8-8706-385CAC57EC9C}">
      <dgm:prSet/>
      <dgm:spPr/>
      <dgm:t>
        <a:bodyPr/>
        <a:lstStyle/>
        <a:p>
          <a:pPr rtl="0"/>
          <a:r>
            <a:rPr lang="en-US" dirty="0" smtClean="0"/>
            <a:t>Licensed and registered psychologist,</a:t>
          </a:r>
        </a:p>
      </dgm:t>
    </dgm:pt>
    <dgm:pt modelId="{CE5ED654-B84B-4548-8FE2-FE5BEB967862}" type="sibTrans" cxnId="{35FAEC55-6063-4555-8AFB-EA35CC322188}">
      <dgm:prSet/>
      <dgm:spPr/>
      <dgm:t>
        <a:bodyPr/>
        <a:lstStyle/>
        <a:p>
          <a:endParaRPr lang="en-US"/>
        </a:p>
      </dgm:t>
    </dgm:pt>
    <dgm:pt modelId="{AD22E6B4-805A-48CB-B47D-B9D41073A936}" type="parTrans" cxnId="{35FAEC55-6063-4555-8AFB-EA35CC322188}">
      <dgm:prSet/>
      <dgm:spPr/>
      <dgm:t>
        <a:bodyPr/>
        <a:lstStyle/>
        <a:p>
          <a:endParaRPr lang="en-US"/>
        </a:p>
      </dgm:t>
    </dgm:pt>
    <dgm:pt modelId="{75F4D0B7-5019-43B4-AA65-769C5BAFD54D}">
      <dgm:prSet phldrT="[Text]"/>
      <dgm:spPr/>
      <dgm:t>
        <a:bodyPr/>
        <a:lstStyle/>
        <a:p>
          <a:pPr rtl="0"/>
          <a:r>
            <a:rPr lang="en-US" dirty="0" smtClean="0"/>
            <a:t>Licensed and registered psychiatrist, </a:t>
          </a:r>
          <a:endParaRPr lang="en-US" dirty="0"/>
        </a:p>
      </dgm:t>
    </dgm:pt>
    <dgm:pt modelId="{183C9585-9C42-4C97-B52D-D32729E73DFC}" type="sibTrans" cxnId="{530A6005-CD1E-4A14-B4F5-B04FC78FFE08}">
      <dgm:prSet/>
      <dgm:spPr/>
      <dgm:t>
        <a:bodyPr/>
        <a:lstStyle/>
        <a:p>
          <a:endParaRPr lang="en-US"/>
        </a:p>
      </dgm:t>
    </dgm:pt>
    <dgm:pt modelId="{D10C043A-ABF6-477B-8B88-A126B8F51D78}" type="parTrans" cxnId="{530A6005-CD1E-4A14-B4F5-B04FC78FFE08}">
      <dgm:prSet/>
      <dgm:spPr/>
      <dgm:t>
        <a:bodyPr/>
        <a:lstStyle/>
        <a:p>
          <a:endParaRPr lang="en-US"/>
        </a:p>
      </dgm:t>
    </dgm:pt>
    <dgm:pt modelId="{42B577D1-010A-402F-A329-27005D21B116}" type="pres">
      <dgm:prSet presAssocID="{064F5B37-7D24-4F07-AF85-843FEDC9C8B0}" presName="Name0" presStyleCnt="0">
        <dgm:presLayoutVars>
          <dgm:dir/>
          <dgm:animLvl val="lvl"/>
          <dgm:resizeHandles val="exact"/>
        </dgm:presLayoutVars>
      </dgm:prSet>
      <dgm:spPr/>
      <dgm:t>
        <a:bodyPr/>
        <a:lstStyle/>
        <a:p>
          <a:endParaRPr lang="en-US"/>
        </a:p>
      </dgm:t>
    </dgm:pt>
    <dgm:pt modelId="{CE6DCF28-B488-4C9A-A0B2-0811A6C6B8E7}" type="pres">
      <dgm:prSet presAssocID="{BE114B9E-80B1-4CEE-81C6-F1B086AD13C8}" presName="composite" presStyleCnt="0"/>
      <dgm:spPr/>
      <dgm:t>
        <a:bodyPr/>
        <a:lstStyle/>
        <a:p>
          <a:endParaRPr lang="en-US"/>
        </a:p>
      </dgm:t>
    </dgm:pt>
    <dgm:pt modelId="{35EF56C4-9598-498D-A4C9-2F1D85BEFEE5}" type="pres">
      <dgm:prSet presAssocID="{BE114B9E-80B1-4CEE-81C6-F1B086AD13C8}" presName="parTx" presStyleLbl="alignNode1" presStyleIdx="0" presStyleCnt="3">
        <dgm:presLayoutVars>
          <dgm:chMax val="0"/>
          <dgm:chPref val="0"/>
          <dgm:bulletEnabled val="1"/>
        </dgm:presLayoutVars>
      </dgm:prSet>
      <dgm:spPr/>
      <dgm:t>
        <a:bodyPr/>
        <a:lstStyle/>
        <a:p>
          <a:endParaRPr lang="en-US"/>
        </a:p>
      </dgm:t>
    </dgm:pt>
    <dgm:pt modelId="{DA868DC1-05FF-4BD7-91E7-BADD0012ABE5}" type="pres">
      <dgm:prSet presAssocID="{BE114B9E-80B1-4CEE-81C6-F1B086AD13C8}" presName="desTx" presStyleLbl="alignAccFollowNode1" presStyleIdx="0" presStyleCnt="3">
        <dgm:presLayoutVars>
          <dgm:bulletEnabled val="1"/>
        </dgm:presLayoutVars>
      </dgm:prSet>
      <dgm:spPr/>
      <dgm:t>
        <a:bodyPr/>
        <a:lstStyle/>
        <a:p>
          <a:endParaRPr lang="en-US"/>
        </a:p>
      </dgm:t>
    </dgm:pt>
    <dgm:pt modelId="{543244A4-97DD-4C1E-B55D-757C15817E25}" type="pres">
      <dgm:prSet presAssocID="{17D531E3-AE38-4F5B-801F-DD6EF59E5AA6}" presName="space" presStyleCnt="0"/>
      <dgm:spPr/>
      <dgm:t>
        <a:bodyPr/>
        <a:lstStyle/>
        <a:p>
          <a:endParaRPr lang="en-US"/>
        </a:p>
      </dgm:t>
    </dgm:pt>
    <dgm:pt modelId="{1093BEC2-DDD0-4FF8-99E6-BDD370339F0A}" type="pres">
      <dgm:prSet presAssocID="{F75A6475-A7DD-4599-BBD3-E13D5584A9DF}" presName="composite" presStyleCnt="0"/>
      <dgm:spPr/>
      <dgm:t>
        <a:bodyPr/>
        <a:lstStyle/>
        <a:p>
          <a:endParaRPr lang="en-US"/>
        </a:p>
      </dgm:t>
    </dgm:pt>
    <dgm:pt modelId="{E18466A4-D488-4C5B-8648-E959D48BE821}" type="pres">
      <dgm:prSet presAssocID="{F75A6475-A7DD-4599-BBD3-E13D5584A9DF}" presName="parTx" presStyleLbl="alignNode1" presStyleIdx="1" presStyleCnt="3" custLinFactNeighborX="-13206">
        <dgm:presLayoutVars>
          <dgm:chMax val="0"/>
          <dgm:chPref val="0"/>
          <dgm:bulletEnabled val="1"/>
        </dgm:presLayoutVars>
      </dgm:prSet>
      <dgm:spPr/>
      <dgm:t>
        <a:bodyPr/>
        <a:lstStyle/>
        <a:p>
          <a:endParaRPr lang="en-US"/>
        </a:p>
      </dgm:t>
    </dgm:pt>
    <dgm:pt modelId="{1594C267-94E2-4D94-B4A3-D8C5C5F36B16}" type="pres">
      <dgm:prSet presAssocID="{F75A6475-A7DD-4599-BBD3-E13D5584A9DF}" presName="desTx" presStyleLbl="alignAccFollowNode1" presStyleIdx="1" presStyleCnt="3" custLinFactNeighborX="-13206">
        <dgm:presLayoutVars>
          <dgm:bulletEnabled val="1"/>
        </dgm:presLayoutVars>
      </dgm:prSet>
      <dgm:spPr/>
      <dgm:t>
        <a:bodyPr/>
        <a:lstStyle/>
        <a:p>
          <a:endParaRPr lang="en-US"/>
        </a:p>
      </dgm:t>
    </dgm:pt>
    <dgm:pt modelId="{FC860249-829C-4A91-B351-0C53A7005B30}" type="pres">
      <dgm:prSet presAssocID="{275C5BC6-A3E2-4EA8-9DBB-9B17D17BF367}" presName="space" presStyleCnt="0"/>
      <dgm:spPr/>
      <dgm:t>
        <a:bodyPr/>
        <a:lstStyle/>
        <a:p>
          <a:endParaRPr lang="en-US"/>
        </a:p>
      </dgm:t>
    </dgm:pt>
    <dgm:pt modelId="{EE5D48E7-612F-4281-BB4C-F6FF61260FC2}" type="pres">
      <dgm:prSet presAssocID="{E80355DF-DD40-48E8-B81B-DAEEA705A19A}" presName="composite" presStyleCnt="0"/>
      <dgm:spPr/>
      <dgm:t>
        <a:bodyPr/>
        <a:lstStyle/>
        <a:p>
          <a:endParaRPr lang="en-US"/>
        </a:p>
      </dgm:t>
    </dgm:pt>
    <dgm:pt modelId="{3FC14762-4B83-4E7E-82B9-16724775B707}" type="pres">
      <dgm:prSet presAssocID="{E80355DF-DD40-48E8-B81B-DAEEA705A19A}" presName="parTx" presStyleLbl="alignNode1" presStyleIdx="2" presStyleCnt="3" custLinFactNeighborX="-26412">
        <dgm:presLayoutVars>
          <dgm:chMax val="0"/>
          <dgm:chPref val="0"/>
          <dgm:bulletEnabled val="1"/>
        </dgm:presLayoutVars>
      </dgm:prSet>
      <dgm:spPr/>
      <dgm:t>
        <a:bodyPr/>
        <a:lstStyle/>
        <a:p>
          <a:endParaRPr lang="en-US"/>
        </a:p>
      </dgm:t>
    </dgm:pt>
    <dgm:pt modelId="{E32980A1-1C88-407B-B777-39F54424DD7A}" type="pres">
      <dgm:prSet presAssocID="{E80355DF-DD40-48E8-B81B-DAEEA705A19A}" presName="desTx" presStyleLbl="alignAccFollowNode1" presStyleIdx="2" presStyleCnt="3" custLinFactNeighborX="-26412">
        <dgm:presLayoutVars>
          <dgm:bulletEnabled val="1"/>
        </dgm:presLayoutVars>
      </dgm:prSet>
      <dgm:spPr/>
      <dgm:t>
        <a:bodyPr/>
        <a:lstStyle/>
        <a:p>
          <a:endParaRPr lang="en-US"/>
        </a:p>
      </dgm:t>
    </dgm:pt>
  </dgm:ptLst>
  <dgm:cxnLst>
    <dgm:cxn modelId="{3683C731-4537-43FD-9818-1423DEC565C1}" srcId="{064F5B37-7D24-4F07-AF85-843FEDC9C8B0}" destId="{F75A6475-A7DD-4599-BBD3-E13D5584A9DF}" srcOrd="1" destOrd="0" parTransId="{D3836F71-1D15-4935-A3BA-40DEF6FDC702}" sibTransId="{275C5BC6-A3E2-4EA8-9DBB-9B17D17BF367}"/>
    <dgm:cxn modelId="{F4184C4D-9302-401F-AD57-6528D7183E8E}" srcId="{064F5B37-7D24-4F07-AF85-843FEDC9C8B0}" destId="{BE114B9E-80B1-4CEE-81C6-F1B086AD13C8}" srcOrd="0" destOrd="0" parTransId="{B52F5344-B58E-4071-87A5-C6E5720E4A8D}" sibTransId="{17D531E3-AE38-4F5B-801F-DD6EF59E5AA6}"/>
    <dgm:cxn modelId="{530A6005-CD1E-4A14-B4F5-B04FC78FFE08}" srcId="{F75A6475-A7DD-4599-BBD3-E13D5584A9DF}" destId="{75F4D0B7-5019-43B4-AA65-769C5BAFD54D}" srcOrd="0" destOrd="0" parTransId="{D10C043A-ABF6-477B-8B88-A126B8F51D78}" sibTransId="{183C9585-9C42-4C97-B52D-D32729E73DFC}"/>
    <dgm:cxn modelId="{09C88717-4E32-481A-A8D6-1E1667892282}" type="presOf" srcId="{1A190BC2-3C83-48A8-8706-385CAC57EC9C}" destId="{1594C267-94E2-4D94-B4A3-D8C5C5F36B16}" srcOrd="0" destOrd="1" presId="urn:microsoft.com/office/officeart/2005/8/layout/hList1"/>
    <dgm:cxn modelId="{506D01D8-DFFF-4FAF-A393-EE8140F370C1}" type="presOf" srcId="{12C7D698-F025-4704-BD00-B906208D4F43}" destId="{DA868DC1-05FF-4BD7-91E7-BADD0012ABE5}" srcOrd="0" destOrd="1" presId="urn:microsoft.com/office/officeart/2005/8/layout/hList1"/>
    <dgm:cxn modelId="{FF85D232-2A77-44CF-8560-D780FDC15AF9}" type="presOf" srcId="{EA0E2101-0021-497D-95BF-DAF80AF95DAD}" destId="{1594C267-94E2-4D94-B4A3-D8C5C5F36B16}" srcOrd="0" destOrd="3" presId="urn:microsoft.com/office/officeart/2005/8/layout/hList1"/>
    <dgm:cxn modelId="{959C5C23-1743-41C1-A9B3-8A50C3408A3E}" srcId="{BE114B9E-80B1-4CEE-81C6-F1B086AD13C8}" destId="{12C7D698-F025-4704-BD00-B906208D4F43}" srcOrd="1" destOrd="0" parTransId="{2886ED9B-4C7A-4A92-A391-4EE4924FCC9E}" sibTransId="{471B1412-5632-44B7-B6A1-81B3559D8D8E}"/>
    <dgm:cxn modelId="{25590406-9E67-4A64-B35A-CF5D58F80374}" type="presOf" srcId="{E80355DF-DD40-48E8-B81B-DAEEA705A19A}" destId="{3FC14762-4B83-4E7E-82B9-16724775B707}" srcOrd="0" destOrd="0" presId="urn:microsoft.com/office/officeart/2005/8/layout/hList1"/>
    <dgm:cxn modelId="{35FAEC55-6063-4555-8AFB-EA35CC322188}" srcId="{F75A6475-A7DD-4599-BBD3-E13D5584A9DF}" destId="{1A190BC2-3C83-48A8-8706-385CAC57EC9C}" srcOrd="1" destOrd="0" parTransId="{AD22E6B4-805A-48CB-B47D-B9D41073A936}" sibTransId="{CE5ED654-B84B-4548-8FE2-FE5BEB967862}"/>
    <dgm:cxn modelId="{4C229AF6-8953-4316-9BD7-576A89A2EB8D}" srcId="{F75A6475-A7DD-4599-BBD3-E13D5584A9DF}" destId="{E067189E-12A5-49BD-9ED7-53CA2F6959F6}" srcOrd="2" destOrd="0" parTransId="{827768D1-497E-4C0E-939E-5D9BE7D1A714}" sibTransId="{BC9D3DF1-F736-4324-B30C-44A3C66082D6}"/>
    <dgm:cxn modelId="{B60616DB-A19E-4031-9FB1-B4F4AF71F365}" srcId="{E80355DF-DD40-48E8-B81B-DAEEA705A19A}" destId="{0347D2EF-1AC4-424F-B0A7-01E4A6138417}" srcOrd="0" destOrd="0" parTransId="{A753B825-DE58-4FC8-9FE4-1CC6FB3787A3}" sibTransId="{A19D7571-52BE-400C-904C-255779940AE0}"/>
    <dgm:cxn modelId="{97AB0FC8-A7D9-49EC-BA64-2CCCBD987C37}" srcId="{064F5B37-7D24-4F07-AF85-843FEDC9C8B0}" destId="{E80355DF-DD40-48E8-B81B-DAEEA705A19A}" srcOrd="2" destOrd="0" parTransId="{8263EB61-B53A-40D6-9B69-D07218EA6B9E}" sibTransId="{BAA25932-7623-4353-9D9B-62634028DB1F}"/>
    <dgm:cxn modelId="{FEA3BFA4-967C-4CC3-AD91-B6281357CE40}" type="presOf" srcId="{0347D2EF-1AC4-424F-B0A7-01E4A6138417}" destId="{E32980A1-1C88-407B-B777-39F54424DD7A}" srcOrd="0" destOrd="0" presId="urn:microsoft.com/office/officeart/2005/8/layout/hList1"/>
    <dgm:cxn modelId="{82A9CF53-0469-4F2A-9077-E425AF356712}" type="presOf" srcId="{064F5B37-7D24-4F07-AF85-843FEDC9C8B0}" destId="{42B577D1-010A-402F-A329-27005D21B116}" srcOrd="0" destOrd="0" presId="urn:microsoft.com/office/officeart/2005/8/layout/hList1"/>
    <dgm:cxn modelId="{08B982B5-8704-4E26-A3A3-3FBFCDF99477}" type="presOf" srcId="{BE114B9E-80B1-4CEE-81C6-F1B086AD13C8}" destId="{35EF56C4-9598-498D-A4C9-2F1D85BEFEE5}" srcOrd="0" destOrd="0" presId="urn:microsoft.com/office/officeart/2005/8/layout/hList1"/>
    <dgm:cxn modelId="{E9C46C02-D786-41DD-9850-6BD50B9E14F2}" srcId="{BE114B9E-80B1-4CEE-81C6-F1B086AD13C8}" destId="{C6C80E36-FE6B-4D04-A51D-799EA5A3EF34}" srcOrd="0" destOrd="0" parTransId="{34916318-2027-43BF-B52B-18E6382653DC}" sibTransId="{73900EC0-27DC-43C9-AFDC-CF0210EB8556}"/>
    <dgm:cxn modelId="{FBD054DE-20B2-431A-898A-0ED122543F6F}" type="presOf" srcId="{F75A6475-A7DD-4599-BBD3-E13D5584A9DF}" destId="{E18466A4-D488-4C5B-8648-E959D48BE821}" srcOrd="0" destOrd="0" presId="urn:microsoft.com/office/officeart/2005/8/layout/hList1"/>
    <dgm:cxn modelId="{D0385A1A-69EB-4E2B-A143-1DD080C94863}" srcId="{F75A6475-A7DD-4599-BBD3-E13D5584A9DF}" destId="{EA0E2101-0021-497D-95BF-DAF80AF95DAD}" srcOrd="3" destOrd="0" parTransId="{8EF72C2E-8947-4C13-8C9E-5098EEAC45BA}" sibTransId="{A8EEC44E-C017-4C26-92EF-6D00C68E3DED}"/>
    <dgm:cxn modelId="{E16330A4-1656-40A8-9AA6-AF22834F490D}" type="presOf" srcId="{C6C80E36-FE6B-4D04-A51D-799EA5A3EF34}" destId="{DA868DC1-05FF-4BD7-91E7-BADD0012ABE5}" srcOrd="0" destOrd="0" presId="urn:microsoft.com/office/officeart/2005/8/layout/hList1"/>
    <dgm:cxn modelId="{4E4A8A56-683D-4A38-B0A7-0E412C0D2103}" type="presOf" srcId="{75F4D0B7-5019-43B4-AA65-769C5BAFD54D}" destId="{1594C267-94E2-4D94-B4A3-D8C5C5F36B16}" srcOrd="0" destOrd="0" presId="urn:microsoft.com/office/officeart/2005/8/layout/hList1"/>
    <dgm:cxn modelId="{296C8FB5-B40A-42FD-B229-29438B5AB68A}" type="presOf" srcId="{E067189E-12A5-49BD-9ED7-53CA2F6959F6}" destId="{1594C267-94E2-4D94-B4A3-D8C5C5F36B16}" srcOrd="0" destOrd="2" presId="urn:microsoft.com/office/officeart/2005/8/layout/hList1"/>
    <dgm:cxn modelId="{56E5E649-2AE0-40EE-B03B-FD463A9F0229}" type="presParOf" srcId="{42B577D1-010A-402F-A329-27005D21B116}" destId="{CE6DCF28-B488-4C9A-A0B2-0811A6C6B8E7}" srcOrd="0" destOrd="0" presId="urn:microsoft.com/office/officeart/2005/8/layout/hList1"/>
    <dgm:cxn modelId="{F0C076F7-766C-49DA-865A-B9E4B419CCC6}" type="presParOf" srcId="{CE6DCF28-B488-4C9A-A0B2-0811A6C6B8E7}" destId="{35EF56C4-9598-498D-A4C9-2F1D85BEFEE5}" srcOrd="0" destOrd="0" presId="urn:microsoft.com/office/officeart/2005/8/layout/hList1"/>
    <dgm:cxn modelId="{021D2A7C-51D5-4E91-BC7C-49A004E54C0B}" type="presParOf" srcId="{CE6DCF28-B488-4C9A-A0B2-0811A6C6B8E7}" destId="{DA868DC1-05FF-4BD7-91E7-BADD0012ABE5}" srcOrd="1" destOrd="0" presId="urn:microsoft.com/office/officeart/2005/8/layout/hList1"/>
    <dgm:cxn modelId="{163C1E68-A7CA-47F7-8CA1-52DBC1E49E49}" type="presParOf" srcId="{42B577D1-010A-402F-A329-27005D21B116}" destId="{543244A4-97DD-4C1E-B55D-757C15817E25}" srcOrd="1" destOrd="0" presId="urn:microsoft.com/office/officeart/2005/8/layout/hList1"/>
    <dgm:cxn modelId="{D34F8B5F-0A61-4752-BC7D-BBEC67B87CA6}" type="presParOf" srcId="{42B577D1-010A-402F-A329-27005D21B116}" destId="{1093BEC2-DDD0-4FF8-99E6-BDD370339F0A}" srcOrd="2" destOrd="0" presId="urn:microsoft.com/office/officeart/2005/8/layout/hList1"/>
    <dgm:cxn modelId="{6AEE05DD-EA98-4E5D-993C-B776034F5605}" type="presParOf" srcId="{1093BEC2-DDD0-4FF8-99E6-BDD370339F0A}" destId="{E18466A4-D488-4C5B-8648-E959D48BE821}" srcOrd="0" destOrd="0" presId="urn:microsoft.com/office/officeart/2005/8/layout/hList1"/>
    <dgm:cxn modelId="{EE0D0BC4-F84E-4239-9F4A-48F9C100B942}" type="presParOf" srcId="{1093BEC2-DDD0-4FF8-99E6-BDD370339F0A}" destId="{1594C267-94E2-4D94-B4A3-D8C5C5F36B16}" srcOrd="1" destOrd="0" presId="urn:microsoft.com/office/officeart/2005/8/layout/hList1"/>
    <dgm:cxn modelId="{4BC62E0A-CDF9-4080-B578-283B93FCA9CC}" type="presParOf" srcId="{42B577D1-010A-402F-A329-27005D21B116}" destId="{FC860249-829C-4A91-B351-0C53A7005B30}" srcOrd="3" destOrd="0" presId="urn:microsoft.com/office/officeart/2005/8/layout/hList1"/>
    <dgm:cxn modelId="{75830763-2677-4C26-9D39-514044C5A8D0}" type="presParOf" srcId="{42B577D1-010A-402F-A329-27005D21B116}" destId="{EE5D48E7-612F-4281-BB4C-F6FF61260FC2}" srcOrd="4" destOrd="0" presId="urn:microsoft.com/office/officeart/2005/8/layout/hList1"/>
    <dgm:cxn modelId="{F984D82C-D1EB-4E91-AE11-ECC37148332B}" type="presParOf" srcId="{EE5D48E7-612F-4281-BB4C-F6FF61260FC2}" destId="{3FC14762-4B83-4E7E-82B9-16724775B707}" srcOrd="0" destOrd="0" presId="urn:microsoft.com/office/officeart/2005/8/layout/hList1"/>
    <dgm:cxn modelId="{15E659CB-1C11-4640-A395-1BE8CEACFEA1}" type="presParOf" srcId="{EE5D48E7-612F-4281-BB4C-F6FF61260FC2}" destId="{E32980A1-1C88-407B-B777-39F54424DD7A}"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64F5B37-7D24-4F07-AF85-843FEDC9C8B0}"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BE114B9E-80B1-4CEE-81C6-F1B086AD13C8}">
      <dgm:prSet phldrT="[Text]"/>
      <dgm:spPr/>
      <dgm:t>
        <a:bodyPr/>
        <a:lstStyle/>
        <a:p>
          <a:pPr rtl="0"/>
          <a:r>
            <a:rPr lang="en-US" b="1" dirty="0" smtClean="0">
              <a:solidFill>
                <a:schemeClr val="tx1"/>
              </a:solidFill>
            </a:rPr>
            <a:t>Requirements for Written Orders/Referrals</a:t>
          </a:r>
          <a:endParaRPr lang="en-US" b="1" dirty="0">
            <a:solidFill>
              <a:schemeClr val="tx1"/>
            </a:solidFill>
          </a:endParaRPr>
        </a:p>
      </dgm:t>
    </dgm:pt>
    <dgm:pt modelId="{B52F5344-B58E-4071-87A5-C6E5720E4A8D}" type="parTrans" cxnId="{F4184C4D-9302-401F-AD57-6528D7183E8E}">
      <dgm:prSet/>
      <dgm:spPr/>
      <dgm:t>
        <a:bodyPr/>
        <a:lstStyle/>
        <a:p>
          <a:endParaRPr lang="en-US"/>
        </a:p>
      </dgm:t>
    </dgm:pt>
    <dgm:pt modelId="{17D531E3-AE38-4F5B-801F-DD6EF59E5AA6}" type="sibTrans" cxnId="{F4184C4D-9302-401F-AD57-6528D7183E8E}">
      <dgm:prSet/>
      <dgm:spPr/>
      <dgm:t>
        <a:bodyPr/>
        <a:lstStyle/>
        <a:p>
          <a:endParaRPr lang="en-US"/>
        </a:p>
      </dgm:t>
    </dgm:pt>
    <dgm:pt modelId="{F75A6475-A7DD-4599-BBD3-E13D5584A9DF}">
      <dgm:prSet phldrT="[Text]"/>
      <dgm:spPr/>
      <dgm:t>
        <a:bodyPr/>
        <a:lstStyle/>
        <a:p>
          <a:pPr rtl="0"/>
          <a:r>
            <a:rPr lang="en-US" b="1" dirty="0" smtClean="0">
              <a:solidFill>
                <a:schemeClr val="tx1"/>
              </a:solidFill>
            </a:rPr>
            <a:t>Practitioners Qualified to Provide Skilled Nursing Services</a:t>
          </a:r>
          <a:endParaRPr lang="en-US" b="1" dirty="0">
            <a:solidFill>
              <a:schemeClr val="tx1"/>
            </a:solidFill>
          </a:endParaRPr>
        </a:p>
      </dgm:t>
    </dgm:pt>
    <dgm:pt modelId="{D3836F71-1D15-4935-A3BA-40DEF6FDC702}" type="parTrans" cxnId="{3683C731-4537-43FD-9818-1423DEC565C1}">
      <dgm:prSet/>
      <dgm:spPr/>
      <dgm:t>
        <a:bodyPr/>
        <a:lstStyle/>
        <a:p>
          <a:endParaRPr lang="en-US"/>
        </a:p>
      </dgm:t>
    </dgm:pt>
    <dgm:pt modelId="{275C5BC6-A3E2-4EA8-9DBB-9B17D17BF367}" type="sibTrans" cxnId="{3683C731-4537-43FD-9818-1423DEC565C1}">
      <dgm:prSet/>
      <dgm:spPr/>
      <dgm:t>
        <a:bodyPr/>
        <a:lstStyle/>
        <a:p>
          <a:endParaRPr lang="en-US"/>
        </a:p>
      </dgm:t>
    </dgm:pt>
    <dgm:pt modelId="{E80355DF-DD40-48E8-B81B-DAEEA705A19A}">
      <dgm:prSet phldrT="[Text]"/>
      <dgm:spPr/>
      <dgm:t>
        <a:bodyPr/>
        <a:lstStyle/>
        <a:p>
          <a:pPr rtl="0"/>
          <a:r>
            <a:rPr lang="en-US" b="1" dirty="0" smtClean="0">
              <a:solidFill>
                <a:schemeClr val="tx1"/>
              </a:solidFill>
            </a:rPr>
            <a:t>Documentation Requirements</a:t>
          </a:r>
          <a:endParaRPr lang="en-US" b="1" dirty="0">
            <a:solidFill>
              <a:schemeClr val="tx1"/>
            </a:solidFill>
          </a:endParaRPr>
        </a:p>
      </dgm:t>
    </dgm:pt>
    <dgm:pt modelId="{8263EB61-B53A-40D6-9B69-D07218EA6B9E}" type="parTrans" cxnId="{97AB0FC8-A7D9-49EC-BA64-2CCCBD987C37}">
      <dgm:prSet/>
      <dgm:spPr/>
      <dgm:t>
        <a:bodyPr/>
        <a:lstStyle/>
        <a:p>
          <a:endParaRPr lang="en-US"/>
        </a:p>
      </dgm:t>
    </dgm:pt>
    <dgm:pt modelId="{BAA25932-7623-4353-9D9B-62634028DB1F}" type="sibTrans" cxnId="{97AB0FC8-A7D9-49EC-BA64-2CCCBD987C37}">
      <dgm:prSet/>
      <dgm:spPr/>
      <dgm:t>
        <a:bodyPr/>
        <a:lstStyle/>
        <a:p>
          <a:endParaRPr lang="en-US"/>
        </a:p>
      </dgm:t>
    </dgm:pt>
    <dgm:pt modelId="{0CC8FD00-4FA7-464C-8E34-95175F1BF4D6}">
      <dgm:prSet/>
      <dgm:spPr/>
      <dgm:t>
        <a:bodyPr/>
        <a:lstStyle/>
        <a:p>
          <a:pPr rtl="0"/>
          <a:r>
            <a:rPr lang="en-US" b="1" dirty="0" smtClean="0"/>
            <a:t>Written order </a:t>
          </a:r>
          <a:r>
            <a:rPr lang="en-US" dirty="0" smtClean="0"/>
            <a:t>must be signed/dated by a NYS Medicaid enrolled:  physician, physician assistant, or a nurse practitioner.</a:t>
          </a:r>
        </a:p>
      </dgm:t>
    </dgm:pt>
    <dgm:pt modelId="{01F90AE3-3E7C-42A2-828E-CE94935D21D6}" type="parTrans" cxnId="{8BF820F1-6C50-438D-94B2-F52B6BF64E45}">
      <dgm:prSet/>
      <dgm:spPr/>
      <dgm:t>
        <a:bodyPr/>
        <a:lstStyle/>
        <a:p>
          <a:endParaRPr lang="en-US"/>
        </a:p>
      </dgm:t>
    </dgm:pt>
    <dgm:pt modelId="{84AB8252-5C1C-4533-9D39-C4EA5E87BE9E}" type="sibTrans" cxnId="{8BF820F1-6C50-438D-94B2-F52B6BF64E45}">
      <dgm:prSet/>
      <dgm:spPr/>
      <dgm:t>
        <a:bodyPr/>
        <a:lstStyle/>
        <a:p>
          <a:endParaRPr lang="en-US"/>
        </a:p>
      </dgm:t>
    </dgm:pt>
    <dgm:pt modelId="{C6C80E36-FE6B-4D04-A51D-799EA5A3EF34}">
      <dgm:prSet phldrT="[Text]"/>
      <dgm:spPr/>
      <dgm:t>
        <a:bodyPr/>
        <a:lstStyle/>
        <a:p>
          <a:pPr rtl="0"/>
          <a:r>
            <a:rPr lang="en-US" dirty="0" smtClean="0"/>
            <a:t>Ordering practitioner must be licensed, registered, and/or certified as required.</a:t>
          </a:r>
          <a:endParaRPr lang="en-US" dirty="0"/>
        </a:p>
      </dgm:t>
    </dgm:pt>
    <dgm:pt modelId="{34916318-2027-43BF-B52B-18E6382653DC}" type="parTrans" cxnId="{E9C46C02-D786-41DD-9850-6BD50B9E14F2}">
      <dgm:prSet/>
      <dgm:spPr/>
      <dgm:t>
        <a:bodyPr/>
        <a:lstStyle/>
        <a:p>
          <a:endParaRPr lang="en-US"/>
        </a:p>
      </dgm:t>
    </dgm:pt>
    <dgm:pt modelId="{73900EC0-27DC-43C9-AFDC-CF0210EB8556}" type="sibTrans" cxnId="{E9C46C02-D786-41DD-9850-6BD50B9E14F2}">
      <dgm:prSet/>
      <dgm:spPr/>
      <dgm:t>
        <a:bodyPr/>
        <a:lstStyle/>
        <a:p>
          <a:endParaRPr lang="en-US"/>
        </a:p>
      </dgm:t>
    </dgm:pt>
    <dgm:pt modelId="{FF2AA319-EF16-4AB9-8D70-5AF8D6F63925}">
      <dgm:prSet phldrT="[Text]"/>
      <dgm:spPr/>
      <dgm:t>
        <a:bodyPr/>
        <a:lstStyle/>
        <a:p>
          <a:pPr rtl="0"/>
          <a:r>
            <a:rPr lang="en-US" dirty="0" smtClean="0"/>
            <a:t>Licensed and registered professional nurse (RN), or a</a:t>
          </a:r>
          <a:endParaRPr lang="en-US" dirty="0"/>
        </a:p>
      </dgm:t>
    </dgm:pt>
    <dgm:pt modelId="{6D97651A-35E8-4946-9403-CBC4F0DF10AF}" type="parTrans" cxnId="{D3D05965-675F-4FDE-8A36-D9AC9BFAC72A}">
      <dgm:prSet/>
      <dgm:spPr/>
      <dgm:t>
        <a:bodyPr/>
        <a:lstStyle/>
        <a:p>
          <a:endParaRPr lang="en-US"/>
        </a:p>
      </dgm:t>
    </dgm:pt>
    <dgm:pt modelId="{1860E8E8-9E13-440B-9153-254FAD89A11B}" type="sibTrans" cxnId="{D3D05965-675F-4FDE-8A36-D9AC9BFAC72A}">
      <dgm:prSet/>
      <dgm:spPr/>
      <dgm:t>
        <a:bodyPr/>
        <a:lstStyle/>
        <a:p>
          <a:endParaRPr lang="en-US"/>
        </a:p>
      </dgm:t>
    </dgm:pt>
    <dgm:pt modelId="{0347D2EF-1AC4-424F-B0A7-01E4A6138417}">
      <dgm:prSet phldrT="[Text]"/>
      <dgm:spPr/>
      <dgm:t>
        <a:bodyPr/>
        <a:lstStyle/>
        <a:p>
          <a:pPr rtl="0"/>
          <a:r>
            <a:rPr lang="en-US" b="1" dirty="0" smtClean="0"/>
            <a:t>Medication Administration</a:t>
          </a:r>
          <a:r>
            <a:rPr lang="en-US" dirty="0" smtClean="0"/>
            <a:t>:  Medication Administration Record (MAR)</a:t>
          </a:r>
          <a:endParaRPr lang="en-US" dirty="0"/>
        </a:p>
      </dgm:t>
    </dgm:pt>
    <dgm:pt modelId="{A753B825-DE58-4FC8-9FE4-1CC6FB3787A3}" type="parTrans" cxnId="{B60616DB-A19E-4031-9FB1-B4F4AF71F365}">
      <dgm:prSet/>
      <dgm:spPr/>
      <dgm:t>
        <a:bodyPr/>
        <a:lstStyle/>
        <a:p>
          <a:endParaRPr lang="en-US"/>
        </a:p>
      </dgm:t>
    </dgm:pt>
    <dgm:pt modelId="{A19D7571-52BE-400C-904C-255779940AE0}" type="sibTrans" cxnId="{B60616DB-A19E-4031-9FB1-B4F4AF71F365}">
      <dgm:prSet/>
      <dgm:spPr/>
      <dgm:t>
        <a:bodyPr/>
        <a:lstStyle/>
        <a:p>
          <a:endParaRPr lang="en-US"/>
        </a:p>
      </dgm:t>
    </dgm:pt>
    <dgm:pt modelId="{034FE135-E640-4BBC-88BA-D55F8714CE1E}">
      <dgm:prSet/>
      <dgm:spPr/>
      <dgm:t>
        <a:bodyPr/>
        <a:lstStyle/>
        <a:p>
          <a:pPr rtl="0"/>
          <a:r>
            <a:rPr lang="en-US" b="1" dirty="0" smtClean="0"/>
            <a:t>Other skilled nursing service</a:t>
          </a:r>
          <a:r>
            <a:rPr lang="en-US" dirty="0" smtClean="0"/>
            <a:t>: Session Note</a:t>
          </a:r>
        </a:p>
      </dgm:t>
    </dgm:pt>
    <dgm:pt modelId="{94C82E73-E31C-4690-A4DF-5746DA33DAF0}" type="parTrans" cxnId="{363B7479-ABD7-47C2-B513-8FA3FE524C7D}">
      <dgm:prSet/>
      <dgm:spPr/>
      <dgm:t>
        <a:bodyPr/>
        <a:lstStyle/>
        <a:p>
          <a:endParaRPr lang="en-US"/>
        </a:p>
      </dgm:t>
    </dgm:pt>
    <dgm:pt modelId="{CF15B2A0-17F8-4BBD-AA79-D1830013297B}" type="sibTrans" cxnId="{363B7479-ABD7-47C2-B513-8FA3FE524C7D}">
      <dgm:prSet/>
      <dgm:spPr/>
      <dgm:t>
        <a:bodyPr/>
        <a:lstStyle/>
        <a:p>
          <a:endParaRPr lang="en-US"/>
        </a:p>
      </dgm:t>
    </dgm:pt>
    <dgm:pt modelId="{6AC300FA-D238-42C1-A505-3E1830A7037F}">
      <dgm:prSet phldrT="[Text]"/>
      <dgm:spPr/>
      <dgm:t>
        <a:bodyPr/>
        <a:lstStyle/>
        <a:p>
          <a:pPr rtl="0"/>
          <a:r>
            <a:rPr lang="en-US" dirty="0" smtClean="0"/>
            <a:t>Licensed and registered practical nurse (LPN) supervised by a licensed and registered health care provider in accordance with the Nurse Practice Act.</a:t>
          </a:r>
          <a:endParaRPr lang="en-US" dirty="0"/>
        </a:p>
      </dgm:t>
    </dgm:pt>
    <dgm:pt modelId="{A1F2B905-FB36-4395-9E03-1F7FA76A8CF5}" type="parTrans" cxnId="{54A81073-E92A-4CA6-A1C9-754BA27157CA}">
      <dgm:prSet/>
      <dgm:spPr/>
      <dgm:t>
        <a:bodyPr/>
        <a:lstStyle/>
        <a:p>
          <a:endParaRPr lang="en-US"/>
        </a:p>
      </dgm:t>
    </dgm:pt>
    <dgm:pt modelId="{20B3588D-3C33-4A7D-BAE5-5F7888A2585C}" type="sibTrans" cxnId="{54A81073-E92A-4CA6-A1C9-754BA27157CA}">
      <dgm:prSet/>
      <dgm:spPr/>
      <dgm:t>
        <a:bodyPr/>
        <a:lstStyle/>
        <a:p>
          <a:endParaRPr lang="en-US"/>
        </a:p>
      </dgm:t>
    </dgm:pt>
    <dgm:pt modelId="{42B577D1-010A-402F-A329-27005D21B116}" type="pres">
      <dgm:prSet presAssocID="{064F5B37-7D24-4F07-AF85-843FEDC9C8B0}" presName="Name0" presStyleCnt="0">
        <dgm:presLayoutVars>
          <dgm:dir/>
          <dgm:animLvl val="lvl"/>
          <dgm:resizeHandles val="exact"/>
        </dgm:presLayoutVars>
      </dgm:prSet>
      <dgm:spPr/>
      <dgm:t>
        <a:bodyPr/>
        <a:lstStyle/>
        <a:p>
          <a:endParaRPr lang="en-US"/>
        </a:p>
      </dgm:t>
    </dgm:pt>
    <dgm:pt modelId="{CE6DCF28-B488-4C9A-A0B2-0811A6C6B8E7}" type="pres">
      <dgm:prSet presAssocID="{BE114B9E-80B1-4CEE-81C6-F1B086AD13C8}" presName="composite" presStyleCnt="0"/>
      <dgm:spPr/>
      <dgm:t>
        <a:bodyPr/>
        <a:lstStyle/>
        <a:p>
          <a:endParaRPr lang="en-US"/>
        </a:p>
      </dgm:t>
    </dgm:pt>
    <dgm:pt modelId="{35EF56C4-9598-498D-A4C9-2F1D85BEFEE5}" type="pres">
      <dgm:prSet presAssocID="{BE114B9E-80B1-4CEE-81C6-F1B086AD13C8}" presName="parTx" presStyleLbl="alignNode1" presStyleIdx="0" presStyleCnt="3">
        <dgm:presLayoutVars>
          <dgm:chMax val="0"/>
          <dgm:chPref val="0"/>
          <dgm:bulletEnabled val="1"/>
        </dgm:presLayoutVars>
      </dgm:prSet>
      <dgm:spPr/>
      <dgm:t>
        <a:bodyPr/>
        <a:lstStyle/>
        <a:p>
          <a:endParaRPr lang="en-US"/>
        </a:p>
      </dgm:t>
    </dgm:pt>
    <dgm:pt modelId="{DA868DC1-05FF-4BD7-91E7-BADD0012ABE5}" type="pres">
      <dgm:prSet presAssocID="{BE114B9E-80B1-4CEE-81C6-F1B086AD13C8}" presName="desTx" presStyleLbl="alignAccFollowNode1" presStyleIdx="0" presStyleCnt="3">
        <dgm:presLayoutVars>
          <dgm:bulletEnabled val="1"/>
        </dgm:presLayoutVars>
      </dgm:prSet>
      <dgm:spPr/>
      <dgm:t>
        <a:bodyPr/>
        <a:lstStyle/>
        <a:p>
          <a:endParaRPr lang="en-US"/>
        </a:p>
      </dgm:t>
    </dgm:pt>
    <dgm:pt modelId="{543244A4-97DD-4C1E-B55D-757C15817E25}" type="pres">
      <dgm:prSet presAssocID="{17D531E3-AE38-4F5B-801F-DD6EF59E5AA6}" presName="space" presStyleCnt="0"/>
      <dgm:spPr/>
      <dgm:t>
        <a:bodyPr/>
        <a:lstStyle/>
        <a:p>
          <a:endParaRPr lang="en-US"/>
        </a:p>
      </dgm:t>
    </dgm:pt>
    <dgm:pt modelId="{1093BEC2-DDD0-4FF8-99E6-BDD370339F0A}" type="pres">
      <dgm:prSet presAssocID="{F75A6475-A7DD-4599-BBD3-E13D5584A9DF}" presName="composite" presStyleCnt="0"/>
      <dgm:spPr/>
      <dgm:t>
        <a:bodyPr/>
        <a:lstStyle/>
        <a:p>
          <a:endParaRPr lang="en-US"/>
        </a:p>
      </dgm:t>
    </dgm:pt>
    <dgm:pt modelId="{E18466A4-D488-4C5B-8648-E959D48BE821}" type="pres">
      <dgm:prSet presAssocID="{F75A6475-A7DD-4599-BBD3-E13D5584A9DF}" presName="parTx" presStyleLbl="alignNode1" presStyleIdx="1" presStyleCnt="3" custLinFactNeighborX="-13860">
        <dgm:presLayoutVars>
          <dgm:chMax val="0"/>
          <dgm:chPref val="0"/>
          <dgm:bulletEnabled val="1"/>
        </dgm:presLayoutVars>
      </dgm:prSet>
      <dgm:spPr/>
      <dgm:t>
        <a:bodyPr/>
        <a:lstStyle/>
        <a:p>
          <a:endParaRPr lang="en-US"/>
        </a:p>
      </dgm:t>
    </dgm:pt>
    <dgm:pt modelId="{1594C267-94E2-4D94-B4A3-D8C5C5F36B16}" type="pres">
      <dgm:prSet presAssocID="{F75A6475-A7DD-4599-BBD3-E13D5584A9DF}" presName="desTx" presStyleLbl="alignAccFollowNode1" presStyleIdx="1" presStyleCnt="3" custLinFactNeighborX="-13860">
        <dgm:presLayoutVars>
          <dgm:bulletEnabled val="1"/>
        </dgm:presLayoutVars>
      </dgm:prSet>
      <dgm:spPr/>
      <dgm:t>
        <a:bodyPr/>
        <a:lstStyle/>
        <a:p>
          <a:endParaRPr lang="en-US"/>
        </a:p>
      </dgm:t>
    </dgm:pt>
    <dgm:pt modelId="{FC860249-829C-4A91-B351-0C53A7005B30}" type="pres">
      <dgm:prSet presAssocID="{275C5BC6-A3E2-4EA8-9DBB-9B17D17BF367}" presName="space" presStyleCnt="0"/>
      <dgm:spPr/>
      <dgm:t>
        <a:bodyPr/>
        <a:lstStyle/>
        <a:p>
          <a:endParaRPr lang="en-US"/>
        </a:p>
      </dgm:t>
    </dgm:pt>
    <dgm:pt modelId="{EE5D48E7-612F-4281-BB4C-F6FF61260FC2}" type="pres">
      <dgm:prSet presAssocID="{E80355DF-DD40-48E8-B81B-DAEEA705A19A}" presName="composite" presStyleCnt="0"/>
      <dgm:spPr/>
      <dgm:t>
        <a:bodyPr/>
        <a:lstStyle/>
        <a:p>
          <a:endParaRPr lang="en-US"/>
        </a:p>
      </dgm:t>
    </dgm:pt>
    <dgm:pt modelId="{3FC14762-4B83-4E7E-82B9-16724775B707}" type="pres">
      <dgm:prSet presAssocID="{E80355DF-DD40-48E8-B81B-DAEEA705A19A}" presName="parTx" presStyleLbl="alignNode1" presStyleIdx="2" presStyleCnt="3" custLinFactNeighborX="-27324">
        <dgm:presLayoutVars>
          <dgm:chMax val="0"/>
          <dgm:chPref val="0"/>
          <dgm:bulletEnabled val="1"/>
        </dgm:presLayoutVars>
      </dgm:prSet>
      <dgm:spPr/>
      <dgm:t>
        <a:bodyPr/>
        <a:lstStyle/>
        <a:p>
          <a:endParaRPr lang="en-US"/>
        </a:p>
      </dgm:t>
    </dgm:pt>
    <dgm:pt modelId="{E32980A1-1C88-407B-B777-39F54424DD7A}" type="pres">
      <dgm:prSet presAssocID="{E80355DF-DD40-48E8-B81B-DAEEA705A19A}" presName="desTx" presStyleLbl="alignAccFollowNode1" presStyleIdx="2" presStyleCnt="3" custLinFactNeighborX="-27324">
        <dgm:presLayoutVars>
          <dgm:bulletEnabled val="1"/>
        </dgm:presLayoutVars>
      </dgm:prSet>
      <dgm:spPr/>
      <dgm:t>
        <a:bodyPr/>
        <a:lstStyle/>
        <a:p>
          <a:endParaRPr lang="en-US"/>
        </a:p>
      </dgm:t>
    </dgm:pt>
  </dgm:ptLst>
  <dgm:cxnLst>
    <dgm:cxn modelId="{8610068F-FAA6-4FEE-A5EA-D8901594FCBF}" type="presOf" srcId="{6AC300FA-D238-42C1-A505-3E1830A7037F}" destId="{1594C267-94E2-4D94-B4A3-D8C5C5F36B16}" srcOrd="0" destOrd="1" presId="urn:microsoft.com/office/officeart/2005/8/layout/hList1"/>
    <dgm:cxn modelId="{363B7479-ABD7-47C2-B513-8FA3FE524C7D}" srcId="{E80355DF-DD40-48E8-B81B-DAEEA705A19A}" destId="{034FE135-E640-4BBC-88BA-D55F8714CE1E}" srcOrd="1" destOrd="0" parTransId="{94C82E73-E31C-4690-A4DF-5746DA33DAF0}" sibTransId="{CF15B2A0-17F8-4BBD-AA79-D1830013297B}"/>
    <dgm:cxn modelId="{F4184C4D-9302-401F-AD57-6528D7183E8E}" srcId="{064F5B37-7D24-4F07-AF85-843FEDC9C8B0}" destId="{BE114B9E-80B1-4CEE-81C6-F1B086AD13C8}" srcOrd="0" destOrd="0" parTransId="{B52F5344-B58E-4071-87A5-C6E5720E4A8D}" sibTransId="{17D531E3-AE38-4F5B-801F-DD6EF59E5AA6}"/>
    <dgm:cxn modelId="{53358D5B-3726-4B65-B8A4-79DEAC7176BF}" type="presOf" srcId="{E80355DF-DD40-48E8-B81B-DAEEA705A19A}" destId="{3FC14762-4B83-4E7E-82B9-16724775B707}" srcOrd="0" destOrd="0" presId="urn:microsoft.com/office/officeart/2005/8/layout/hList1"/>
    <dgm:cxn modelId="{F446686A-0F91-44AF-9D4F-4ACCD025CDCF}" type="presOf" srcId="{BE114B9E-80B1-4CEE-81C6-F1B086AD13C8}" destId="{35EF56C4-9598-498D-A4C9-2F1D85BEFEE5}" srcOrd="0" destOrd="0" presId="urn:microsoft.com/office/officeart/2005/8/layout/hList1"/>
    <dgm:cxn modelId="{B60616DB-A19E-4031-9FB1-B4F4AF71F365}" srcId="{E80355DF-DD40-48E8-B81B-DAEEA705A19A}" destId="{0347D2EF-1AC4-424F-B0A7-01E4A6138417}" srcOrd="0" destOrd="0" parTransId="{A753B825-DE58-4FC8-9FE4-1CC6FB3787A3}" sibTransId="{A19D7571-52BE-400C-904C-255779940AE0}"/>
    <dgm:cxn modelId="{8BF820F1-6C50-438D-94B2-F52B6BF64E45}" srcId="{BE114B9E-80B1-4CEE-81C6-F1B086AD13C8}" destId="{0CC8FD00-4FA7-464C-8E34-95175F1BF4D6}" srcOrd="1" destOrd="0" parTransId="{01F90AE3-3E7C-42A2-828E-CE94935D21D6}" sibTransId="{84AB8252-5C1C-4533-9D39-C4EA5E87BE9E}"/>
    <dgm:cxn modelId="{E9C46C02-D786-41DD-9850-6BD50B9E14F2}" srcId="{BE114B9E-80B1-4CEE-81C6-F1B086AD13C8}" destId="{C6C80E36-FE6B-4D04-A51D-799EA5A3EF34}" srcOrd="0" destOrd="0" parTransId="{34916318-2027-43BF-B52B-18E6382653DC}" sibTransId="{73900EC0-27DC-43C9-AFDC-CF0210EB8556}"/>
    <dgm:cxn modelId="{FDA2447A-39CA-4592-9D40-3870C06903DE}" type="presOf" srcId="{0CC8FD00-4FA7-464C-8E34-95175F1BF4D6}" destId="{DA868DC1-05FF-4BD7-91E7-BADD0012ABE5}" srcOrd="0" destOrd="1" presId="urn:microsoft.com/office/officeart/2005/8/layout/hList1"/>
    <dgm:cxn modelId="{F4645F63-F2F5-4315-A553-F927AE0A3D14}" type="presOf" srcId="{034FE135-E640-4BBC-88BA-D55F8714CE1E}" destId="{E32980A1-1C88-407B-B777-39F54424DD7A}" srcOrd="0" destOrd="1" presId="urn:microsoft.com/office/officeart/2005/8/layout/hList1"/>
    <dgm:cxn modelId="{D3D05965-675F-4FDE-8A36-D9AC9BFAC72A}" srcId="{F75A6475-A7DD-4599-BBD3-E13D5584A9DF}" destId="{FF2AA319-EF16-4AB9-8D70-5AF8D6F63925}" srcOrd="0" destOrd="0" parTransId="{6D97651A-35E8-4946-9403-CBC4F0DF10AF}" sibTransId="{1860E8E8-9E13-440B-9153-254FAD89A11B}"/>
    <dgm:cxn modelId="{021FDF84-8FEF-4934-8446-3D70C1FBDD2C}" type="presOf" srcId="{0347D2EF-1AC4-424F-B0A7-01E4A6138417}" destId="{E32980A1-1C88-407B-B777-39F54424DD7A}" srcOrd="0" destOrd="0" presId="urn:microsoft.com/office/officeart/2005/8/layout/hList1"/>
    <dgm:cxn modelId="{3683C731-4537-43FD-9818-1423DEC565C1}" srcId="{064F5B37-7D24-4F07-AF85-843FEDC9C8B0}" destId="{F75A6475-A7DD-4599-BBD3-E13D5584A9DF}" srcOrd="1" destOrd="0" parTransId="{D3836F71-1D15-4935-A3BA-40DEF6FDC702}" sibTransId="{275C5BC6-A3E2-4EA8-9DBB-9B17D17BF367}"/>
    <dgm:cxn modelId="{97AB0FC8-A7D9-49EC-BA64-2CCCBD987C37}" srcId="{064F5B37-7D24-4F07-AF85-843FEDC9C8B0}" destId="{E80355DF-DD40-48E8-B81B-DAEEA705A19A}" srcOrd="2" destOrd="0" parTransId="{8263EB61-B53A-40D6-9B69-D07218EA6B9E}" sibTransId="{BAA25932-7623-4353-9D9B-62634028DB1F}"/>
    <dgm:cxn modelId="{F280C5A7-3849-45DB-ABE6-18903BBC27B3}" type="presOf" srcId="{C6C80E36-FE6B-4D04-A51D-799EA5A3EF34}" destId="{DA868DC1-05FF-4BD7-91E7-BADD0012ABE5}" srcOrd="0" destOrd="0" presId="urn:microsoft.com/office/officeart/2005/8/layout/hList1"/>
    <dgm:cxn modelId="{815947A5-3F4E-46ED-8C0E-FEEB93076550}" type="presOf" srcId="{064F5B37-7D24-4F07-AF85-843FEDC9C8B0}" destId="{42B577D1-010A-402F-A329-27005D21B116}" srcOrd="0" destOrd="0" presId="urn:microsoft.com/office/officeart/2005/8/layout/hList1"/>
    <dgm:cxn modelId="{66439C96-0AFE-4EC7-B43A-2861CF077025}" type="presOf" srcId="{F75A6475-A7DD-4599-BBD3-E13D5584A9DF}" destId="{E18466A4-D488-4C5B-8648-E959D48BE821}" srcOrd="0" destOrd="0" presId="urn:microsoft.com/office/officeart/2005/8/layout/hList1"/>
    <dgm:cxn modelId="{54A81073-E92A-4CA6-A1C9-754BA27157CA}" srcId="{F75A6475-A7DD-4599-BBD3-E13D5584A9DF}" destId="{6AC300FA-D238-42C1-A505-3E1830A7037F}" srcOrd="1" destOrd="0" parTransId="{A1F2B905-FB36-4395-9E03-1F7FA76A8CF5}" sibTransId="{20B3588D-3C33-4A7D-BAE5-5F7888A2585C}"/>
    <dgm:cxn modelId="{E9F41C55-FA9C-4917-87E8-CE0E3C13A0AF}" type="presOf" srcId="{FF2AA319-EF16-4AB9-8D70-5AF8D6F63925}" destId="{1594C267-94E2-4D94-B4A3-D8C5C5F36B16}" srcOrd="0" destOrd="0" presId="urn:microsoft.com/office/officeart/2005/8/layout/hList1"/>
    <dgm:cxn modelId="{F84C525E-5A3E-4B99-849F-D0A020D2187E}" type="presParOf" srcId="{42B577D1-010A-402F-A329-27005D21B116}" destId="{CE6DCF28-B488-4C9A-A0B2-0811A6C6B8E7}" srcOrd="0" destOrd="0" presId="urn:microsoft.com/office/officeart/2005/8/layout/hList1"/>
    <dgm:cxn modelId="{86778DC1-08D7-4F3E-997E-19B9289F898E}" type="presParOf" srcId="{CE6DCF28-B488-4C9A-A0B2-0811A6C6B8E7}" destId="{35EF56C4-9598-498D-A4C9-2F1D85BEFEE5}" srcOrd="0" destOrd="0" presId="urn:microsoft.com/office/officeart/2005/8/layout/hList1"/>
    <dgm:cxn modelId="{5137E333-D88E-4ADB-806D-505CAE400CA5}" type="presParOf" srcId="{CE6DCF28-B488-4C9A-A0B2-0811A6C6B8E7}" destId="{DA868DC1-05FF-4BD7-91E7-BADD0012ABE5}" srcOrd="1" destOrd="0" presId="urn:microsoft.com/office/officeart/2005/8/layout/hList1"/>
    <dgm:cxn modelId="{B713C50A-0D94-4F6F-B36D-245439727091}" type="presParOf" srcId="{42B577D1-010A-402F-A329-27005D21B116}" destId="{543244A4-97DD-4C1E-B55D-757C15817E25}" srcOrd="1" destOrd="0" presId="urn:microsoft.com/office/officeart/2005/8/layout/hList1"/>
    <dgm:cxn modelId="{FA1D15DE-D813-449A-874A-2F5B13BD5989}" type="presParOf" srcId="{42B577D1-010A-402F-A329-27005D21B116}" destId="{1093BEC2-DDD0-4FF8-99E6-BDD370339F0A}" srcOrd="2" destOrd="0" presId="urn:microsoft.com/office/officeart/2005/8/layout/hList1"/>
    <dgm:cxn modelId="{428547C8-E204-4368-A5E0-AE78CDAA9A0A}" type="presParOf" srcId="{1093BEC2-DDD0-4FF8-99E6-BDD370339F0A}" destId="{E18466A4-D488-4C5B-8648-E959D48BE821}" srcOrd="0" destOrd="0" presId="urn:microsoft.com/office/officeart/2005/8/layout/hList1"/>
    <dgm:cxn modelId="{7E214CA5-4C37-41A8-82E9-91E04614C45A}" type="presParOf" srcId="{1093BEC2-DDD0-4FF8-99E6-BDD370339F0A}" destId="{1594C267-94E2-4D94-B4A3-D8C5C5F36B16}" srcOrd="1" destOrd="0" presId="urn:microsoft.com/office/officeart/2005/8/layout/hList1"/>
    <dgm:cxn modelId="{D1274771-22BD-4760-A809-BD86A5CABF75}" type="presParOf" srcId="{42B577D1-010A-402F-A329-27005D21B116}" destId="{FC860249-829C-4A91-B351-0C53A7005B30}" srcOrd="3" destOrd="0" presId="urn:microsoft.com/office/officeart/2005/8/layout/hList1"/>
    <dgm:cxn modelId="{06C90B0A-7D8D-4CD8-9FBE-A8182F4A275F}" type="presParOf" srcId="{42B577D1-010A-402F-A329-27005D21B116}" destId="{EE5D48E7-612F-4281-BB4C-F6FF61260FC2}" srcOrd="4" destOrd="0" presId="urn:microsoft.com/office/officeart/2005/8/layout/hList1"/>
    <dgm:cxn modelId="{2431B755-74A5-415B-AFEB-B00E07ADDAFF}" type="presParOf" srcId="{EE5D48E7-612F-4281-BB4C-F6FF61260FC2}" destId="{3FC14762-4B83-4E7E-82B9-16724775B707}" srcOrd="0" destOrd="0" presId="urn:microsoft.com/office/officeart/2005/8/layout/hList1"/>
    <dgm:cxn modelId="{79CD0D4D-4041-47C8-93C8-4BC448607338}" type="presParOf" srcId="{EE5D48E7-612F-4281-BB4C-F6FF61260FC2}" destId="{E32980A1-1C88-407B-B777-39F54424DD7A}"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64F5B37-7D24-4F07-AF85-843FEDC9C8B0}"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BE114B9E-80B1-4CEE-81C6-F1B086AD13C8}">
      <dgm:prSet phldrT="[Text]"/>
      <dgm:spPr/>
      <dgm:t>
        <a:bodyPr/>
        <a:lstStyle/>
        <a:p>
          <a:pPr rtl="0"/>
          <a:r>
            <a:rPr lang="en-US" b="1" dirty="0" smtClean="0">
              <a:solidFill>
                <a:schemeClr val="tx1"/>
              </a:solidFill>
            </a:rPr>
            <a:t>Requirements for Written Orders/Referrals</a:t>
          </a:r>
          <a:endParaRPr lang="en-US" b="1" dirty="0">
            <a:solidFill>
              <a:schemeClr val="tx1"/>
            </a:solidFill>
          </a:endParaRPr>
        </a:p>
      </dgm:t>
    </dgm:pt>
    <dgm:pt modelId="{B52F5344-B58E-4071-87A5-C6E5720E4A8D}" type="parTrans" cxnId="{F4184C4D-9302-401F-AD57-6528D7183E8E}">
      <dgm:prSet/>
      <dgm:spPr/>
      <dgm:t>
        <a:bodyPr/>
        <a:lstStyle/>
        <a:p>
          <a:endParaRPr lang="en-US"/>
        </a:p>
      </dgm:t>
    </dgm:pt>
    <dgm:pt modelId="{17D531E3-AE38-4F5B-801F-DD6EF59E5AA6}" type="sibTrans" cxnId="{F4184C4D-9302-401F-AD57-6528D7183E8E}">
      <dgm:prSet/>
      <dgm:spPr/>
      <dgm:t>
        <a:bodyPr/>
        <a:lstStyle/>
        <a:p>
          <a:endParaRPr lang="en-US"/>
        </a:p>
      </dgm:t>
    </dgm:pt>
    <dgm:pt modelId="{F75A6475-A7DD-4599-BBD3-E13D5584A9DF}">
      <dgm:prSet phldrT="[Text]"/>
      <dgm:spPr/>
      <dgm:t>
        <a:bodyPr/>
        <a:lstStyle/>
        <a:p>
          <a:pPr rtl="0"/>
          <a:r>
            <a:rPr lang="en-US" b="1" smtClean="0">
              <a:solidFill>
                <a:schemeClr val="tx1"/>
              </a:solidFill>
            </a:rPr>
            <a:t>Practitioners Qualified to Provide Psychological Evaluations</a:t>
          </a:r>
          <a:endParaRPr lang="en-US" b="1" dirty="0">
            <a:solidFill>
              <a:schemeClr val="tx1"/>
            </a:solidFill>
          </a:endParaRPr>
        </a:p>
      </dgm:t>
    </dgm:pt>
    <dgm:pt modelId="{D3836F71-1D15-4935-A3BA-40DEF6FDC702}" type="parTrans" cxnId="{3683C731-4537-43FD-9818-1423DEC565C1}">
      <dgm:prSet/>
      <dgm:spPr/>
      <dgm:t>
        <a:bodyPr/>
        <a:lstStyle/>
        <a:p>
          <a:endParaRPr lang="en-US"/>
        </a:p>
      </dgm:t>
    </dgm:pt>
    <dgm:pt modelId="{275C5BC6-A3E2-4EA8-9DBB-9B17D17BF367}" type="sibTrans" cxnId="{3683C731-4537-43FD-9818-1423DEC565C1}">
      <dgm:prSet/>
      <dgm:spPr/>
      <dgm:t>
        <a:bodyPr/>
        <a:lstStyle/>
        <a:p>
          <a:endParaRPr lang="en-US"/>
        </a:p>
      </dgm:t>
    </dgm:pt>
    <dgm:pt modelId="{E80355DF-DD40-48E8-B81B-DAEEA705A19A}">
      <dgm:prSet phldrT="[Text]"/>
      <dgm:spPr/>
      <dgm:t>
        <a:bodyPr/>
        <a:lstStyle/>
        <a:p>
          <a:pPr rtl="0"/>
          <a:r>
            <a:rPr lang="en-US" b="1" smtClean="0">
              <a:solidFill>
                <a:schemeClr val="tx1"/>
              </a:solidFill>
            </a:rPr>
            <a:t>Documentation Requirements</a:t>
          </a:r>
          <a:endParaRPr lang="en-US" b="1" dirty="0">
            <a:solidFill>
              <a:schemeClr val="tx1"/>
            </a:solidFill>
          </a:endParaRPr>
        </a:p>
      </dgm:t>
    </dgm:pt>
    <dgm:pt modelId="{8263EB61-B53A-40D6-9B69-D07218EA6B9E}" type="parTrans" cxnId="{97AB0FC8-A7D9-49EC-BA64-2CCCBD987C37}">
      <dgm:prSet/>
      <dgm:spPr/>
      <dgm:t>
        <a:bodyPr/>
        <a:lstStyle/>
        <a:p>
          <a:endParaRPr lang="en-US"/>
        </a:p>
      </dgm:t>
    </dgm:pt>
    <dgm:pt modelId="{BAA25932-7623-4353-9D9B-62634028DB1F}" type="sibTrans" cxnId="{97AB0FC8-A7D9-49EC-BA64-2CCCBD987C37}">
      <dgm:prSet/>
      <dgm:spPr/>
      <dgm:t>
        <a:bodyPr/>
        <a:lstStyle/>
        <a:p>
          <a:endParaRPr lang="en-US"/>
        </a:p>
      </dgm:t>
    </dgm:pt>
    <dgm:pt modelId="{C6C80E36-FE6B-4D04-A51D-799EA5A3EF34}">
      <dgm:prSet phldrT="[Text]"/>
      <dgm:spPr/>
      <dgm:t>
        <a:bodyPr/>
        <a:lstStyle/>
        <a:p>
          <a:pPr rtl="0"/>
          <a:r>
            <a:rPr lang="en-US" b="1" dirty="0" smtClean="0"/>
            <a:t>Referral</a:t>
          </a:r>
          <a:r>
            <a:rPr lang="en-US" dirty="0" smtClean="0"/>
            <a:t> by an appropriate school official such as: a school administrator, the chairperson of the CSE/CPSE, or other licensed practitioner acting within his/her scope of practice.</a:t>
          </a:r>
          <a:endParaRPr lang="en-US" dirty="0"/>
        </a:p>
      </dgm:t>
    </dgm:pt>
    <dgm:pt modelId="{34916318-2027-43BF-B52B-18E6382653DC}" type="parTrans" cxnId="{E9C46C02-D786-41DD-9850-6BD50B9E14F2}">
      <dgm:prSet/>
      <dgm:spPr/>
      <dgm:t>
        <a:bodyPr/>
        <a:lstStyle/>
        <a:p>
          <a:endParaRPr lang="en-US"/>
        </a:p>
      </dgm:t>
    </dgm:pt>
    <dgm:pt modelId="{73900EC0-27DC-43C9-AFDC-CF0210EB8556}" type="sibTrans" cxnId="{E9C46C02-D786-41DD-9850-6BD50B9E14F2}">
      <dgm:prSet/>
      <dgm:spPr/>
      <dgm:t>
        <a:bodyPr/>
        <a:lstStyle/>
        <a:p>
          <a:endParaRPr lang="en-US"/>
        </a:p>
      </dgm:t>
    </dgm:pt>
    <dgm:pt modelId="{FF2AA319-EF16-4AB9-8D70-5AF8D6F63925}">
      <dgm:prSet phldrT="[Text]"/>
      <dgm:spPr/>
      <dgm:t>
        <a:bodyPr/>
        <a:lstStyle/>
        <a:p>
          <a:pPr rtl="0"/>
          <a:r>
            <a:rPr lang="en-US" dirty="0" smtClean="0"/>
            <a:t>Licensed and registered psychiatrist, or a </a:t>
          </a:r>
          <a:endParaRPr lang="en-US" dirty="0"/>
        </a:p>
      </dgm:t>
    </dgm:pt>
    <dgm:pt modelId="{6D97651A-35E8-4946-9403-CBC4F0DF10AF}" type="parTrans" cxnId="{D3D05965-675F-4FDE-8A36-D9AC9BFAC72A}">
      <dgm:prSet/>
      <dgm:spPr/>
      <dgm:t>
        <a:bodyPr/>
        <a:lstStyle/>
        <a:p>
          <a:endParaRPr lang="en-US"/>
        </a:p>
      </dgm:t>
    </dgm:pt>
    <dgm:pt modelId="{1860E8E8-9E13-440B-9153-254FAD89A11B}" type="sibTrans" cxnId="{D3D05965-675F-4FDE-8A36-D9AC9BFAC72A}">
      <dgm:prSet/>
      <dgm:spPr/>
      <dgm:t>
        <a:bodyPr/>
        <a:lstStyle/>
        <a:p>
          <a:endParaRPr lang="en-US"/>
        </a:p>
      </dgm:t>
    </dgm:pt>
    <dgm:pt modelId="{0347D2EF-1AC4-424F-B0A7-01E4A6138417}">
      <dgm:prSet phldrT="[Text]"/>
      <dgm:spPr/>
      <dgm:t>
        <a:bodyPr/>
        <a:lstStyle/>
        <a:p>
          <a:pPr rtl="0"/>
          <a:r>
            <a:rPr lang="en-US" b="1" dirty="0" smtClean="0"/>
            <a:t>Evaluation</a:t>
          </a:r>
          <a:r>
            <a:rPr lang="en-US" dirty="0" smtClean="0"/>
            <a:t>: Evaluation Report</a:t>
          </a:r>
          <a:endParaRPr lang="en-US" dirty="0"/>
        </a:p>
      </dgm:t>
    </dgm:pt>
    <dgm:pt modelId="{A753B825-DE58-4FC8-9FE4-1CC6FB3787A3}" type="parTrans" cxnId="{B60616DB-A19E-4031-9FB1-B4F4AF71F365}">
      <dgm:prSet/>
      <dgm:spPr/>
      <dgm:t>
        <a:bodyPr/>
        <a:lstStyle/>
        <a:p>
          <a:endParaRPr lang="en-US"/>
        </a:p>
      </dgm:t>
    </dgm:pt>
    <dgm:pt modelId="{A19D7571-52BE-400C-904C-255779940AE0}" type="sibTrans" cxnId="{B60616DB-A19E-4031-9FB1-B4F4AF71F365}">
      <dgm:prSet/>
      <dgm:spPr/>
      <dgm:t>
        <a:bodyPr/>
        <a:lstStyle/>
        <a:p>
          <a:endParaRPr lang="en-US"/>
        </a:p>
      </dgm:t>
    </dgm:pt>
    <dgm:pt modelId="{006972E5-DB53-45C3-AFA7-08D331C14538}">
      <dgm:prSet/>
      <dgm:spPr/>
      <dgm:t>
        <a:bodyPr/>
        <a:lstStyle/>
        <a:p>
          <a:pPr rtl="0"/>
          <a:r>
            <a:rPr lang="en-US" dirty="0" smtClean="0"/>
            <a:t>Licensed and registered psychologist.</a:t>
          </a:r>
        </a:p>
      </dgm:t>
    </dgm:pt>
    <dgm:pt modelId="{73068DDB-66D2-4CBD-BF30-750322EA55FB}" type="parTrans" cxnId="{E762E14B-CB3B-4726-A82C-959072DEE553}">
      <dgm:prSet/>
      <dgm:spPr/>
      <dgm:t>
        <a:bodyPr/>
        <a:lstStyle/>
        <a:p>
          <a:endParaRPr lang="en-US"/>
        </a:p>
      </dgm:t>
    </dgm:pt>
    <dgm:pt modelId="{C2B944C1-4343-4FA5-87FE-F4AA6D995DB1}" type="sibTrans" cxnId="{E762E14B-CB3B-4726-A82C-959072DEE553}">
      <dgm:prSet/>
      <dgm:spPr/>
      <dgm:t>
        <a:bodyPr/>
        <a:lstStyle/>
        <a:p>
          <a:endParaRPr lang="en-US"/>
        </a:p>
      </dgm:t>
    </dgm:pt>
    <dgm:pt modelId="{E40CD6FB-83E0-411E-A4B5-2DBDC1483EC3}">
      <dgm:prSet/>
      <dgm:spPr/>
      <dgm:t>
        <a:bodyPr/>
        <a:lstStyle/>
        <a:p>
          <a:pPr rtl="0"/>
          <a:r>
            <a:rPr lang="en-US" i="1" dirty="0" smtClean="0"/>
            <a:t>These referral sources are not held to the Medicaid enrolled provider requirement.</a:t>
          </a:r>
        </a:p>
      </dgm:t>
    </dgm:pt>
    <dgm:pt modelId="{3A13BDBC-C458-4D61-9046-EF1F08D8E92E}" type="parTrans" cxnId="{8D416E6C-3FBF-4E7D-B910-04F2481DD711}">
      <dgm:prSet/>
      <dgm:spPr/>
      <dgm:t>
        <a:bodyPr/>
        <a:lstStyle/>
        <a:p>
          <a:endParaRPr lang="en-US"/>
        </a:p>
      </dgm:t>
    </dgm:pt>
    <dgm:pt modelId="{4DFE7B98-8A6D-4C05-85A2-FD1C4E7195E8}" type="sibTrans" cxnId="{8D416E6C-3FBF-4E7D-B910-04F2481DD711}">
      <dgm:prSet/>
      <dgm:spPr/>
      <dgm:t>
        <a:bodyPr/>
        <a:lstStyle/>
        <a:p>
          <a:endParaRPr lang="en-US"/>
        </a:p>
      </dgm:t>
    </dgm:pt>
    <dgm:pt modelId="{42B577D1-010A-402F-A329-27005D21B116}" type="pres">
      <dgm:prSet presAssocID="{064F5B37-7D24-4F07-AF85-843FEDC9C8B0}" presName="Name0" presStyleCnt="0">
        <dgm:presLayoutVars>
          <dgm:dir/>
          <dgm:animLvl val="lvl"/>
          <dgm:resizeHandles val="exact"/>
        </dgm:presLayoutVars>
      </dgm:prSet>
      <dgm:spPr/>
      <dgm:t>
        <a:bodyPr/>
        <a:lstStyle/>
        <a:p>
          <a:endParaRPr lang="en-US"/>
        </a:p>
      </dgm:t>
    </dgm:pt>
    <dgm:pt modelId="{CE6DCF28-B488-4C9A-A0B2-0811A6C6B8E7}" type="pres">
      <dgm:prSet presAssocID="{BE114B9E-80B1-4CEE-81C6-F1B086AD13C8}" presName="composite" presStyleCnt="0"/>
      <dgm:spPr/>
      <dgm:t>
        <a:bodyPr/>
        <a:lstStyle/>
        <a:p>
          <a:endParaRPr lang="en-US"/>
        </a:p>
      </dgm:t>
    </dgm:pt>
    <dgm:pt modelId="{35EF56C4-9598-498D-A4C9-2F1D85BEFEE5}" type="pres">
      <dgm:prSet presAssocID="{BE114B9E-80B1-4CEE-81C6-F1B086AD13C8}" presName="parTx" presStyleLbl="alignNode1" presStyleIdx="0" presStyleCnt="3">
        <dgm:presLayoutVars>
          <dgm:chMax val="0"/>
          <dgm:chPref val="0"/>
          <dgm:bulletEnabled val="1"/>
        </dgm:presLayoutVars>
      </dgm:prSet>
      <dgm:spPr/>
      <dgm:t>
        <a:bodyPr/>
        <a:lstStyle/>
        <a:p>
          <a:endParaRPr lang="en-US"/>
        </a:p>
      </dgm:t>
    </dgm:pt>
    <dgm:pt modelId="{DA868DC1-05FF-4BD7-91E7-BADD0012ABE5}" type="pres">
      <dgm:prSet presAssocID="{BE114B9E-80B1-4CEE-81C6-F1B086AD13C8}" presName="desTx" presStyleLbl="alignAccFollowNode1" presStyleIdx="0" presStyleCnt="3">
        <dgm:presLayoutVars>
          <dgm:bulletEnabled val="1"/>
        </dgm:presLayoutVars>
      </dgm:prSet>
      <dgm:spPr/>
      <dgm:t>
        <a:bodyPr/>
        <a:lstStyle/>
        <a:p>
          <a:endParaRPr lang="en-US"/>
        </a:p>
      </dgm:t>
    </dgm:pt>
    <dgm:pt modelId="{543244A4-97DD-4C1E-B55D-757C15817E25}" type="pres">
      <dgm:prSet presAssocID="{17D531E3-AE38-4F5B-801F-DD6EF59E5AA6}" presName="space" presStyleCnt="0"/>
      <dgm:spPr/>
      <dgm:t>
        <a:bodyPr/>
        <a:lstStyle/>
        <a:p>
          <a:endParaRPr lang="en-US"/>
        </a:p>
      </dgm:t>
    </dgm:pt>
    <dgm:pt modelId="{1093BEC2-DDD0-4FF8-99E6-BDD370339F0A}" type="pres">
      <dgm:prSet presAssocID="{F75A6475-A7DD-4599-BBD3-E13D5584A9DF}" presName="composite" presStyleCnt="0"/>
      <dgm:spPr/>
      <dgm:t>
        <a:bodyPr/>
        <a:lstStyle/>
        <a:p>
          <a:endParaRPr lang="en-US"/>
        </a:p>
      </dgm:t>
    </dgm:pt>
    <dgm:pt modelId="{E18466A4-D488-4C5B-8648-E959D48BE821}" type="pres">
      <dgm:prSet presAssocID="{F75A6475-A7DD-4599-BBD3-E13D5584A9DF}" presName="parTx" presStyleLbl="alignNode1" presStyleIdx="1" presStyleCnt="3" custLinFactNeighborX="-13464">
        <dgm:presLayoutVars>
          <dgm:chMax val="0"/>
          <dgm:chPref val="0"/>
          <dgm:bulletEnabled val="1"/>
        </dgm:presLayoutVars>
      </dgm:prSet>
      <dgm:spPr/>
      <dgm:t>
        <a:bodyPr/>
        <a:lstStyle/>
        <a:p>
          <a:endParaRPr lang="en-US"/>
        </a:p>
      </dgm:t>
    </dgm:pt>
    <dgm:pt modelId="{1594C267-94E2-4D94-B4A3-D8C5C5F36B16}" type="pres">
      <dgm:prSet presAssocID="{F75A6475-A7DD-4599-BBD3-E13D5584A9DF}" presName="desTx" presStyleLbl="alignAccFollowNode1" presStyleIdx="1" presStyleCnt="3" custLinFactNeighborX="-13464">
        <dgm:presLayoutVars>
          <dgm:bulletEnabled val="1"/>
        </dgm:presLayoutVars>
      </dgm:prSet>
      <dgm:spPr/>
      <dgm:t>
        <a:bodyPr/>
        <a:lstStyle/>
        <a:p>
          <a:endParaRPr lang="en-US"/>
        </a:p>
      </dgm:t>
    </dgm:pt>
    <dgm:pt modelId="{FC860249-829C-4A91-B351-0C53A7005B30}" type="pres">
      <dgm:prSet presAssocID="{275C5BC6-A3E2-4EA8-9DBB-9B17D17BF367}" presName="space" presStyleCnt="0"/>
      <dgm:spPr/>
      <dgm:t>
        <a:bodyPr/>
        <a:lstStyle/>
        <a:p>
          <a:endParaRPr lang="en-US"/>
        </a:p>
      </dgm:t>
    </dgm:pt>
    <dgm:pt modelId="{EE5D48E7-612F-4281-BB4C-F6FF61260FC2}" type="pres">
      <dgm:prSet presAssocID="{E80355DF-DD40-48E8-B81B-DAEEA705A19A}" presName="composite" presStyleCnt="0"/>
      <dgm:spPr/>
      <dgm:t>
        <a:bodyPr/>
        <a:lstStyle/>
        <a:p>
          <a:endParaRPr lang="en-US"/>
        </a:p>
      </dgm:t>
    </dgm:pt>
    <dgm:pt modelId="{3FC14762-4B83-4E7E-82B9-16724775B707}" type="pres">
      <dgm:prSet presAssocID="{E80355DF-DD40-48E8-B81B-DAEEA705A19A}" presName="parTx" presStyleLbl="alignNode1" presStyleIdx="2" presStyleCnt="3" custLinFactNeighborX="-26928">
        <dgm:presLayoutVars>
          <dgm:chMax val="0"/>
          <dgm:chPref val="0"/>
          <dgm:bulletEnabled val="1"/>
        </dgm:presLayoutVars>
      </dgm:prSet>
      <dgm:spPr/>
      <dgm:t>
        <a:bodyPr/>
        <a:lstStyle/>
        <a:p>
          <a:endParaRPr lang="en-US"/>
        </a:p>
      </dgm:t>
    </dgm:pt>
    <dgm:pt modelId="{E32980A1-1C88-407B-B777-39F54424DD7A}" type="pres">
      <dgm:prSet presAssocID="{E80355DF-DD40-48E8-B81B-DAEEA705A19A}" presName="desTx" presStyleLbl="alignAccFollowNode1" presStyleIdx="2" presStyleCnt="3" custLinFactNeighborX="-26928">
        <dgm:presLayoutVars>
          <dgm:bulletEnabled val="1"/>
        </dgm:presLayoutVars>
      </dgm:prSet>
      <dgm:spPr/>
      <dgm:t>
        <a:bodyPr/>
        <a:lstStyle/>
        <a:p>
          <a:endParaRPr lang="en-US"/>
        </a:p>
      </dgm:t>
    </dgm:pt>
  </dgm:ptLst>
  <dgm:cxnLst>
    <dgm:cxn modelId="{3683C731-4537-43FD-9818-1423DEC565C1}" srcId="{064F5B37-7D24-4F07-AF85-843FEDC9C8B0}" destId="{F75A6475-A7DD-4599-BBD3-E13D5584A9DF}" srcOrd="1" destOrd="0" parTransId="{D3836F71-1D15-4935-A3BA-40DEF6FDC702}" sibTransId="{275C5BC6-A3E2-4EA8-9DBB-9B17D17BF367}"/>
    <dgm:cxn modelId="{4D01808C-FA7A-4F6A-BDED-68241BA9ED9A}" type="presOf" srcId="{C6C80E36-FE6B-4D04-A51D-799EA5A3EF34}" destId="{DA868DC1-05FF-4BD7-91E7-BADD0012ABE5}" srcOrd="0" destOrd="0" presId="urn:microsoft.com/office/officeart/2005/8/layout/hList1"/>
    <dgm:cxn modelId="{F4184C4D-9302-401F-AD57-6528D7183E8E}" srcId="{064F5B37-7D24-4F07-AF85-843FEDC9C8B0}" destId="{BE114B9E-80B1-4CEE-81C6-F1B086AD13C8}" srcOrd="0" destOrd="0" parTransId="{B52F5344-B58E-4071-87A5-C6E5720E4A8D}" sibTransId="{17D531E3-AE38-4F5B-801F-DD6EF59E5AA6}"/>
    <dgm:cxn modelId="{D1C35A57-2C0D-4D04-B07C-514B6537266D}" type="presOf" srcId="{006972E5-DB53-45C3-AFA7-08D331C14538}" destId="{1594C267-94E2-4D94-B4A3-D8C5C5F36B16}" srcOrd="0" destOrd="1" presId="urn:microsoft.com/office/officeart/2005/8/layout/hList1"/>
    <dgm:cxn modelId="{8D416E6C-3FBF-4E7D-B910-04F2481DD711}" srcId="{BE114B9E-80B1-4CEE-81C6-F1B086AD13C8}" destId="{E40CD6FB-83E0-411E-A4B5-2DBDC1483EC3}" srcOrd="1" destOrd="0" parTransId="{3A13BDBC-C458-4D61-9046-EF1F08D8E92E}" sibTransId="{4DFE7B98-8A6D-4C05-85A2-FD1C4E7195E8}"/>
    <dgm:cxn modelId="{D3D05965-675F-4FDE-8A36-D9AC9BFAC72A}" srcId="{F75A6475-A7DD-4599-BBD3-E13D5584A9DF}" destId="{FF2AA319-EF16-4AB9-8D70-5AF8D6F63925}" srcOrd="0" destOrd="0" parTransId="{6D97651A-35E8-4946-9403-CBC4F0DF10AF}" sibTransId="{1860E8E8-9E13-440B-9153-254FAD89A11B}"/>
    <dgm:cxn modelId="{EB4D0AE6-9563-49CB-84A8-62F75977B836}" type="presOf" srcId="{F75A6475-A7DD-4599-BBD3-E13D5584A9DF}" destId="{E18466A4-D488-4C5B-8648-E959D48BE821}" srcOrd="0" destOrd="0" presId="urn:microsoft.com/office/officeart/2005/8/layout/hList1"/>
    <dgm:cxn modelId="{A48FC2F2-B521-4BFB-8FF4-7B7D2912FA18}" type="presOf" srcId="{E80355DF-DD40-48E8-B81B-DAEEA705A19A}" destId="{3FC14762-4B83-4E7E-82B9-16724775B707}" srcOrd="0" destOrd="0" presId="urn:microsoft.com/office/officeart/2005/8/layout/hList1"/>
    <dgm:cxn modelId="{E762E14B-CB3B-4726-A82C-959072DEE553}" srcId="{F75A6475-A7DD-4599-BBD3-E13D5584A9DF}" destId="{006972E5-DB53-45C3-AFA7-08D331C14538}" srcOrd="1" destOrd="0" parTransId="{73068DDB-66D2-4CBD-BF30-750322EA55FB}" sibTransId="{C2B944C1-4343-4FA5-87FE-F4AA6D995DB1}"/>
    <dgm:cxn modelId="{A93CD5E1-E83E-447E-ADB7-E4D3AC1DED3F}" type="presOf" srcId="{0347D2EF-1AC4-424F-B0A7-01E4A6138417}" destId="{E32980A1-1C88-407B-B777-39F54424DD7A}" srcOrd="0" destOrd="0" presId="urn:microsoft.com/office/officeart/2005/8/layout/hList1"/>
    <dgm:cxn modelId="{AF307387-0B9F-4E04-A9F4-3407E43BB77E}" type="presOf" srcId="{064F5B37-7D24-4F07-AF85-843FEDC9C8B0}" destId="{42B577D1-010A-402F-A329-27005D21B116}" srcOrd="0" destOrd="0" presId="urn:microsoft.com/office/officeart/2005/8/layout/hList1"/>
    <dgm:cxn modelId="{9720E9A0-4848-4948-A77C-E1CECE991E99}" type="presOf" srcId="{BE114B9E-80B1-4CEE-81C6-F1B086AD13C8}" destId="{35EF56C4-9598-498D-A4C9-2F1D85BEFEE5}" srcOrd="0" destOrd="0" presId="urn:microsoft.com/office/officeart/2005/8/layout/hList1"/>
    <dgm:cxn modelId="{97AB0FC8-A7D9-49EC-BA64-2CCCBD987C37}" srcId="{064F5B37-7D24-4F07-AF85-843FEDC9C8B0}" destId="{E80355DF-DD40-48E8-B81B-DAEEA705A19A}" srcOrd="2" destOrd="0" parTransId="{8263EB61-B53A-40D6-9B69-D07218EA6B9E}" sibTransId="{BAA25932-7623-4353-9D9B-62634028DB1F}"/>
    <dgm:cxn modelId="{B60616DB-A19E-4031-9FB1-B4F4AF71F365}" srcId="{E80355DF-DD40-48E8-B81B-DAEEA705A19A}" destId="{0347D2EF-1AC4-424F-B0A7-01E4A6138417}" srcOrd="0" destOrd="0" parTransId="{A753B825-DE58-4FC8-9FE4-1CC6FB3787A3}" sibTransId="{A19D7571-52BE-400C-904C-255779940AE0}"/>
    <dgm:cxn modelId="{0644E2DB-701E-4937-A7B5-8F1F2C563599}" type="presOf" srcId="{FF2AA319-EF16-4AB9-8D70-5AF8D6F63925}" destId="{1594C267-94E2-4D94-B4A3-D8C5C5F36B16}" srcOrd="0" destOrd="0" presId="urn:microsoft.com/office/officeart/2005/8/layout/hList1"/>
    <dgm:cxn modelId="{9CAE0906-ACE5-4282-87B2-9D03323B0F21}" type="presOf" srcId="{E40CD6FB-83E0-411E-A4B5-2DBDC1483EC3}" destId="{DA868DC1-05FF-4BD7-91E7-BADD0012ABE5}" srcOrd="0" destOrd="1" presId="urn:microsoft.com/office/officeart/2005/8/layout/hList1"/>
    <dgm:cxn modelId="{E9C46C02-D786-41DD-9850-6BD50B9E14F2}" srcId="{BE114B9E-80B1-4CEE-81C6-F1B086AD13C8}" destId="{C6C80E36-FE6B-4D04-A51D-799EA5A3EF34}" srcOrd="0" destOrd="0" parTransId="{34916318-2027-43BF-B52B-18E6382653DC}" sibTransId="{73900EC0-27DC-43C9-AFDC-CF0210EB8556}"/>
    <dgm:cxn modelId="{E44BC1D0-30DB-41F0-92CE-D6A9DD2ABB2B}" type="presParOf" srcId="{42B577D1-010A-402F-A329-27005D21B116}" destId="{CE6DCF28-B488-4C9A-A0B2-0811A6C6B8E7}" srcOrd="0" destOrd="0" presId="urn:microsoft.com/office/officeart/2005/8/layout/hList1"/>
    <dgm:cxn modelId="{0F45BB4E-2531-4173-B253-2050596CDDE5}" type="presParOf" srcId="{CE6DCF28-B488-4C9A-A0B2-0811A6C6B8E7}" destId="{35EF56C4-9598-498D-A4C9-2F1D85BEFEE5}" srcOrd="0" destOrd="0" presId="urn:microsoft.com/office/officeart/2005/8/layout/hList1"/>
    <dgm:cxn modelId="{F60C7354-7F65-4599-90AE-B7EE9B5ADB37}" type="presParOf" srcId="{CE6DCF28-B488-4C9A-A0B2-0811A6C6B8E7}" destId="{DA868DC1-05FF-4BD7-91E7-BADD0012ABE5}" srcOrd="1" destOrd="0" presId="urn:microsoft.com/office/officeart/2005/8/layout/hList1"/>
    <dgm:cxn modelId="{69365CC1-7542-4A96-974B-82525D7F8872}" type="presParOf" srcId="{42B577D1-010A-402F-A329-27005D21B116}" destId="{543244A4-97DD-4C1E-B55D-757C15817E25}" srcOrd="1" destOrd="0" presId="urn:microsoft.com/office/officeart/2005/8/layout/hList1"/>
    <dgm:cxn modelId="{B3362CAB-C472-4BC0-9440-C18C925A9903}" type="presParOf" srcId="{42B577D1-010A-402F-A329-27005D21B116}" destId="{1093BEC2-DDD0-4FF8-99E6-BDD370339F0A}" srcOrd="2" destOrd="0" presId="urn:microsoft.com/office/officeart/2005/8/layout/hList1"/>
    <dgm:cxn modelId="{29FB95E6-99A1-4DE2-A527-18ACF6257B99}" type="presParOf" srcId="{1093BEC2-DDD0-4FF8-99E6-BDD370339F0A}" destId="{E18466A4-D488-4C5B-8648-E959D48BE821}" srcOrd="0" destOrd="0" presId="urn:microsoft.com/office/officeart/2005/8/layout/hList1"/>
    <dgm:cxn modelId="{100A2E92-82CD-4046-B471-3B4CE600930C}" type="presParOf" srcId="{1093BEC2-DDD0-4FF8-99E6-BDD370339F0A}" destId="{1594C267-94E2-4D94-B4A3-D8C5C5F36B16}" srcOrd="1" destOrd="0" presId="urn:microsoft.com/office/officeart/2005/8/layout/hList1"/>
    <dgm:cxn modelId="{D5816601-DE33-4571-869C-A16A81F4C544}" type="presParOf" srcId="{42B577D1-010A-402F-A329-27005D21B116}" destId="{FC860249-829C-4A91-B351-0C53A7005B30}" srcOrd="3" destOrd="0" presId="urn:microsoft.com/office/officeart/2005/8/layout/hList1"/>
    <dgm:cxn modelId="{B7597839-E993-443A-AA5A-118416FBD89C}" type="presParOf" srcId="{42B577D1-010A-402F-A329-27005D21B116}" destId="{EE5D48E7-612F-4281-BB4C-F6FF61260FC2}" srcOrd="4" destOrd="0" presId="urn:microsoft.com/office/officeart/2005/8/layout/hList1"/>
    <dgm:cxn modelId="{A9C2426E-8798-4344-829D-42AE6ED9B852}" type="presParOf" srcId="{EE5D48E7-612F-4281-BB4C-F6FF61260FC2}" destId="{3FC14762-4B83-4E7E-82B9-16724775B707}" srcOrd="0" destOrd="0" presId="urn:microsoft.com/office/officeart/2005/8/layout/hList1"/>
    <dgm:cxn modelId="{439EEE40-7033-495A-9F39-F8718F7427AC}" type="presParOf" srcId="{EE5D48E7-612F-4281-BB4C-F6FF61260FC2}" destId="{E32980A1-1C88-407B-B777-39F54424DD7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64F5B37-7D24-4F07-AF85-843FEDC9C8B0}"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BE114B9E-80B1-4CEE-81C6-F1B086AD13C8}">
      <dgm:prSet phldrT="[Text]" custT="1"/>
      <dgm:spPr/>
      <dgm:t>
        <a:bodyPr/>
        <a:lstStyle/>
        <a:p>
          <a:pPr rtl="0"/>
          <a:r>
            <a:rPr lang="en-US" sz="2200" b="1" dirty="0" smtClean="0">
              <a:solidFill>
                <a:schemeClr val="tx1"/>
              </a:solidFill>
            </a:rPr>
            <a:t>Requirements for Written Orders/Referrals</a:t>
          </a:r>
          <a:endParaRPr lang="en-US" sz="2200" b="1" dirty="0">
            <a:solidFill>
              <a:schemeClr val="tx1"/>
            </a:solidFill>
          </a:endParaRPr>
        </a:p>
      </dgm:t>
    </dgm:pt>
    <dgm:pt modelId="{B52F5344-B58E-4071-87A5-C6E5720E4A8D}" type="parTrans" cxnId="{F4184C4D-9302-401F-AD57-6528D7183E8E}">
      <dgm:prSet/>
      <dgm:spPr/>
      <dgm:t>
        <a:bodyPr/>
        <a:lstStyle/>
        <a:p>
          <a:endParaRPr lang="en-US"/>
        </a:p>
      </dgm:t>
    </dgm:pt>
    <dgm:pt modelId="{17D531E3-AE38-4F5B-801F-DD6EF59E5AA6}" type="sibTrans" cxnId="{F4184C4D-9302-401F-AD57-6528D7183E8E}">
      <dgm:prSet/>
      <dgm:spPr/>
      <dgm:t>
        <a:bodyPr/>
        <a:lstStyle/>
        <a:p>
          <a:endParaRPr lang="en-US"/>
        </a:p>
      </dgm:t>
    </dgm:pt>
    <dgm:pt modelId="{E80355DF-DD40-48E8-B81B-DAEEA705A19A}">
      <dgm:prSet phldrT="[Text]" custT="1"/>
      <dgm:spPr/>
      <dgm:t>
        <a:bodyPr/>
        <a:lstStyle/>
        <a:p>
          <a:pPr rtl="0"/>
          <a:r>
            <a:rPr lang="en-US" sz="2200" b="1" smtClean="0">
              <a:solidFill>
                <a:schemeClr val="tx1"/>
              </a:solidFill>
            </a:rPr>
            <a:t>Documentation Requirements</a:t>
          </a:r>
          <a:endParaRPr lang="en-US" sz="2200" b="1" dirty="0">
            <a:solidFill>
              <a:schemeClr val="tx1"/>
            </a:solidFill>
          </a:endParaRPr>
        </a:p>
      </dgm:t>
    </dgm:pt>
    <dgm:pt modelId="{8263EB61-B53A-40D6-9B69-D07218EA6B9E}" type="parTrans" cxnId="{97AB0FC8-A7D9-49EC-BA64-2CCCBD987C37}">
      <dgm:prSet/>
      <dgm:spPr/>
      <dgm:t>
        <a:bodyPr/>
        <a:lstStyle/>
        <a:p>
          <a:endParaRPr lang="en-US"/>
        </a:p>
      </dgm:t>
    </dgm:pt>
    <dgm:pt modelId="{BAA25932-7623-4353-9D9B-62634028DB1F}" type="sibTrans" cxnId="{97AB0FC8-A7D9-49EC-BA64-2CCCBD987C37}">
      <dgm:prSet/>
      <dgm:spPr/>
      <dgm:t>
        <a:bodyPr/>
        <a:lstStyle/>
        <a:p>
          <a:endParaRPr lang="en-US"/>
        </a:p>
      </dgm:t>
    </dgm:pt>
    <dgm:pt modelId="{C6C80E36-FE6B-4D04-A51D-799EA5A3EF34}">
      <dgm:prSet phldrT="[Text]" custT="1"/>
      <dgm:spPr/>
      <dgm:t>
        <a:bodyPr/>
        <a:lstStyle/>
        <a:p>
          <a:pPr rtl="0"/>
          <a:r>
            <a:rPr lang="en-US" sz="2200" b="1" dirty="0" smtClean="0"/>
            <a:t>Referral</a:t>
          </a:r>
          <a:r>
            <a:rPr lang="en-US" sz="2200" dirty="0" smtClean="0"/>
            <a:t> by CSE/CPSE documented as part of the IEP process.</a:t>
          </a:r>
          <a:endParaRPr lang="en-US" sz="2200" dirty="0"/>
        </a:p>
      </dgm:t>
    </dgm:pt>
    <dgm:pt modelId="{34916318-2027-43BF-B52B-18E6382653DC}" type="parTrans" cxnId="{E9C46C02-D786-41DD-9850-6BD50B9E14F2}">
      <dgm:prSet/>
      <dgm:spPr/>
      <dgm:t>
        <a:bodyPr/>
        <a:lstStyle/>
        <a:p>
          <a:endParaRPr lang="en-US"/>
        </a:p>
      </dgm:t>
    </dgm:pt>
    <dgm:pt modelId="{73900EC0-27DC-43C9-AFDC-CF0210EB8556}" type="sibTrans" cxnId="{E9C46C02-D786-41DD-9850-6BD50B9E14F2}">
      <dgm:prSet/>
      <dgm:spPr/>
      <dgm:t>
        <a:bodyPr/>
        <a:lstStyle/>
        <a:p>
          <a:endParaRPr lang="en-US"/>
        </a:p>
      </dgm:t>
    </dgm:pt>
    <dgm:pt modelId="{FF2AA319-EF16-4AB9-8D70-5AF8D6F63925}">
      <dgm:prSet phldrT="[Text]" custT="1"/>
      <dgm:spPr/>
      <dgm:t>
        <a:bodyPr/>
        <a:lstStyle/>
        <a:p>
          <a:pPr rtl="0"/>
          <a:r>
            <a:rPr lang="en-US" sz="2200" smtClean="0"/>
            <a:t>Licensed and registered physician, </a:t>
          </a:r>
          <a:endParaRPr lang="en-US" sz="2200" dirty="0"/>
        </a:p>
      </dgm:t>
    </dgm:pt>
    <dgm:pt modelId="{6D97651A-35E8-4946-9403-CBC4F0DF10AF}" type="parTrans" cxnId="{D3D05965-675F-4FDE-8A36-D9AC9BFAC72A}">
      <dgm:prSet/>
      <dgm:spPr/>
      <dgm:t>
        <a:bodyPr/>
        <a:lstStyle/>
        <a:p>
          <a:endParaRPr lang="en-US"/>
        </a:p>
      </dgm:t>
    </dgm:pt>
    <dgm:pt modelId="{1860E8E8-9E13-440B-9153-254FAD89A11B}" type="sibTrans" cxnId="{D3D05965-675F-4FDE-8A36-D9AC9BFAC72A}">
      <dgm:prSet/>
      <dgm:spPr/>
      <dgm:t>
        <a:bodyPr/>
        <a:lstStyle/>
        <a:p>
          <a:endParaRPr lang="en-US"/>
        </a:p>
      </dgm:t>
    </dgm:pt>
    <dgm:pt modelId="{0347D2EF-1AC4-424F-B0A7-01E4A6138417}">
      <dgm:prSet phldrT="[Text]" custT="1"/>
      <dgm:spPr/>
      <dgm:t>
        <a:bodyPr/>
        <a:lstStyle/>
        <a:p>
          <a:pPr rtl="0"/>
          <a:r>
            <a:rPr lang="en-US" sz="2200" b="1" dirty="0" smtClean="0"/>
            <a:t>Evaluation</a:t>
          </a:r>
          <a:r>
            <a:rPr lang="en-US" sz="2200" dirty="0" smtClean="0"/>
            <a:t>: Evaluation Report</a:t>
          </a:r>
          <a:endParaRPr lang="en-US" sz="2200" dirty="0"/>
        </a:p>
      </dgm:t>
    </dgm:pt>
    <dgm:pt modelId="{A753B825-DE58-4FC8-9FE4-1CC6FB3787A3}" type="parTrans" cxnId="{B60616DB-A19E-4031-9FB1-B4F4AF71F365}">
      <dgm:prSet/>
      <dgm:spPr/>
      <dgm:t>
        <a:bodyPr/>
        <a:lstStyle/>
        <a:p>
          <a:endParaRPr lang="en-US"/>
        </a:p>
      </dgm:t>
    </dgm:pt>
    <dgm:pt modelId="{A19D7571-52BE-400C-904C-255779940AE0}" type="sibTrans" cxnId="{B60616DB-A19E-4031-9FB1-B4F4AF71F365}">
      <dgm:prSet/>
      <dgm:spPr/>
      <dgm:t>
        <a:bodyPr/>
        <a:lstStyle/>
        <a:p>
          <a:endParaRPr lang="en-US"/>
        </a:p>
      </dgm:t>
    </dgm:pt>
    <dgm:pt modelId="{097C5C55-67FE-47A7-AC52-34CAB1A8C418}">
      <dgm:prSet custT="1"/>
      <dgm:spPr/>
      <dgm:t>
        <a:bodyPr/>
        <a:lstStyle/>
        <a:p>
          <a:pPr rtl="0"/>
          <a:r>
            <a:rPr lang="en-US" sz="2200" dirty="0" smtClean="0"/>
            <a:t>Licensed and registered physician </a:t>
          </a:r>
          <a:r>
            <a:rPr lang="en-US" sz="2200" dirty="0" smtClean="0"/>
            <a:t>assistant, or a</a:t>
          </a:r>
        </a:p>
      </dgm:t>
    </dgm:pt>
    <dgm:pt modelId="{8BCE3763-1C08-4EBB-A6FC-9DD1839EB702}" type="parTrans" cxnId="{9B1831AE-4CB9-4414-ACFF-0D3C082BC3FD}">
      <dgm:prSet/>
      <dgm:spPr/>
      <dgm:t>
        <a:bodyPr/>
        <a:lstStyle/>
        <a:p>
          <a:endParaRPr lang="en-US"/>
        </a:p>
      </dgm:t>
    </dgm:pt>
    <dgm:pt modelId="{0C1DCB70-E158-40A5-ACC1-CFE0EEADB7BA}" type="sibTrans" cxnId="{9B1831AE-4CB9-4414-ACFF-0D3C082BC3FD}">
      <dgm:prSet/>
      <dgm:spPr/>
      <dgm:t>
        <a:bodyPr/>
        <a:lstStyle/>
        <a:p>
          <a:endParaRPr lang="en-US"/>
        </a:p>
      </dgm:t>
    </dgm:pt>
    <dgm:pt modelId="{011C368B-43F5-4794-B2AE-40F5D544F684}">
      <dgm:prSet custT="1"/>
      <dgm:spPr/>
      <dgm:t>
        <a:bodyPr/>
        <a:lstStyle/>
        <a:p>
          <a:pPr rtl="0"/>
          <a:r>
            <a:rPr lang="en-US" sz="2200" dirty="0" smtClean="0"/>
            <a:t>Licensed and registered nurse practitioner.</a:t>
          </a:r>
        </a:p>
      </dgm:t>
    </dgm:pt>
    <dgm:pt modelId="{A8193539-B310-4BC4-B37E-F29B649DB2BF}" type="parTrans" cxnId="{C43D4767-9661-4E5E-9ADB-9A8E754BD099}">
      <dgm:prSet/>
      <dgm:spPr/>
      <dgm:t>
        <a:bodyPr/>
        <a:lstStyle/>
        <a:p>
          <a:endParaRPr lang="en-US"/>
        </a:p>
      </dgm:t>
    </dgm:pt>
    <dgm:pt modelId="{944CEBF4-CCEA-47EB-9B67-B6E62AB47ACC}" type="sibTrans" cxnId="{C43D4767-9661-4E5E-9ADB-9A8E754BD099}">
      <dgm:prSet/>
      <dgm:spPr/>
      <dgm:t>
        <a:bodyPr/>
        <a:lstStyle/>
        <a:p>
          <a:endParaRPr lang="en-US"/>
        </a:p>
      </dgm:t>
    </dgm:pt>
    <dgm:pt modelId="{9618F276-6C46-4A84-8AC9-AF3E2576CCDF}">
      <dgm:prSet phldrT="[Text]" custT="1"/>
      <dgm:spPr/>
      <dgm:t>
        <a:bodyPr/>
        <a:lstStyle/>
        <a:p>
          <a:pPr rtl="0"/>
          <a:r>
            <a:rPr lang="en-US" sz="2200" b="1" dirty="0" smtClean="0">
              <a:solidFill>
                <a:schemeClr val="tx1"/>
              </a:solidFill>
            </a:rPr>
            <a:t>Practitioners Qualified to Provide Medical Evaluations</a:t>
          </a:r>
          <a:endParaRPr lang="en-US" sz="2200" b="1" dirty="0">
            <a:solidFill>
              <a:schemeClr val="tx1"/>
            </a:solidFill>
          </a:endParaRPr>
        </a:p>
      </dgm:t>
    </dgm:pt>
    <dgm:pt modelId="{36A302F6-4500-4BC0-87A2-757D5E26BD9E}" type="parTrans" cxnId="{9C138A62-03CB-450A-8510-76442C6AE864}">
      <dgm:prSet/>
      <dgm:spPr/>
      <dgm:t>
        <a:bodyPr/>
        <a:lstStyle/>
        <a:p>
          <a:endParaRPr lang="en-US"/>
        </a:p>
      </dgm:t>
    </dgm:pt>
    <dgm:pt modelId="{4FE43432-6A2A-4126-B9A7-563457ED375D}" type="sibTrans" cxnId="{9C138A62-03CB-450A-8510-76442C6AE864}">
      <dgm:prSet/>
      <dgm:spPr/>
      <dgm:t>
        <a:bodyPr/>
        <a:lstStyle/>
        <a:p>
          <a:endParaRPr lang="en-US"/>
        </a:p>
      </dgm:t>
    </dgm:pt>
    <dgm:pt modelId="{42B577D1-010A-402F-A329-27005D21B116}" type="pres">
      <dgm:prSet presAssocID="{064F5B37-7D24-4F07-AF85-843FEDC9C8B0}" presName="Name0" presStyleCnt="0">
        <dgm:presLayoutVars>
          <dgm:dir/>
          <dgm:animLvl val="lvl"/>
          <dgm:resizeHandles val="exact"/>
        </dgm:presLayoutVars>
      </dgm:prSet>
      <dgm:spPr/>
      <dgm:t>
        <a:bodyPr/>
        <a:lstStyle/>
        <a:p>
          <a:endParaRPr lang="en-US"/>
        </a:p>
      </dgm:t>
    </dgm:pt>
    <dgm:pt modelId="{CE6DCF28-B488-4C9A-A0B2-0811A6C6B8E7}" type="pres">
      <dgm:prSet presAssocID="{BE114B9E-80B1-4CEE-81C6-F1B086AD13C8}" presName="composite" presStyleCnt="0"/>
      <dgm:spPr/>
      <dgm:t>
        <a:bodyPr/>
        <a:lstStyle/>
        <a:p>
          <a:endParaRPr lang="en-US"/>
        </a:p>
      </dgm:t>
    </dgm:pt>
    <dgm:pt modelId="{35EF56C4-9598-498D-A4C9-2F1D85BEFEE5}" type="pres">
      <dgm:prSet presAssocID="{BE114B9E-80B1-4CEE-81C6-F1B086AD13C8}" presName="parTx" presStyleLbl="alignNode1" presStyleIdx="0" presStyleCnt="3">
        <dgm:presLayoutVars>
          <dgm:chMax val="0"/>
          <dgm:chPref val="0"/>
          <dgm:bulletEnabled val="1"/>
        </dgm:presLayoutVars>
      </dgm:prSet>
      <dgm:spPr/>
      <dgm:t>
        <a:bodyPr/>
        <a:lstStyle/>
        <a:p>
          <a:endParaRPr lang="en-US"/>
        </a:p>
      </dgm:t>
    </dgm:pt>
    <dgm:pt modelId="{DA868DC1-05FF-4BD7-91E7-BADD0012ABE5}" type="pres">
      <dgm:prSet presAssocID="{BE114B9E-80B1-4CEE-81C6-F1B086AD13C8}" presName="desTx" presStyleLbl="alignAccFollowNode1" presStyleIdx="0" presStyleCnt="3">
        <dgm:presLayoutVars>
          <dgm:bulletEnabled val="1"/>
        </dgm:presLayoutVars>
      </dgm:prSet>
      <dgm:spPr/>
      <dgm:t>
        <a:bodyPr/>
        <a:lstStyle/>
        <a:p>
          <a:endParaRPr lang="en-US"/>
        </a:p>
      </dgm:t>
    </dgm:pt>
    <dgm:pt modelId="{543244A4-97DD-4C1E-B55D-757C15817E25}" type="pres">
      <dgm:prSet presAssocID="{17D531E3-AE38-4F5B-801F-DD6EF59E5AA6}" presName="space" presStyleCnt="0"/>
      <dgm:spPr/>
      <dgm:t>
        <a:bodyPr/>
        <a:lstStyle/>
        <a:p>
          <a:endParaRPr lang="en-US"/>
        </a:p>
      </dgm:t>
    </dgm:pt>
    <dgm:pt modelId="{0BF6BFEA-6121-4D12-9BE6-F2440C4BD43A}" type="pres">
      <dgm:prSet presAssocID="{9618F276-6C46-4A84-8AC9-AF3E2576CCDF}" presName="composite" presStyleCnt="0"/>
      <dgm:spPr/>
      <dgm:t>
        <a:bodyPr/>
        <a:lstStyle/>
        <a:p>
          <a:endParaRPr lang="en-US"/>
        </a:p>
      </dgm:t>
    </dgm:pt>
    <dgm:pt modelId="{0B96657F-7181-4845-9027-80258A56AC6D}" type="pres">
      <dgm:prSet presAssocID="{9618F276-6C46-4A84-8AC9-AF3E2576CCDF}" presName="parTx" presStyleLbl="alignNode1" presStyleIdx="1" presStyleCnt="3" custLinFactNeighborX="-13299">
        <dgm:presLayoutVars>
          <dgm:chMax val="0"/>
          <dgm:chPref val="0"/>
          <dgm:bulletEnabled val="1"/>
        </dgm:presLayoutVars>
      </dgm:prSet>
      <dgm:spPr/>
      <dgm:t>
        <a:bodyPr/>
        <a:lstStyle/>
        <a:p>
          <a:endParaRPr lang="en-US"/>
        </a:p>
      </dgm:t>
    </dgm:pt>
    <dgm:pt modelId="{219E65C2-743C-434A-822A-7E269A7C6AB8}" type="pres">
      <dgm:prSet presAssocID="{9618F276-6C46-4A84-8AC9-AF3E2576CCDF}" presName="desTx" presStyleLbl="alignAccFollowNode1" presStyleIdx="1" presStyleCnt="3" custLinFactNeighborX="-13299">
        <dgm:presLayoutVars>
          <dgm:bulletEnabled val="1"/>
        </dgm:presLayoutVars>
      </dgm:prSet>
      <dgm:spPr/>
      <dgm:t>
        <a:bodyPr/>
        <a:lstStyle/>
        <a:p>
          <a:endParaRPr lang="en-US"/>
        </a:p>
      </dgm:t>
    </dgm:pt>
    <dgm:pt modelId="{6DC58E7A-1279-40F1-A747-6969D37AEFCE}" type="pres">
      <dgm:prSet presAssocID="{4FE43432-6A2A-4126-B9A7-563457ED375D}" presName="space" presStyleCnt="0"/>
      <dgm:spPr/>
      <dgm:t>
        <a:bodyPr/>
        <a:lstStyle/>
        <a:p>
          <a:endParaRPr lang="en-US"/>
        </a:p>
      </dgm:t>
    </dgm:pt>
    <dgm:pt modelId="{EE5D48E7-612F-4281-BB4C-F6FF61260FC2}" type="pres">
      <dgm:prSet presAssocID="{E80355DF-DD40-48E8-B81B-DAEEA705A19A}" presName="composite" presStyleCnt="0"/>
      <dgm:spPr/>
      <dgm:t>
        <a:bodyPr/>
        <a:lstStyle/>
        <a:p>
          <a:endParaRPr lang="en-US"/>
        </a:p>
      </dgm:t>
    </dgm:pt>
    <dgm:pt modelId="{3FC14762-4B83-4E7E-82B9-16724775B707}" type="pres">
      <dgm:prSet presAssocID="{E80355DF-DD40-48E8-B81B-DAEEA705A19A}" presName="parTx" presStyleLbl="alignNode1" presStyleIdx="2" presStyleCnt="3" custLinFactNeighborX="-26598">
        <dgm:presLayoutVars>
          <dgm:chMax val="0"/>
          <dgm:chPref val="0"/>
          <dgm:bulletEnabled val="1"/>
        </dgm:presLayoutVars>
      </dgm:prSet>
      <dgm:spPr/>
      <dgm:t>
        <a:bodyPr/>
        <a:lstStyle/>
        <a:p>
          <a:endParaRPr lang="en-US"/>
        </a:p>
      </dgm:t>
    </dgm:pt>
    <dgm:pt modelId="{E32980A1-1C88-407B-B777-39F54424DD7A}" type="pres">
      <dgm:prSet presAssocID="{E80355DF-DD40-48E8-B81B-DAEEA705A19A}" presName="desTx" presStyleLbl="alignAccFollowNode1" presStyleIdx="2" presStyleCnt="3" custLinFactNeighborX="-26598">
        <dgm:presLayoutVars>
          <dgm:bulletEnabled val="1"/>
        </dgm:presLayoutVars>
      </dgm:prSet>
      <dgm:spPr/>
      <dgm:t>
        <a:bodyPr/>
        <a:lstStyle/>
        <a:p>
          <a:endParaRPr lang="en-US"/>
        </a:p>
      </dgm:t>
    </dgm:pt>
  </dgm:ptLst>
  <dgm:cxnLst>
    <dgm:cxn modelId="{F22AC428-3C26-413C-B851-CE1846C0961D}" type="presOf" srcId="{BE114B9E-80B1-4CEE-81C6-F1B086AD13C8}" destId="{35EF56C4-9598-498D-A4C9-2F1D85BEFEE5}" srcOrd="0" destOrd="0" presId="urn:microsoft.com/office/officeart/2005/8/layout/hList1"/>
    <dgm:cxn modelId="{F4184C4D-9302-401F-AD57-6528D7183E8E}" srcId="{064F5B37-7D24-4F07-AF85-843FEDC9C8B0}" destId="{BE114B9E-80B1-4CEE-81C6-F1B086AD13C8}" srcOrd="0" destOrd="0" parTransId="{B52F5344-B58E-4071-87A5-C6E5720E4A8D}" sibTransId="{17D531E3-AE38-4F5B-801F-DD6EF59E5AA6}"/>
    <dgm:cxn modelId="{8CCD181D-A374-4A01-8178-B790FA08D3D4}" type="presOf" srcId="{0347D2EF-1AC4-424F-B0A7-01E4A6138417}" destId="{E32980A1-1C88-407B-B777-39F54424DD7A}" srcOrd="0" destOrd="0" presId="urn:microsoft.com/office/officeart/2005/8/layout/hList1"/>
    <dgm:cxn modelId="{9817D2E7-54F7-42BB-892C-BDECC65B0020}" type="presOf" srcId="{064F5B37-7D24-4F07-AF85-843FEDC9C8B0}" destId="{42B577D1-010A-402F-A329-27005D21B116}" srcOrd="0" destOrd="0" presId="urn:microsoft.com/office/officeart/2005/8/layout/hList1"/>
    <dgm:cxn modelId="{C43D4767-9661-4E5E-9ADB-9A8E754BD099}" srcId="{9618F276-6C46-4A84-8AC9-AF3E2576CCDF}" destId="{011C368B-43F5-4794-B2AE-40F5D544F684}" srcOrd="2" destOrd="0" parTransId="{A8193539-B310-4BC4-B37E-F29B649DB2BF}" sibTransId="{944CEBF4-CCEA-47EB-9B67-B6E62AB47ACC}"/>
    <dgm:cxn modelId="{B60616DB-A19E-4031-9FB1-B4F4AF71F365}" srcId="{E80355DF-DD40-48E8-B81B-DAEEA705A19A}" destId="{0347D2EF-1AC4-424F-B0A7-01E4A6138417}" srcOrd="0" destOrd="0" parTransId="{A753B825-DE58-4FC8-9FE4-1CC6FB3787A3}" sibTransId="{A19D7571-52BE-400C-904C-255779940AE0}"/>
    <dgm:cxn modelId="{F61D4E96-834B-4204-AEBD-DD7548743A0E}" type="presOf" srcId="{097C5C55-67FE-47A7-AC52-34CAB1A8C418}" destId="{219E65C2-743C-434A-822A-7E269A7C6AB8}" srcOrd="0" destOrd="1" presId="urn:microsoft.com/office/officeart/2005/8/layout/hList1"/>
    <dgm:cxn modelId="{44BE9B1D-7816-4199-BC8F-45726635FE0D}" type="presOf" srcId="{C6C80E36-FE6B-4D04-A51D-799EA5A3EF34}" destId="{DA868DC1-05FF-4BD7-91E7-BADD0012ABE5}" srcOrd="0" destOrd="0" presId="urn:microsoft.com/office/officeart/2005/8/layout/hList1"/>
    <dgm:cxn modelId="{28CBB03F-A820-4379-AC61-8A78FB87FEE4}" type="presOf" srcId="{FF2AA319-EF16-4AB9-8D70-5AF8D6F63925}" destId="{219E65C2-743C-434A-822A-7E269A7C6AB8}" srcOrd="0" destOrd="0" presId="urn:microsoft.com/office/officeart/2005/8/layout/hList1"/>
    <dgm:cxn modelId="{E9C46C02-D786-41DD-9850-6BD50B9E14F2}" srcId="{BE114B9E-80B1-4CEE-81C6-F1B086AD13C8}" destId="{C6C80E36-FE6B-4D04-A51D-799EA5A3EF34}" srcOrd="0" destOrd="0" parTransId="{34916318-2027-43BF-B52B-18E6382653DC}" sibTransId="{73900EC0-27DC-43C9-AFDC-CF0210EB8556}"/>
    <dgm:cxn modelId="{CC8A85A1-0971-453D-8843-2B167C71A95B}" type="presOf" srcId="{E80355DF-DD40-48E8-B81B-DAEEA705A19A}" destId="{3FC14762-4B83-4E7E-82B9-16724775B707}" srcOrd="0" destOrd="0" presId="urn:microsoft.com/office/officeart/2005/8/layout/hList1"/>
    <dgm:cxn modelId="{D3D05965-675F-4FDE-8A36-D9AC9BFAC72A}" srcId="{9618F276-6C46-4A84-8AC9-AF3E2576CCDF}" destId="{FF2AA319-EF16-4AB9-8D70-5AF8D6F63925}" srcOrd="0" destOrd="0" parTransId="{6D97651A-35E8-4946-9403-CBC4F0DF10AF}" sibTransId="{1860E8E8-9E13-440B-9153-254FAD89A11B}"/>
    <dgm:cxn modelId="{97AB0FC8-A7D9-49EC-BA64-2CCCBD987C37}" srcId="{064F5B37-7D24-4F07-AF85-843FEDC9C8B0}" destId="{E80355DF-DD40-48E8-B81B-DAEEA705A19A}" srcOrd="2" destOrd="0" parTransId="{8263EB61-B53A-40D6-9B69-D07218EA6B9E}" sibTransId="{BAA25932-7623-4353-9D9B-62634028DB1F}"/>
    <dgm:cxn modelId="{9B1831AE-4CB9-4414-ACFF-0D3C082BC3FD}" srcId="{9618F276-6C46-4A84-8AC9-AF3E2576CCDF}" destId="{097C5C55-67FE-47A7-AC52-34CAB1A8C418}" srcOrd="1" destOrd="0" parTransId="{8BCE3763-1C08-4EBB-A6FC-9DD1839EB702}" sibTransId="{0C1DCB70-E158-40A5-ACC1-CFE0EEADB7BA}"/>
    <dgm:cxn modelId="{9C138A62-03CB-450A-8510-76442C6AE864}" srcId="{064F5B37-7D24-4F07-AF85-843FEDC9C8B0}" destId="{9618F276-6C46-4A84-8AC9-AF3E2576CCDF}" srcOrd="1" destOrd="0" parTransId="{36A302F6-4500-4BC0-87A2-757D5E26BD9E}" sibTransId="{4FE43432-6A2A-4126-B9A7-563457ED375D}"/>
    <dgm:cxn modelId="{18ECF8B1-C60E-48D0-8111-F0083D6F8C0D}" type="presOf" srcId="{9618F276-6C46-4A84-8AC9-AF3E2576CCDF}" destId="{0B96657F-7181-4845-9027-80258A56AC6D}" srcOrd="0" destOrd="0" presId="urn:microsoft.com/office/officeart/2005/8/layout/hList1"/>
    <dgm:cxn modelId="{E0B549C0-83A2-48EB-BC77-AE6D6092BDAF}" type="presOf" srcId="{011C368B-43F5-4794-B2AE-40F5D544F684}" destId="{219E65C2-743C-434A-822A-7E269A7C6AB8}" srcOrd="0" destOrd="2" presId="urn:microsoft.com/office/officeart/2005/8/layout/hList1"/>
    <dgm:cxn modelId="{F9BCB320-685C-4988-86CF-1F1B2C9128A4}" type="presParOf" srcId="{42B577D1-010A-402F-A329-27005D21B116}" destId="{CE6DCF28-B488-4C9A-A0B2-0811A6C6B8E7}" srcOrd="0" destOrd="0" presId="urn:microsoft.com/office/officeart/2005/8/layout/hList1"/>
    <dgm:cxn modelId="{764D03BA-182B-4FA3-AF3A-746E0EA98BB7}" type="presParOf" srcId="{CE6DCF28-B488-4C9A-A0B2-0811A6C6B8E7}" destId="{35EF56C4-9598-498D-A4C9-2F1D85BEFEE5}" srcOrd="0" destOrd="0" presId="urn:microsoft.com/office/officeart/2005/8/layout/hList1"/>
    <dgm:cxn modelId="{CB53E806-FBBC-4A14-A853-3B4C97BEF5E6}" type="presParOf" srcId="{CE6DCF28-B488-4C9A-A0B2-0811A6C6B8E7}" destId="{DA868DC1-05FF-4BD7-91E7-BADD0012ABE5}" srcOrd="1" destOrd="0" presId="urn:microsoft.com/office/officeart/2005/8/layout/hList1"/>
    <dgm:cxn modelId="{525DC68B-619F-4551-970E-3812AFFC4CB2}" type="presParOf" srcId="{42B577D1-010A-402F-A329-27005D21B116}" destId="{543244A4-97DD-4C1E-B55D-757C15817E25}" srcOrd="1" destOrd="0" presId="urn:microsoft.com/office/officeart/2005/8/layout/hList1"/>
    <dgm:cxn modelId="{739D4F5D-B689-45CB-9B7F-5865FC89E21F}" type="presParOf" srcId="{42B577D1-010A-402F-A329-27005D21B116}" destId="{0BF6BFEA-6121-4D12-9BE6-F2440C4BD43A}" srcOrd="2" destOrd="0" presId="urn:microsoft.com/office/officeart/2005/8/layout/hList1"/>
    <dgm:cxn modelId="{FDD5E467-327F-4D3C-9766-11C0DA6BC869}" type="presParOf" srcId="{0BF6BFEA-6121-4D12-9BE6-F2440C4BD43A}" destId="{0B96657F-7181-4845-9027-80258A56AC6D}" srcOrd="0" destOrd="0" presId="urn:microsoft.com/office/officeart/2005/8/layout/hList1"/>
    <dgm:cxn modelId="{2FA664EF-5CFA-4C7B-9F5F-0E02850598D5}" type="presParOf" srcId="{0BF6BFEA-6121-4D12-9BE6-F2440C4BD43A}" destId="{219E65C2-743C-434A-822A-7E269A7C6AB8}" srcOrd="1" destOrd="0" presId="urn:microsoft.com/office/officeart/2005/8/layout/hList1"/>
    <dgm:cxn modelId="{DFE8A99E-9909-46F8-96ED-02B869D4586D}" type="presParOf" srcId="{42B577D1-010A-402F-A329-27005D21B116}" destId="{6DC58E7A-1279-40F1-A747-6969D37AEFCE}" srcOrd="3" destOrd="0" presId="urn:microsoft.com/office/officeart/2005/8/layout/hList1"/>
    <dgm:cxn modelId="{090EC3C5-6C9B-4F59-84E5-C3C78ABC32FB}" type="presParOf" srcId="{42B577D1-010A-402F-A329-27005D21B116}" destId="{EE5D48E7-612F-4281-BB4C-F6FF61260FC2}" srcOrd="4" destOrd="0" presId="urn:microsoft.com/office/officeart/2005/8/layout/hList1"/>
    <dgm:cxn modelId="{6949900A-40A2-4F78-B5E9-A4470FD75AB9}" type="presParOf" srcId="{EE5D48E7-612F-4281-BB4C-F6FF61260FC2}" destId="{3FC14762-4B83-4E7E-82B9-16724775B707}" srcOrd="0" destOrd="0" presId="urn:microsoft.com/office/officeart/2005/8/layout/hList1"/>
    <dgm:cxn modelId="{B289D8A7-641B-4964-B588-CE6725A27F35}" type="presParOf" srcId="{EE5D48E7-612F-4281-BB4C-F6FF61260FC2}" destId="{E32980A1-1C88-407B-B777-39F54424DD7A}"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64F5B37-7D24-4F07-AF85-843FEDC9C8B0}"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1DB33C14-59D8-4359-A5CF-E7E450C64162}">
      <dgm:prSet/>
      <dgm:spPr/>
      <dgm:t>
        <a:bodyPr/>
        <a:lstStyle/>
        <a:p>
          <a:r>
            <a:rPr lang="en-US" b="1" dirty="0" smtClean="0">
              <a:solidFill>
                <a:schemeClr val="tx1"/>
              </a:solidFill>
            </a:rPr>
            <a:t>Requirements for Written Orders/Referrals</a:t>
          </a:r>
          <a:endParaRPr lang="en-US" b="1" dirty="0">
            <a:solidFill>
              <a:schemeClr val="tx1"/>
            </a:solidFill>
          </a:endParaRPr>
        </a:p>
      </dgm:t>
    </dgm:pt>
    <dgm:pt modelId="{2274DFA5-E0DF-410A-9077-CFE01CC490E5}" type="parTrans" cxnId="{3CA4E79F-1B9C-45AA-9F30-837D08BA0A41}">
      <dgm:prSet/>
      <dgm:spPr/>
      <dgm:t>
        <a:bodyPr/>
        <a:lstStyle/>
        <a:p>
          <a:endParaRPr lang="en-US"/>
        </a:p>
      </dgm:t>
    </dgm:pt>
    <dgm:pt modelId="{5D97309C-A164-439F-9336-CEFFF0550FDF}" type="sibTrans" cxnId="{3CA4E79F-1B9C-45AA-9F30-837D08BA0A41}">
      <dgm:prSet/>
      <dgm:spPr/>
      <dgm:t>
        <a:bodyPr/>
        <a:lstStyle/>
        <a:p>
          <a:endParaRPr lang="en-US"/>
        </a:p>
      </dgm:t>
    </dgm:pt>
    <dgm:pt modelId="{894BF5F8-B470-471D-AFA3-1669B7C60C98}">
      <dgm:prSet/>
      <dgm:spPr/>
      <dgm:t>
        <a:bodyPr/>
        <a:lstStyle/>
        <a:p>
          <a:r>
            <a:rPr lang="en-US" b="1" dirty="0" smtClean="0">
              <a:solidFill>
                <a:schemeClr val="tx1"/>
              </a:solidFill>
            </a:rPr>
            <a:t>Practitioners Qualified to Provide Medical Specialist Evaluations</a:t>
          </a:r>
          <a:endParaRPr lang="en-US" b="1" dirty="0">
            <a:solidFill>
              <a:schemeClr val="tx1"/>
            </a:solidFill>
          </a:endParaRPr>
        </a:p>
      </dgm:t>
    </dgm:pt>
    <dgm:pt modelId="{D1412571-A2E5-4F9F-BAD5-E174CFFA532C}" type="parTrans" cxnId="{9ADC0AF1-492A-4C6A-9596-48980BB3B3F6}">
      <dgm:prSet/>
      <dgm:spPr/>
      <dgm:t>
        <a:bodyPr/>
        <a:lstStyle/>
        <a:p>
          <a:endParaRPr lang="en-US"/>
        </a:p>
      </dgm:t>
    </dgm:pt>
    <dgm:pt modelId="{6FDC0EB3-5808-4FA7-A4C5-ABDBF0EBE2D1}" type="sibTrans" cxnId="{9ADC0AF1-492A-4C6A-9596-48980BB3B3F6}">
      <dgm:prSet/>
      <dgm:spPr/>
      <dgm:t>
        <a:bodyPr/>
        <a:lstStyle/>
        <a:p>
          <a:endParaRPr lang="en-US"/>
        </a:p>
      </dgm:t>
    </dgm:pt>
    <dgm:pt modelId="{300BE0FC-2E26-4E2A-8FCB-4AE64F325BB3}">
      <dgm:prSet/>
      <dgm:spPr/>
      <dgm:t>
        <a:bodyPr/>
        <a:lstStyle/>
        <a:p>
          <a:r>
            <a:rPr lang="en-US" b="1" dirty="0" smtClean="0">
              <a:solidFill>
                <a:schemeClr val="tx1"/>
              </a:solidFill>
            </a:rPr>
            <a:t>Documentation Requirements</a:t>
          </a:r>
          <a:endParaRPr lang="en-US" b="1" dirty="0">
            <a:solidFill>
              <a:schemeClr val="tx1"/>
            </a:solidFill>
          </a:endParaRPr>
        </a:p>
      </dgm:t>
    </dgm:pt>
    <dgm:pt modelId="{CBAA976C-BCF4-475F-87EC-DD30A8375B76}" type="parTrans" cxnId="{BF94544D-BFF1-4371-A310-5D0E0AEDD062}">
      <dgm:prSet/>
      <dgm:spPr/>
      <dgm:t>
        <a:bodyPr/>
        <a:lstStyle/>
        <a:p>
          <a:endParaRPr lang="en-US"/>
        </a:p>
      </dgm:t>
    </dgm:pt>
    <dgm:pt modelId="{0DDCFC3D-7B29-46FA-BDCF-B86245C7246C}" type="sibTrans" cxnId="{BF94544D-BFF1-4371-A310-5D0E0AEDD062}">
      <dgm:prSet/>
      <dgm:spPr/>
      <dgm:t>
        <a:bodyPr/>
        <a:lstStyle/>
        <a:p>
          <a:endParaRPr lang="en-US"/>
        </a:p>
      </dgm:t>
    </dgm:pt>
    <dgm:pt modelId="{D0862367-9167-4B37-8E36-46031F67B7F8}">
      <dgm:prSet/>
      <dgm:spPr/>
      <dgm:t>
        <a:bodyPr/>
        <a:lstStyle/>
        <a:p>
          <a:r>
            <a:rPr lang="en-US" dirty="0" smtClean="0"/>
            <a:t>Ordering practitioner must be licensed, registered, and/or certified as required.</a:t>
          </a:r>
          <a:endParaRPr lang="en-US" dirty="0"/>
        </a:p>
      </dgm:t>
    </dgm:pt>
    <dgm:pt modelId="{9325E35D-FACF-4008-823F-790E68B20AAF}" type="parTrans" cxnId="{E3954A65-B571-4FD9-A4BB-AB384231D35C}">
      <dgm:prSet/>
      <dgm:spPr/>
      <dgm:t>
        <a:bodyPr/>
        <a:lstStyle/>
        <a:p>
          <a:endParaRPr lang="en-US"/>
        </a:p>
      </dgm:t>
    </dgm:pt>
    <dgm:pt modelId="{F9FE36AC-8616-4541-B2D7-E4C5338FCBE3}" type="sibTrans" cxnId="{E3954A65-B571-4FD9-A4BB-AB384231D35C}">
      <dgm:prSet/>
      <dgm:spPr/>
      <dgm:t>
        <a:bodyPr/>
        <a:lstStyle/>
        <a:p>
          <a:endParaRPr lang="en-US"/>
        </a:p>
      </dgm:t>
    </dgm:pt>
    <dgm:pt modelId="{CEC41751-B796-4F14-A584-CDAB7DE9B87A}">
      <dgm:prSet/>
      <dgm:spPr/>
      <dgm:t>
        <a:bodyPr/>
        <a:lstStyle/>
        <a:p>
          <a:r>
            <a:rPr lang="en-US" b="1" dirty="0" smtClean="0"/>
            <a:t>Written order </a:t>
          </a:r>
          <a:r>
            <a:rPr lang="en-US" dirty="0" smtClean="0"/>
            <a:t>must be signed/dated by a NYS Medicaid enrolled: physician, physician assistant, or a nurse practitioner.</a:t>
          </a:r>
          <a:endParaRPr lang="en-US" dirty="0"/>
        </a:p>
      </dgm:t>
    </dgm:pt>
    <dgm:pt modelId="{FED678F0-4730-4979-A937-C9695A68B201}" type="parTrans" cxnId="{D442B378-8497-4EE9-AD96-31CBA3F924C5}">
      <dgm:prSet/>
      <dgm:spPr/>
      <dgm:t>
        <a:bodyPr/>
        <a:lstStyle/>
        <a:p>
          <a:endParaRPr lang="en-US"/>
        </a:p>
      </dgm:t>
    </dgm:pt>
    <dgm:pt modelId="{F22DDBD7-60B9-43E4-A9A2-7C1F316D991A}" type="sibTrans" cxnId="{D442B378-8497-4EE9-AD96-31CBA3F924C5}">
      <dgm:prSet/>
      <dgm:spPr/>
      <dgm:t>
        <a:bodyPr/>
        <a:lstStyle/>
        <a:p>
          <a:endParaRPr lang="en-US"/>
        </a:p>
      </dgm:t>
    </dgm:pt>
    <dgm:pt modelId="{D7453349-C8D3-448C-99E0-E86A3298466A}">
      <dgm:prSet/>
      <dgm:spPr/>
      <dgm:t>
        <a:bodyPr/>
        <a:lstStyle/>
        <a:p>
          <a:r>
            <a:rPr lang="en-US" dirty="0" smtClean="0"/>
            <a:t>Licensed and registered physician,</a:t>
          </a:r>
          <a:endParaRPr lang="en-US" dirty="0"/>
        </a:p>
      </dgm:t>
    </dgm:pt>
    <dgm:pt modelId="{566B08A1-05E1-4E3E-B41C-D19ACD1C708C}" type="parTrans" cxnId="{B978AFC3-A51D-4E96-825B-F0367543BBD4}">
      <dgm:prSet/>
      <dgm:spPr/>
      <dgm:t>
        <a:bodyPr/>
        <a:lstStyle/>
        <a:p>
          <a:endParaRPr lang="en-US"/>
        </a:p>
      </dgm:t>
    </dgm:pt>
    <dgm:pt modelId="{FCAE5225-90BE-43B6-8AC2-751CA901960E}" type="sibTrans" cxnId="{B978AFC3-A51D-4E96-825B-F0367543BBD4}">
      <dgm:prSet/>
      <dgm:spPr/>
      <dgm:t>
        <a:bodyPr/>
        <a:lstStyle/>
        <a:p>
          <a:endParaRPr lang="en-US"/>
        </a:p>
      </dgm:t>
    </dgm:pt>
    <dgm:pt modelId="{D23B2B86-4828-46B7-AF1F-59F1B7743B81}">
      <dgm:prSet/>
      <dgm:spPr/>
      <dgm:t>
        <a:bodyPr/>
        <a:lstStyle/>
        <a:p>
          <a:r>
            <a:rPr lang="en-US" dirty="0" smtClean="0"/>
            <a:t>Licensed and registered </a:t>
          </a:r>
          <a:r>
            <a:rPr lang="en-US" dirty="0" smtClean="0"/>
            <a:t>physician assistant, or a</a:t>
          </a:r>
          <a:endParaRPr lang="en-US" dirty="0"/>
        </a:p>
      </dgm:t>
    </dgm:pt>
    <dgm:pt modelId="{5F5FDB06-4F35-4047-9EC1-A620DD4AD468}" type="parTrans" cxnId="{75B166F3-5FBF-4D9E-8A33-A46AE112A1B7}">
      <dgm:prSet/>
      <dgm:spPr/>
      <dgm:t>
        <a:bodyPr/>
        <a:lstStyle/>
        <a:p>
          <a:endParaRPr lang="en-US"/>
        </a:p>
      </dgm:t>
    </dgm:pt>
    <dgm:pt modelId="{AC3E14ED-18B5-4748-B3F7-E9762DA313FD}" type="sibTrans" cxnId="{75B166F3-5FBF-4D9E-8A33-A46AE112A1B7}">
      <dgm:prSet/>
      <dgm:spPr/>
      <dgm:t>
        <a:bodyPr/>
        <a:lstStyle/>
        <a:p>
          <a:endParaRPr lang="en-US"/>
        </a:p>
      </dgm:t>
    </dgm:pt>
    <dgm:pt modelId="{1AE8747C-B266-4280-9D4F-52368A674404}">
      <dgm:prSet/>
      <dgm:spPr/>
      <dgm:t>
        <a:bodyPr/>
        <a:lstStyle/>
        <a:p>
          <a:r>
            <a:rPr lang="en-US" dirty="0" smtClean="0"/>
            <a:t>Licensed and registered nurse practitioner.</a:t>
          </a:r>
          <a:endParaRPr lang="en-US" dirty="0"/>
        </a:p>
      </dgm:t>
    </dgm:pt>
    <dgm:pt modelId="{C51569CA-F9A0-458E-910D-D1186F0A2DDC}" type="parTrans" cxnId="{2E6E2BCD-FB20-4237-8C08-EFF1009D432C}">
      <dgm:prSet/>
      <dgm:spPr/>
      <dgm:t>
        <a:bodyPr/>
        <a:lstStyle/>
        <a:p>
          <a:endParaRPr lang="en-US"/>
        </a:p>
      </dgm:t>
    </dgm:pt>
    <dgm:pt modelId="{68B24372-5CB0-4758-8B79-F9FCE330D30A}" type="sibTrans" cxnId="{2E6E2BCD-FB20-4237-8C08-EFF1009D432C}">
      <dgm:prSet/>
      <dgm:spPr/>
      <dgm:t>
        <a:bodyPr/>
        <a:lstStyle/>
        <a:p>
          <a:endParaRPr lang="en-US"/>
        </a:p>
      </dgm:t>
    </dgm:pt>
    <dgm:pt modelId="{68435ACC-8295-40B6-A4D4-8063302244E4}">
      <dgm:prSet/>
      <dgm:spPr/>
      <dgm:t>
        <a:bodyPr/>
        <a:lstStyle/>
        <a:p>
          <a:r>
            <a:rPr lang="en-US" b="1" dirty="0" smtClean="0"/>
            <a:t>Evaluation</a:t>
          </a:r>
          <a:r>
            <a:rPr lang="en-US" dirty="0" smtClean="0"/>
            <a:t>: Evaluation Report</a:t>
          </a:r>
          <a:endParaRPr lang="en-US" dirty="0"/>
        </a:p>
      </dgm:t>
    </dgm:pt>
    <dgm:pt modelId="{C555165D-2DAF-4FED-B527-E635FF5F2409}" type="parTrans" cxnId="{35A17DB5-292B-44B5-BAB0-0C2944D9652C}">
      <dgm:prSet/>
      <dgm:spPr/>
      <dgm:t>
        <a:bodyPr/>
        <a:lstStyle/>
        <a:p>
          <a:endParaRPr lang="en-US"/>
        </a:p>
      </dgm:t>
    </dgm:pt>
    <dgm:pt modelId="{FACBDD49-B228-4229-A35B-FC9DF2466F37}" type="sibTrans" cxnId="{35A17DB5-292B-44B5-BAB0-0C2944D9652C}">
      <dgm:prSet/>
      <dgm:spPr/>
      <dgm:t>
        <a:bodyPr/>
        <a:lstStyle/>
        <a:p>
          <a:endParaRPr lang="en-US"/>
        </a:p>
      </dgm:t>
    </dgm:pt>
    <dgm:pt modelId="{42B577D1-010A-402F-A329-27005D21B116}" type="pres">
      <dgm:prSet presAssocID="{064F5B37-7D24-4F07-AF85-843FEDC9C8B0}" presName="Name0" presStyleCnt="0">
        <dgm:presLayoutVars>
          <dgm:dir/>
          <dgm:animLvl val="lvl"/>
          <dgm:resizeHandles val="exact"/>
        </dgm:presLayoutVars>
      </dgm:prSet>
      <dgm:spPr/>
      <dgm:t>
        <a:bodyPr/>
        <a:lstStyle/>
        <a:p>
          <a:endParaRPr lang="en-US"/>
        </a:p>
      </dgm:t>
    </dgm:pt>
    <dgm:pt modelId="{C9828884-AE1C-4C4F-BC52-AF453B769C22}" type="pres">
      <dgm:prSet presAssocID="{1DB33C14-59D8-4359-A5CF-E7E450C64162}" presName="composite" presStyleCnt="0"/>
      <dgm:spPr/>
      <dgm:t>
        <a:bodyPr/>
        <a:lstStyle/>
        <a:p>
          <a:endParaRPr lang="en-US"/>
        </a:p>
      </dgm:t>
    </dgm:pt>
    <dgm:pt modelId="{E6B35004-DC19-4B27-AA0B-CECF4A326512}" type="pres">
      <dgm:prSet presAssocID="{1DB33C14-59D8-4359-A5CF-E7E450C64162}" presName="parTx" presStyleLbl="alignNode1" presStyleIdx="0" presStyleCnt="3">
        <dgm:presLayoutVars>
          <dgm:chMax val="0"/>
          <dgm:chPref val="0"/>
          <dgm:bulletEnabled val="1"/>
        </dgm:presLayoutVars>
      </dgm:prSet>
      <dgm:spPr/>
      <dgm:t>
        <a:bodyPr/>
        <a:lstStyle/>
        <a:p>
          <a:endParaRPr lang="en-US"/>
        </a:p>
      </dgm:t>
    </dgm:pt>
    <dgm:pt modelId="{65C431BD-EA61-486B-A3CF-B0141AA65C19}" type="pres">
      <dgm:prSet presAssocID="{1DB33C14-59D8-4359-A5CF-E7E450C64162}" presName="desTx" presStyleLbl="alignAccFollowNode1" presStyleIdx="0" presStyleCnt="3">
        <dgm:presLayoutVars>
          <dgm:bulletEnabled val="1"/>
        </dgm:presLayoutVars>
      </dgm:prSet>
      <dgm:spPr/>
      <dgm:t>
        <a:bodyPr/>
        <a:lstStyle/>
        <a:p>
          <a:endParaRPr lang="en-US"/>
        </a:p>
      </dgm:t>
    </dgm:pt>
    <dgm:pt modelId="{3614CB9E-5DEB-441F-BD07-0D9F09D7133F}" type="pres">
      <dgm:prSet presAssocID="{5D97309C-A164-439F-9336-CEFFF0550FDF}" presName="space" presStyleCnt="0"/>
      <dgm:spPr/>
      <dgm:t>
        <a:bodyPr/>
        <a:lstStyle/>
        <a:p>
          <a:endParaRPr lang="en-US"/>
        </a:p>
      </dgm:t>
    </dgm:pt>
    <dgm:pt modelId="{DC0B0A36-50A9-4720-B284-930B185105A6}" type="pres">
      <dgm:prSet presAssocID="{894BF5F8-B470-471D-AFA3-1669B7C60C98}" presName="composite" presStyleCnt="0"/>
      <dgm:spPr/>
      <dgm:t>
        <a:bodyPr/>
        <a:lstStyle/>
        <a:p>
          <a:endParaRPr lang="en-US"/>
        </a:p>
      </dgm:t>
    </dgm:pt>
    <dgm:pt modelId="{6635F24D-EE36-4A51-8255-962E18AC99E6}" type="pres">
      <dgm:prSet presAssocID="{894BF5F8-B470-471D-AFA3-1669B7C60C98}" presName="parTx" presStyleLbl="alignNode1" presStyleIdx="1" presStyleCnt="3" custLinFactNeighborX="-13895">
        <dgm:presLayoutVars>
          <dgm:chMax val="0"/>
          <dgm:chPref val="0"/>
          <dgm:bulletEnabled val="1"/>
        </dgm:presLayoutVars>
      </dgm:prSet>
      <dgm:spPr/>
      <dgm:t>
        <a:bodyPr/>
        <a:lstStyle/>
        <a:p>
          <a:endParaRPr lang="en-US"/>
        </a:p>
      </dgm:t>
    </dgm:pt>
    <dgm:pt modelId="{1E464984-C081-479A-A31E-2233B47D8EA5}" type="pres">
      <dgm:prSet presAssocID="{894BF5F8-B470-471D-AFA3-1669B7C60C98}" presName="desTx" presStyleLbl="alignAccFollowNode1" presStyleIdx="1" presStyleCnt="3" custLinFactNeighborX="-13895">
        <dgm:presLayoutVars>
          <dgm:bulletEnabled val="1"/>
        </dgm:presLayoutVars>
      </dgm:prSet>
      <dgm:spPr/>
      <dgm:t>
        <a:bodyPr/>
        <a:lstStyle/>
        <a:p>
          <a:endParaRPr lang="en-US"/>
        </a:p>
      </dgm:t>
    </dgm:pt>
    <dgm:pt modelId="{AF0A4ACC-0B14-4568-B138-2BAD16EFA2EB}" type="pres">
      <dgm:prSet presAssocID="{6FDC0EB3-5808-4FA7-A4C5-ABDBF0EBE2D1}" presName="space" presStyleCnt="0"/>
      <dgm:spPr/>
      <dgm:t>
        <a:bodyPr/>
        <a:lstStyle/>
        <a:p>
          <a:endParaRPr lang="en-US"/>
        </a:p>
      </dgm:t>
    </dgm:pt>
    <dgm:pt modelId="{1F7FBD08-C440-469E-A2B5-E16A0D3598C2}" type="pres">
      <dgm:prSet presAssocID="{300BE0FC-2E26-4E2A-8FCB-4AE64F325BB3}" presName="composite" presStyleCnt="0"/>
      <dgm:spPr/>
      <dgm:t>
        <a:bodyPr/>
        <a:lstStyle/>
        <a:p>
          <a:endParaRPr lang="en-US"/>
        </a:p>
      </dgm:t>
    </dgm:pt>
    <dgm:pt modelId="{E3C0C39E-3535-4E0D-9313-555190E5C31D}" type="pres">
      <dgm:prSet presAssocID="{300BE0FC-2E26-4E2A-8FCB-4AE64F325BB3}" presName="parTx" presStyleLbl="alignNode1" presStyleIdx="2" presStyleCnt="3" custLinFactNeighborX="-27393">
        <dgm:presLayoutVars>
          <dgm:chMax val="0"/>
          <dgm:chPref val="0"/>
          <dgm:bulletEnabled val="1"/>
        </dgm:presLayoutVars>
      </dgm:prSet>
      <dgm:spPr/>
      <dgm:t>
        <a:bodyPr/>
        <a:lstStyle/>
        <a:p>
          <a:endParaRPr lang="en-US"/>
        </a:p>
      </dgm:t>
    </dgm:pt>
    <dgm:pt modelId="{4CBDCD14-1D93-4394-A64F-C190FFC155FA}" type="pres">
      <dgm:prSet presAssocID="{300BE0FC-2E26-4E2A-8FCB-4AE64F325BB3}" presName="desTx" presStyleLbl="alignAccFollowNode1" presStyleIdx="2" presStyleCnt="3" custLinFactNeighborX="-27393">
        <dgm:presLayoutVars>
          <dgm:bulletEnabled val="1"/>
        </dgm:presLayoutVars>
      </dgm:prSet>
      <dgm:spPr/>
      <dgm:t>
        <a:bodyPr/>
        <a:lstStyle/>
        <a:p>
          <a:endParaRPr lang="en-US"/>
        </a:p>
      </dgm:t>
    </dgm:pt>
  </dgm:ptLst>
  <dgm:cxnLst>
    <dgm:cxn modelId="{3CA4E79F-1B9C-45AA-9F30-837D08BA0A41}" srcId="{064F5B37-7D24-4F07-AF85-843FEDC9C8B0}" destId="{1DB33C14-59D8-4359-A5CF-E7E450C64162}" srcOrd="0" destOrd="0" parTransId="{2274DFA5-E0DF-410A-9077-CFE01CC490E5}" sibTransId="{5D97309C-A164-439F-9336-CEFFF0550FDF}"/>
    <dgm:cxn modelId="{BF94544D-BFF1-4371-A310-5D0E0AEDD062}" srcId="{064F5B37-7D24-4F07-AF85-843FEDC9C8B0}" destId="{300BE0FC-2E26-4E2A-8FCB-4AE64F325BB3}" srcOrd="2" destOrd="0" parTransId="{CBAA976C-BCF4-475F-87EC-DD30A8375B76}" sibTransId="{0DDCFC3D-7B29-46FA-BDCF-B86245C7246C}"/>
    <dgm:cxn modelId="{B978AFC3-A51D-4E96-825B-F0367543BBD4}" srcId="{894BF5F8-B470-471D-AFA3-1669B7C60C98}" destId="{D7453349-C8D3-448C-99E0-E86A3298466A}" srcOrd="0" destOrd="0" parTransId="{566B08A1-05E1-4E3E-B41C-D19ACD1C708C}" sibTransId="{FCAE5225-90BE-43B6-8AC2-751CA901960E}"/>
    <dgm:cxn modelId="{D442B378-8497-4EE9-AD96-31CBA3F924C5}" srcId="{1DB33C14-59D8-4359-A5CF-E7E450C64162}" destId="{CEC41751-B796-4F14-A584-CDAB7DE9B87A}" srcOrd="1" destOrd="0" parTransId="{FED678F0-4730-4979-A937-C9695A68B201}" sibTransId="{F22DDBD7-60B9-43E4-A9A2-7C1F316D991A}"/>
    <dgm:cxn modelId="{FD6F4760-DE89-4AB6-B45F-6AECA75E8626}" type="presOf" srcId="{D0862367-9167-4B37-8E36-46031F67B7F8}" destId="{65C431BD-EA61-486B-A3CF-B0141AA65C19}" srcOrd="0" destOrd="0" presId="urn:microsoft.com/office/officeart/2005/8/layout/hList1"/>
    <dgm:cxn modelId="{25A2254F-1779-4311-A755-5283B2C229BD}" type="presOf" srcId="{68435ACC-8295-40B6-A4D4-8063302244E4}" destId="{4CBDCD14-1D93-4394-A64F-C190FFC155FA}" srcOrd="0" destOrd="0" presId="urn:microsoft.com/office/officeart/2005/8/layout/hList1"/>
    <dgm:cxn modelId="{2E6E2BCD-FB20-4237-8C08-EFF1009D432C}" srcId="{894BF5F8-B470-471D-AFA3-1669B7C60C98}" destId="{1AE8747C-B266-4280-9D4F-52368A674404}" srcOrd="2" destOrd="0" parTransId="{C51569CA-F9A0-458E-910D-D1186F0A2DDC}" sibTransId="{68B24372-5CB0-4758-8B79-F9FCE330D30A}"/>
    <dgm:cxn modelId="{35A17DB5-292B-44B5-BAB0-0C2944D9652C}" srcId="{300BE0FC-2E26-4E2A-8FCB-4AE64F325BB3}" destId="{68435ACC-8295-40B6-A4D4-8063302244E4}" srcOrd="0" destOrd="0" parTransId="{C555165D-2DAF-4FED-B527-E635FF5F2409}" sibTransId="{FACBDD49-B228-4229-A35B-FC9DF2466F37}"/>
    <dgm:cxn modelId="{E3954A65-B571-4FD9-A4BB-AB384231D35C}" srcId="{1DB33C14-59D8-4359-A5CF-E7E450C64162}" destId="{D0862367-9167-4B37-8E36-46031F67B7F8}" srcOrd="0" destOrd="0" parTransId="{9325E35D-FACF-4008-823F-790E68B20AAF}" sibTransId="{F9FE36AC-8616-4541-B2D7-E4C5338FCBE3}"/>
    <dgm:cxn modelId="{0376B0BB-6AE4-4D53-9C76-E4C6F51C76F2}" type="presOf" srcId="{894BF5F8-B470-471D-AFA3-1669B7C60C98}" destId="{6635F24D-EE36-4A51-8255-962E18AC99E6}" srcOrd="0" destOrd="0" presId="urn:microsoft.com/office/officeart/2005/8/layout/hList1"/>
    <dgm:cxn modelId="{75B166F3-5FBF-4D9E-8A33-A46AE112A1B7}" srcId="{894BF5F8-B470-471D-AFA3-1669B7C60C98}" destId="{D23B2B86-4828-46B7-AF1F-59F1B7743B81}" srcOrd="1" destOrd="0" parTransId="{5F5FDB06-4F35-4047-9EC1-A620DD4AD468}" sibTransId="{AC3E14ED-18B5-4748-B3F7-E9762DA313FD}"/>
    <dgm:cxn modelId="{F807EE0B-98C0-4C43-A01F-A035A13AA87C}" type="presOf" srcId="{064F5B37-7D24-4F07-AF85-843FEDC9C8B0}" destId="{42B577D1-010A-402F-A329-27005D21B116}" srcOrd="0" destOrd="0" presId="urn:microsoft.com/office/officeart/2005/8/layout/hList1"/>
    <dgm:cxn modelId="{D123665C-0F4A-43CB-A905-2B8F54748CE9}" type="presOf" srcId="{D7453349-C8D3-448C-99E0-E86A3298466A}" destId="{1E464984-C081-479A-A31E-2233B47D8EA5}" srcOrd="0" destOrd="0" presId="urn:microsoft.com/office/officeart/2005/8/layout/hList1"/>
    <dgm:cxn modelId="{F7DB34A7-00D6-4B7A-8BDE-1F77DE1F0A9D}" type="presOf" srcId="{1AE8747C-B266-4280-9D4F-52368A674404}" destId="{1E464984-C081-479A-A31E-2233B47D8EA5}" srcOrd="0" destOrd="2" presId="urn:microsoft.com/office/officeart/2005/8/layout/hList1"/>
    <dgm:cxn modelId="{1D5CDFB0-85E2-471E-86FB-4AAD6933146E}" type="presOf" srcId="{1DB33C14-59D8-4359-A5CF-E7E450C64162}" destId="{E6B35004-DC19-4B27-AA0B-CECF4A326512}" srcOrd="0" destOrd="0" presId="urn:microsoft.com/office/officeart/2005/8/layout/hList1"/>
    <dgm:cxn modelId="{9ADC0AF1-492A-4C6A-9596-48980BB3B3F6}" srcId="{064F5B37-7D24-4F07-AF85-843FEDC9C8B0}" destId="{894BF5F8-B470-471D-AFA3-1669B7C60C98}" srcOrd="1" destOrd="0" parTransId="{D1412571-A2E5-4F9F-BAD5-E174CFFA532C}" sibTransId="{6FDC0EB3-5808-4FA7-A4C5-ABDBF0EBE2D1}"/>
    <dgm:cxn modelId="{40B73E4A-5614-48CF-9102-DC3C98706853}" type="presOf" srcId="{D23B2B86-4828-46B7-AF1F-59F1B7743B81}" destId="{1E464984-C081-479A-A31E-2233B47D8EA5}" srcOrd="0" destOrd="1" presId="urn:microsoft.com/office/officeart/2005/8/layout/hList1"/>
    <dgm:cxn modelId="{C40D0EFD-4F80-48E8-8196-6831DBBEE848}" type="presOf" srcId="{CEC41751-B796-4F14-A584-CDAB7DE9B87A}" destId="{65C431BD-EA61-486B-A3CF-B0141AA65C19}" srcOrd="0" destOrd="1" presId="urn:microsoft.com/office/officeart/2005/8/layout/hList1"/>
    <dgm:cxn modelId="{D5DB891A-ED1F-452E-AC65-4B713F5FADB0}" type="presOf" srcId="{300BE0FC-2E26-4E2A-8FCB-4AE64F325BB3}" destId="{E3C0C39E-3535-4E0D-9313-555190E5C31D}" srcOrd="0" destOrd="0" presId="urn:microsoft.com/office/officeart/2005/8/layout/hList1"/>
    <dgm:cxn modelId="{80095727-011C-4B22-B436-2FA674B29D66}" type="presParOf" srcId="{42B577D1-010A-402F-A329-27005D21B116}" destId="{C9828884-AE1C-4C4F-BC52-AF453B769C22}" srcOrd="0" destOrd="0" presId="urn:microsoft.com/office/officeart/2005/8/layout/hList1"/>
    <dgm:cxn modelId="{2CE9BA0E-9229-4091-A9F1-BBC131DB33F7}" type="presParOf" srcId="{C9828884-AE1C-4C4F-BC52-AF453B769C22}" destId="{E6B35004-DC19-4B27-AA0B-CECF4A326512}" srcOrd="0" destOrd="0" presId="urn:microsoft.com/office/officeart/2005/8/layout/hList1"/>
    <dgm:cxn modelId="{29F0E7AD-AF0D-47BE-9B4B-728D4613C53C}" type="presParOf" srcId="{C9828884-AE1C-4C4F-BC52-AF453B769C22}" destId="{65C431BD-EA61-486B-A3CF-B0141AA65C19}" srcOrd="1" destOrd="0" presId="urn:microsoft.com/office/officeart/2005/8/layout/hList1"/>
    <dgm:cxn modelId="{B4E89CD5-445D-46C5-8DA6-8F0CE6F540C6}" type="presParOf" srcId="{42B577D1-010A-402F-A329-27005D21B116}" destId="{3614CB9E-5DEB-441F-BD07-0D9F09D7133F}" srcOrd="1" destOrd="0" presId="urn:microsoft.com/office/officeart/2005/8/layout/hList1"/>
    <dgm:cxn modelId="{F8ABCB0A-841C-4313-B8BC-7DAA44781B84}" type="presParOf" srcId="{42B577D1-010A-402F-A329-27005D21B116}" destId="{DC0B0A36-50A9-4720-B284-930B185105A6}" srcOrd="2" destOrd="0" presId="urn:microsoft.com/office/officeart/2005/8/layout/hList1"/>
    <dgm:cxn modelId="{4C3F9798-5BEA-4200-AB7F-A9427C642023}" type="presParOf" srcId="{DC0B0A36-50A9-4720-B284-930B185105A6}" destId="{6635F24D-EE36-4A51-8255-962E18AC99E6}" srcOrd="0" destOrd="0" presId="urn:microsoft.com/office/officeart/2005/8/layout/hList1"/>
    <dgm:cxn modelId="{DC492545-E452-47FF-8B2E-C5E8BB4A260E}" type="presParOf" srcId="{DC0B0A36-50A9-4720-B284-930B185105A6}" destId="{1E464984-C081-479A-A31E-2233B47D8EA5}" srcOrd="1" destOrd="0" presId="urn:microsoft.com/office/officeart/2005/8/layout/hList1"/>
    <dgm:cxn modelId="{2BF6E144-2DB3-4DBC-B399-0AB4E9AD21A5}" type="presParOf" srcId="{42B577D1-010A-402F-A329-27005D21B116}" destId="{AF0A4ACC-0B14-4568-B138-2BAD16EFA2EB}" srcOrd="3" destOrd="0" presId="urn:microsoft.com/office/officeart/2005/8/layout/hList1"/>
    <dgm:cxn modelId="{4FE82692-9709-464E-87AD-60AAEB233C21}" type="presParOf" srcId="{42B577D1-010A-402F-A329-27005D21B116}" destId="{1F7FBD08-C440-469E-A2B5-E16A0D3598C2}" srcOrd="4" destOrd="0" presId="urn:microsoft.com/office/officeart/2005/8/layout/hList1"/>
    <dgm:cxn modelId="{67BA8CF3-1A43-445C-B246-93E7955DA4E0}" type="presParOf" srcId="{1F7FBD08-C440-469E-A2B5-E16A0D3598C2}" destId="{E3C0C39E-3535-4E0D-9313-555190E5C31D}" srcOrd="0" destOrd="0" presId="urn:microsoft.com/office/officeart/2005/8/layout/hList1"/>
    <dgm:cxn modelId="{15185CD3-3988-4651-A9A2-59C1BA2C8C64}" type="presParOf" srcId="{1F7FBD08-C440-469E-A2B5-E16A0D3598C2}" destId="{4CBDCD14-1D93-4394-A64F-C190FFC155FA}"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64F5B37-7D24-4F07-AF85-843FEDC9C8B0}"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BE114B9E-80B1-4CEE-81C6-F1B086AD13C8}">
      <dgm:prSet phldrT="[Text]"/>
      <dgm:spPr/>
      <dgm:t>
        <a:bodyPr/>
        <a:lstStyle/>
        <a:p>
          <a:pPr rtl="0"/>
          <a:r>
            <a:rPr lang="en-US" b="1" dirty="0" smtClean="0">
              <a:solidFill>
                <a:schemeClr val="tx1"/>
              </a:solidFill>
            </a:rPr>
            <a:t>Requirements for Written Orders/Referrals</a:t>
          </a:r>
          <a:endParaRPr lang="en-US" b="1" dirty="0">
            <a:solidFill>
              <a:schemeClr val="tx1"/>
            </a:solidFill>
          </a:endParaRPr>
        </a:p>
      </dgm:t>
    </dgm:pt>
    <dgm:pt modelId="{B52F5344-B58E-4071-87A5-C6E5720E4A8D}" type="parTrans" cxnId="{F4184C4D-9302-401F-AD57-6528D7183E8E}">
      <dgm:prSet/>
      <dgm:spPr/>
      <dgm:t>
        <a:bodyPr/>
        <a:lstStyle/>
        <a:p>
          <a:endParaRPr lang="en-US"/>
        </a:p>
      </dgm:t>
    </dgm:pt>
    <dgm:pt modelId="{17D531E3-AE38-4F5B-801F-DD6EF59E5AA6}" type="sibTrans" cxnId="{F4184C4D-9302-401F-AD57-6528D7183E8E}">
      <dgm:prSet/>
      <dgm:spPr/>
      <dgm:t>
        <a:bodyPr/>
        <a:lstStyle/>
        <a:p>
          <a:endParaRPr lang="en-US"/>
        </a:p>
      </dgm:t>
    </dgm:pt>
    <dgm:pt modelId="{E80355DF-DD40-48E8-B81B-DAEEA705A19A}">
      <dgm:prSet phldrT="[Text]"/>
      <dgm:spPr/>
      <dgm:t>
        <a:bodyPr/>
        <a:lstStyle/>
        <a:p>
          <a:pPr rtl="0"/>
          <a:r>
            <a:rPr lang="en-US" b="1" smtClean="0">
              <a:solidFill>
                <a:schemeClr val="tx1"/>
              </a:solidFill>
            </a:rPr>
            <a:t>Documentation Requirements</a:t>
          </a:r>
          <a:endParaRPr lang="en-US" b="1" dirty="0">
            <a:solidFill>
              <a:schemeClr val="tx1"/>
            </a:solidFill>
          </a:endParaRPr>
        </a:p>
      </dgm:t>
    </dgm:pt>
    <dgm:pt modelId="{8263EB61-B53A-40D6-9B69-D07218EA6B9E}" type="parTrans" cxnId="{97AB0FC8-A7D9-49EC-BA64-2CCCBD987C37}">
      <dgm:prSet/>
      <dgm:spPr/>
      <dgm:t>
        <a:bodyPr/>
        <a:lstStyle/>
        <a:p>
          <a:endParaRPr lang="en-US"/>
        </a:p>
      </dgm:t>
    </dgm:pt>
    <dgm:pt modelId="{BAA25932-7623-4353-9D9B-62634028DB1F}" type="sibTrans" cxnId="{97AB0FC8-A7D9-49EC-BA64-2CCCBD987C37}">
      <dgm:prSet/>
      <dgm:spPr/>
      <dgm:t>
        <a:bodyPr/>
        <a:lstStyle/>
        <a:p>
          <a:endParaRPr lang="en-US"/>
        </a:p>
      </dgm:t>
    </dgm:pt>
    <dgm:pt modelId="{C6C80E36-FE6B-4D04-A51D-799EA5A3EF34}">
      <dgm:prSet phldrT="[Text]"/>
      <dgm:spPr/>
      <dgm:t>
        <a:bodyPr/>
        <a:lstStyle/>
        <a:p>
          <a:pPr rtl="0"/>
          <a:r>
            <a:rPr lang="en-US" dirty="0" smtClean="0"/>
            <a:t>Practitioner must be licensed, registered, and/or certified as required.</a:t>
          </a:r>
          <a:endParaRPr lang="en-US" dirty="0"/>
        </a:p>
      </dgm:t>
    </dgm:pt>
    <dgm:pt modelId="{34916318-2027-43BF-B52B-18E6382653DC}" type="parTrans" cxnId="{E9C46C02-D786-41DD-9850-6BD50B9E14F2}">
      <dgm:prSet/>
      <dgm:spPr/>
      <dgm:t>
        <a:bodyPr/>
        <a:lstStyle/>
        <a:p>
          <a:endParaRPr lang="en-US"/>
        </a:p>
      </dgm:t>
    </dgm:pt>
    <dgm:pt modelId="{73900EC0-27DC-43C9-AFDC-CF0210EB8556}" type="sibTrans" cxnId="{E9C46C02-D786-41DD-9850-6BD50B9E14F2}">
      <dgm:prSet/>
      <dgm:spPr/>
      <dgm:t>
        <a:bodyPr/>
        <a:lstStyle/>
        <a:p>
          <a:endParaRPr lang="en-US"/>
        </a:p>
      </dgm:t>
    </dgm:pt>
    <dgm:pt modelId="{FF2AA319-EF16-4AB9-8D70-5AF8D6F63925}">
      <dgm:prSet phldrT="[Text]"/>
      <dgm:spPr/>
      <dgm:t>
        <a:bodyPr/>
        <a:lstStyle/>
        <a:p>
          <a:pPr rtl="0"/>
          <a:r>
            <a:rPr lang="en-US" dirty="0" smtClean="0"/>
            <a:t>Licensed and registered audiologist having a Certificate of Clinical Competence (CCC) from the American Speech-Language Hearing Association (ASHA).</a:t>
          </a:r>
          <a:endParaRPr lang="en-US" dirty="0"/>
        </a:p>
      </dgm:t>
    </dgm:pt>
    <dgm:pt modelId="{6D97651A-35E8-4946-9403-CBC4F0DF10AF}" type="parTrans" cxnId="{D3D05965-675F-4FDE-8A36-D9AC9BFAC72A}">
      <dgm:prSet/>
      <dgm:spPr/>
      <dgm:t>
        <a:bodyPr/>
        <a:lstStyle/>
        <a:p>
          <a:endParaRPr lang="en-US"/>
        </a:p>
      </dgm:t>
    </dgm:pt>
    <dgm:pt modelId="{1860E8E8-9E13-440B-9153-254FAD89A11B}" type="sibTrans" cxnId="{D3D05965-675F-4FDE-8A36-D9AC9BFAC72A}">
      <dgm:prSet/>
      <dgm:spPr/>
      <dgm:t>
        <a:bodyPr/>
        <a:lstStyle/>
        <a:p>
          <a:endParaRPr lang="en-US"/>
        </a:p>
      </dgm:t>
    </dgm:pt>
    <dgm:pt modelId="{0347D2EF-1AC4-424F-B0A7-01E4A6138417}">
      <dgm:prSet phldrT="[Text]"/>
      <dgm:spPr/>
      <dgm:t>
        <a:bodyPr/>
        <a:lstStyle/>
        <a:p>
          <a:pPr rtl="0"/>
          <a:r>
            <a:rPr lang="en-US" b="1" dirty="0" smtClean="0"/>
            <a:t>Evaluation</a:t>
          </a:r>
          <a:r>
            <a:rPr lang="en-US" dirty="0" smtClean="0"/>
            <a:t>: Evaluation Report</a:t>
          </a:r>
          <a:endParaRPr lang="en-US" dirty="0"/>
        </a:p>
      </dgm:t>
    </dgm:pt>
    <dgm:pt modelId="{A753B825-DE58-4FC8-9FE4-1CC6FB3787A3}" type="parTrans" cxnId="{B60616DB-A19E-4031-9FB1-B4F4AF71F365}">
      <dgm:prSet/>
      <dgm:spPr/>
      <dgm:t>
        <a:bodyPr/>
        <a:lstStyle/>
        <a:p>
          <a:endParaRPr lang="en-US"/>
        </a:p>
      </dgm:t>
    </dgm:pt>
    <dgm:pt modelId="{A19D7571-52BE-400C-904C-255779940AE0}" type="sibTrans" cxnId="{B60616DB-A19E-4031-9FB1-B4F4AF71F365}">
      <dgm:prSet/>
      <dgm:spPr/>
      <dgm:t>
        <a:bodyPr/>
        <a:lstStyle/>
        <a:p>
          <a:endParaRPr lang="en-US"/>
        </a:p>
      </dgm:t>
    </dgm:pt>
    <dgm:pt modelId="{CAE5C29F-7941-4526-882F-CE12B5EC9A64}">
      <dgm:prSet/>
      <dgm:spPr/>
      <dgm:t>
        <a:bodyPr/>
        <a:lstStyle/>
        <a:p>
          <a:pPr rtl="0"/>
          <a:r>
            <a:rPr lang="en-US" b="1" dirty="0" smtClean="0"/>
            <a:t>Written order </a:t>
          </a:r>
          <a:r>
            <a:rPr lang="en-US" dirty="0" smtClean="0"/>
            <a:t>must be signed/dated by a NYS Medicaid enrolled: physician, physician assistant, or a nurse practitioner.</a:t>
          </a:r>
        </a:p>
      </dgm:t>
    </dgm:pt>
    <dgm:pt modelId="{0ADDA21C-CEB4-425F-8E18-31A4EB39D9B3}" type="parTrans" cxnId="{A9E9580D-0492-40EA-A9F9-485EB8E9AF5A}">
      <dgm:prSet/>
      <dgm:spPr/>
      <dgm:t>
        <a:bodyPr/>
        <a:lstStyle/>
        <a:p>
          <a:endParaRPr lang="en-US"/>
        </a:p>
      </dgm:t>
    </dgm:pt>
    <dgm:pt modelId="{EEAD351F-BCF5-4E7A-ACA5-E0C0BFD208AA}" type="sibTrans" cxnId="{A9E9580D-0492-40EA-A9F9-485EB8E9AF5A}">
      <dgm:prSet/>
      <dgm:spPr/>
      <dgm:t>
        <a:bodyPr/>
        <a:lstStyle/>
        <a:p>
          <a:endParaRPr lang="en-US"/>
        </a:p>
      </dgm:t>
    </dgm:pt>
    <dgm:pt modelId="{F75A6475-A7DD-4599-BBD3-E13D5584A9DF}">
      <dgm:prSet phldrT="[Text]"/>
      <dgm:spPr/>
      <dgm:t>
        <a:bodyPr/>
        <a:lstStyle/>
        <a:p>
          <a:pPr rtl="0"/>
          <a:r>
            <a:rPr lang="en-US" b="1" dirty="0" smtClean="0">
              <a:solidFill>
                <a:schemeClr val="tx1"/>
              </a:solidFill>
            </a:rPr>
            <a:t>Practitioners Qualified to Provide Audiological Evaluations</a:t>
          </a:r>
          <a:endParaRPr lang="en-US" b="1" dirty="0">
            <a:solidFill>
              <a:schemeClr val="tx1"/>
            </a:solidFill>
          </a:endParaRPr>
        </a:p>
      </dgm:t>
    </dgm:pt>
    <dgm:pt modelId="{275C5BC6-A3E2-4EA8-9DBB-9B17D17BF367}" type="sibTrans" cxnId="{3683C731-4537-43FD-9818-1423DEC565C1}">
      <dgm:prSet/>
      <dgm:spPr/>
      <dgm:t>
        <a:bodyPr/>
        <a:lstStyle/>
        <a:p>
          <a:endParaRPr lang="en-US"/>
        </a:p>
      </dgm:t>
    </dgm:pt>
    <dgm:pt modelId="{D3836F71-1D15-4935-A3BA-40DEF6FDC702}" type="parTrans" cxnId="{3683C731-4537-43FD-9818-1423DEC565C1}">
      <dgm:prSet/>
      <dgm:spPr/>
      <dgm:t>
        <a:bodyPr/>
        <a:lstStyle/>
        <a:p>
          <a:endParaRPr lang="en-US"/>
        </a:p>
      </dgm:t>
    </dgm:pt>
    <dgm:pt modelId="{42B577D1-010A-402F-A329-27005D21B116}" type="pres">
      <dgm:prSet presAssocID="{064F5B37-7D24-4F07-AF85-843FEDC9C8B0}" presName="Name0" presStyleCnt="0">
        <dgm:presLayoutVars>
          <dgm:dir/>
          <dgm:animLvl val="lvl"/>
          <dgm:resizeHandles val="exact"/>
        </dgm:presLayoutVars>
      </dgm:prSet>
      <dgm:spPr/>
      <dgm:t>
        <a:bodyPr/>
        <a:lstStyle/>
        <a:p>
          <a:endParaRPr lang="en-US"/>
        </a:p>
      </dgm:t>
    </dgm:pt>
    <dgm:pt modelId="{CE6DCF28-B488-4C9A-A0B2-0811A6C6B8E7}" type="pres">
      <dgm:prSet presAssocID="{BE114B9E-80B1-4CEE-81C6-F1B086AD13C8}" presName="composite" presStyleCnt="0"/>
      <dgm:spPr/>
      <dgm:t>
        <a:bodyPr/>
        <a:lstStyle/>
        <a:p>
          <a:endParaRPr lang="en-US"/>
        </a:p>
      </dgm:t>
    </dgm:pt>
    <dgm:pt modelId="{35EF56C4-9598-498D-A4C9-2F1D85BEFEE5}" type="pres">
      <dgm:prSet presAssocID="{BE114B9E-80B1-4CEE-81C6-F1B086AD13C8}" presName="parTx" presStyleLbl="alignNode1" presStyleIdx="0" presStyleCnt="3">
        <dgm:presLayoutVars>
          <dgm:chMax val="0"/>
          <dgm:chPref val="0"/>
          <dgm:bulletEnabled val="1"/>
        </dgm:presLayoutVars>
      </dgm:prSet>
      <dgm:spPr/>
      <dgm:t>
        <a:bodyPr/>
        <a:lstStyle/>
        <a:p>
          <a:endParaRPr lang="en-US"/>
        </a:p>
      </dgm:t>
    </dgm:pt>
    <dgm:pt modelId="{DA868DC1-05FF-4BD7-91E7-BADD0012ABE5}" type="pres">
      <dgm:prSet presAssocID="{BE114B9E-80B1-4CEE-81C6-F1B086AD13C8}" presName="desTx" presStyleLbl="alignAccFollowNode1" presStyleIdx="0" presStyleCnt="3">
        <dgm:presLayoutVars>
          <dgm:bulletEnabled val="1"/>
        </dgm:presLayoutVars>
      </dgm:prSet>
      <dgm:spPr/>
      <dgm:t>
        <a:bodyPr/>
        <a:lstStyle/>
        <a:p>
          <a:endParaRPr lang="en-US"/>
        </a:p>
      </dgm:t>
    </dgm:pt>
    <dgm:pt modelId="{543244A4-97DD-4C1E-B55D-757C15817E25}" type="pres">
      <dgm:prSet presAssocID="{17D531E3-AE38-4F5B-801F-DD6EF59E5AA6}" presName="space" presStyleCnt="0"/>
      <dgm:spPr/>
      <dgm:t>
        <a:bodyPr/>
        <a:lstStyle/>
        <a:p>
          <a:endParaRPr lang="en-US"/>
        </a:p>
      </dgm:t>
    </dgm:pt>
    <dgm:pt modelId="{1093BEC2-DDD0-4FF8-99E6-BDD370339F0A}" type="pres">
      <dgm:prSet presAssocID="{F75A6475-A7DD-4599-BBD3-E13D5584A9DF}" presName="composite" presStyleCnt="0"/>
      <dgm:spPr/>
      <dgm:t>
        <a:bodyPr/>
        <a:lstStyle/>
        <a:p>
          <a:endParaRPr lang="en-US"/>
        </a:p>
      </dgm:t>
    </dgm:pt>
    <dgm:pt modelId="{E18466A4-D488-4C5B-8648-E959D48BE821}" type="pres">
      <dgm:prSet presAssocID="{F75A6475-A7DD-4599-BBD3-E13D5584A9DF}" presName="parTx" presStyleLbl="alignNode1" presStyleIdx="1" presStyleCnt="3" custLinFactNeighborX="-13761" custLinFactNeighborY="353">
        <dgm:presLayoutVars>
          <dgm:chMax val="0"/>
          <dgm:chPref val="0"/>
          <dgm:bulletEnabled val="1"/>
        </dgm:presLayoutVars>
      </dgm:prSet>
      <dgm:spPr/>
      <dgm:t>
        <a:bodyPr/>
        <a:lstStyle/>
        <a:p>
          <a:endParaRPr lang="en-US"/>
        </a:p>
      </dgm:t>
    </dgm:pt>
    <dgm:pt modelId="{1594C267-94E2-4D94-B4A3-D8C5C5F36B16}" type="pres">
      <dgm:prSet presAssocID="{F75A6475-A7DD-4599-BBD3-E13D5584A9DF}" presName="desTx" presStyleLbl="alignAccFollowNode1" presStyleIdx="1" presStyleCnt="3" custLinFactNeighborX="-13761" custLinFactNeighborY="0">
        <dgm:presLayoutVars>
          <dgm:bulletEnabled val="1"/>
        </dgm:presLayoutVars>
      </dgm:prSet>
      <dgm:spPr/>
      <dgm:t>
        <a:bodyPr/>
        <a:lstStyle/>
        <a:p>
          <a:endParaRPr lang="en-US"/>
        </a:p>
      </dgm:t>
    </dgm:pt>
    <dgm:pt modelId="{FC860249-829C-4A91-B351-0C53A7005B30}" type="pres">
      <dgm:prSet presAssocID="{275C5BC6-A3E2-4EA8-9DBB-9B17D17BF367}" presName="space" presStyleCnt="0"/>
      <dgm:spPr/>
      <dgm:t>
        <a:bodyPr/>
        <a:lstStyle/>
        <a:p>
          <a:endParaRPr lang="en-US"/>
        </a:p>
      </dgm:t>
    </dgm:pt>
    <dgm:pt modelId="{EE5D48E7-612F-4281-BB4C-F6FF61260FC2}" type="pres">
      <dgm:prSet presAssocID="{E80355DF-DD40-48E8-B81B-DAEEA705A19A}" presName="composite" presStyleCnt="0"/>
      <dgm:spPr/>
      <dgm:t>
        <a:bodyPr/>
        <a:lstStyle/>
        <a:p>
          <a:endParaRPr lang="en-US"/>
        </a:p>
      </dgm:t>
    </dgm:pt>
    <dgm:pt modelId="{3FC14762-4B83-4E7E-82B9-16724775B707}" type="pres">
      <dgm:prSet presAssocID="{E80355DF-DD40-48E8-B81B-DAEEA705A19A}" presName="parTx" presStyleLbl="alignNode1" presStyleIdx="2" presStyleCnt="3" custLinFactNeighborX="-27522" custLinFactNeighborY="353">
        <dgm:presLayoutVars>
          <dgm:chMax val="0"/>
          <dgm:chPref val="0"/>
          <dgm:bulletEnabled val="1"/>
        </dgm:presLayoutVars>
      </dgm:prSet>
      <dgm:spPr/>
      <dgm:t>
        <a:bodyPr/>
        <a:lstStyle/>
        <a:p>
          <a:endParaRPr lang="en-US"/>
        </a:p>
      </dgm:t>
    </dgm:pt>
    <dgm:pt modelId="{E32980A1-1C88-407B-B777-39F54424DD7A}" type="pres">
      <dgm:prSet presAssocID="{E80355DF-DD40-48E8-B81B-DAEEA705A19A}" presName="desTx" presStyleLbl="alignAccFollowNode1" presStyleIdx="2" presStyleCnt="3" custLinFactNeighborX="-27522">
        <dgm:presLayoutVars>
          <dgm:bulletEnabled val="1"/>
        </dgm:presLayoutVars>
      </dgm:prSet>
      <dgm:spPr/>
      <dgm:t>
        <a:bodyPr/>
        <a:lstStyle/>
        <a:p>
          <a:endParaRPr lang="en-US"/>
        </a:p>
      </dgm:t>
    </dgm:pt>
  </dgm:ptLst>
  <dgm:cxnLst>
    <dgm:cxn modelId="{3683C731-4537-43FD-9818-1423DEC565C1}" srcId="{064F5B37-7D24-4F07-AF85-843FEDC9C8B0}" destId="{F75A6475-A7DD-4599-BBD3-E13D5584A9DF}" srcOrd="1" destOrd="0" parTransId="{D3836F71-1D15-4935-A3BA-40DEF6FDC702}" sibTransId="{275C5BC6-A3E2-4EA8-9DBB-9B17D17BF367}"/>
    <dgm:cxn modelId="{0AA5B4A9-8D35-47E6-8BD5-BB6F19E6E01C}" type="presOf" srcId="{064F5B37-7D24-4F07-AF85-843FEDC9C8B0}" destId="{42B577D1-010A-402F-A329-27005D21B116}" srcOrd="0" destOrd="0" presId="urn:microsoft.com/office/officeart/2005/8/layout/hList1"/>
    <dgm:cxn modelId="{FD7812CF-A0E8-48AF-B23E-8F244E456785}" type="presOf" srcId="{CAE5C29F-7941-4526-882F-CE12B5EC9A64}" destId="{DA868DC1-05FF-4BD7-91E7-BADD0012ABE5}" srcOrd="0" destOrd="1" presId="urn:microsoft.com/office/officeart/2005/8/layout/hList1"/>
    <dgm:cxn modelId="{F4184C4D-9302-401F-AD57-6528D7183E8E}" srcId="{064F5B37-7D24-4F07-AF85-843FEDC9C8B0}" destId="{BE114B9E-80B1-4CEE-81C6-F1B086AD13C8}" srcOrd="0" destOrd="0" parTransId="{B52F5344-B58E-4071-87A5-C6E5720E4A8D}" sibTransId="{17D531E3-AE38-4F5B-801F-DD6EF59E5AA6}"/>
    <dgm:cxn modelId="{2C908ABA-9822-4E02-BD58-E4A2464069B1}" type="presOf" srcId="{F75A6475-A7DD-4599-BBD3-E13D5584A9DF}" destId="{E18466A4-D488-4C5B-8648-E959D48BE821}" srcOrd="0" destOrd="0" presId="urn:microsoft.com/office/officeart/2005/8/layout/hList1"/>
    <dgm:cxn modelId="{A0241063-382A-4CE4-9E71-19D96A3DAF89}" type="presOf" srcId="{0347D2EF-1AC4-424F-B0A7-01E4A6138417}" destId="{E32980A1-1C88-407B-B777-39F54424DD7A}" srcOrd="0" destOrd="0" presId="urn:microsoft.com/office/officeart/2005/8/layout/hList1"/>
    <dgm:cxn modelId="{DA68450C-F584-4533-941E-963E88CB5687}" type="presOf" srcId="{BE114B9E-80B1-4CEE-81C6-F1B086AD13C8}" destId="{35EF56C4-9598-498D-A4C9-2F1D85BEFEE5}" srcOrd="0" destOrd="0" presId="urn:microsoft.com/office/officeart/2005/8/layout/hList1"/>
    <dgm:cxn modelId="{D3D05965-675F-4FDE-8A36-D9AC9BFAC72A}" srcId="{F75A6475-A7DD-4599-BBD3-E13D5584A9DF}" destId="{FF2AA319-EF16-4AB9-8D70-5AF8D6F63925}" srcOrd="0" destOrd="0" parTransId="{6D97651A-35E8-4946-9403-CBC4F0DF10AF}" sibTransId="{1860E8E8-9E13-440B-9153-254FAD89A11B}"/>
    <dgm:cxn modelId="{A9E9580D-0492-40EA-A9F9-485EB8E9AF5A}" srcId="{BE114B9E-80B1-4CEE-81C6-F1B086AD13C8}" destId="{CAE5C29F-7941-4526-882F-CE12B5EC9A64}" srcOrd="1" destOrd="0" parTransId="{0ADDA21C-CEB4-425F-8E18-31A4EB39D9B3}" sibTransId="{EEAD351F-BCF5-4E7A-ACA5-E0C0BFD208AA}"/>
    <dgm:cxn modelId="{B60616DB-A19E-4031-9FB1-B4F4AF71F365}" srcId="{E80355DF-DD40-48E8-B81B-DAEEA705A19A}" destId="{0347D2EF-1AC4-424F-B0A7-01E4A6138417}" srcOrd="0" destOrd="0" parTransId="{A753B825-DE58-4FC8-9FE4-1CC6FB3787A3}" sibTransId="{A19D7571-52BE-400C-904C-255779940AE0}"/>
    <dgm:cxn modelId="{97AB0FC8-A7D9-49EC-BA64-2CCCBD987C37}" srcId="{064F5B37-7D24-4F07-AF85-843FEDC9C8B0}" destId="{E80355DF-DD40-48E8-B81B-DAEEA705A19A}" srcOrd="2" destOrd="0" parTransId="{8263EB61-B53A-40D6-9B69-D07218EA6B9E}" sibTransId="{BAA25932-7623-4353-9D9B-62634028DB1F}"/>
    <dgm:cxn modelId="{029F1B71-B0CF-48D3-9562-A4A37C78FCA8}" type="presOf" srcId="{C6C80E36-FE6B-4D04-A51D-799EA5A3EF34}" destId="{DA868DC1-05FF-4BD7-91E7-BADD0012ABE5}" srcOrd="0" destOrd="0" presId="urn:microsoft.com/office/officeart/2005/8/layout/hList1"/>
    <dgm:cxn modelId="{F1FFE111-08D4-47D0-9F2E-EA7CB2CC0825}" type="presOf" srcId="{FF2AA319-EF16-4AB9-8D70-5AF8D6F63925}" destId="{1594C267-94E2-4D94-B4A3-D8C5C5F36B16}" srcOrd="0" destOrd="0" presId="urn:microsoft.com/office/officeart/2005/8/layout/hList1"/>
    <dgm:cxn modelId="{E9C46C02-D786-41DD-9850-6BD50B9E14F2}" srcId="{BE114B9E-80B1-4CEE-81C6-F1B086AD13C8}" destId="{C6C80E36-FE6B-4D04-A51D-799EA5A3EF34}" srcOrd="0" destOrd="0" parTransId="{34916318-2027-43BF-B52B-18E6382653DC}" sibTransId="{73900EC0-27DC-43C9-AFDC-CF0210EB8556}"/>
    <dgm:cxn modelId="{F830C87D-4B06-4658-B2D0-37FAF3E5FE2A}" type="presOf" srcId="{E80355DF-DD40-48E8-B81B-DAEEA705A19A}" destId="{3FC14762-4B83-4E7E-82B9-16724775B707}" srcOrd="0" destOrd="0" presId="urn:microsoft.com/office/officeart/2005/8/layout/hList1"/>
    <dgm:cxn modelId="{0ED6242F-6423-436B-9BA7-64EC4B8F5B2B}" type="presParOf" srcId="{42B577D1-010A-402F-A329-27005D21B116}" destId="{CE6DCF28-B488-4C9A-A0B2-0811A6C6B8E7}" srcOrd="0" destOrd="0" presId="urn:microsoft.com/office/officeart/2005/8/layout/hList1"/>
    <dgm:cxn modelId="{35757AA4-93A2-4E9C-B662-90413D6F513E}" type="presParOf" srcId="{CE6DCF28-B488-4C9A-A0B2-0811A6C6B8E7}" destId="{35EF56C4-9598-498D-A4C9-2F1D85BEFEE5}" srcOrd="0" destOrd="0" presId="urn:microsoft.com/office/officeart/2005/8/layout/hList1"/>
    <dgm:cxn modelId="{68FB7B0B-F1F0-43F8-B08C-E6CD62BA17F9}" type="presParOf" srcId="{CE6DCF28-B488-4C9A-A0B2-0811A6C6B8E7}" destId="{DA868DC1-05FF-4BD7-91E7-BADD0012ABE5}" srcOrd="1" destOrd="0" presId="urn:microsoft.com/office/officeart/2005/8/layout/hList1"/>
    <dgm:cxn modelId="{BDA62811-E674-466D-8D5F-FD7634B3EDE5}" type="presParOf" srcId="{42B577D1-010A-402F-A329-27005D21B116}" destId="{543244A4-97DD-4C1E-B55D-757C15817E25}" srcOrd="1" destOrd="0" presId="urn:microsoft.com/office/officeart/2005/8/layout/hList1"/>
    <dgm:cxn modelId="{314B3B44-A38C-4B40-BCB9-84A26659B3C9}" type="presParOf" srcId="{42B577D1-010A-402F-A329-27005D21B116}" destId="{1093BEC2-DDD0-4FF8-99E6-BDD370339F0A}" srcOrd="2" destOrd="0" presId="urn:microsoft.com/office/officeart/2005/8/layout/hList1"/>
    <dgm:cxn modelId="{BC165CB5-BAFE-4869-904C-DC89E2C068F6}" type="presParOf" srcId="{1093BEC2-DDD0-4FF8-99E6-BDD370339F0A}" destId="{E18466A4-D488-4C5B-8648-E959D48BE821}" srcOrd="0" destOrd="0" presId="urn:microsoft.com/office/officeart/2005/8/layout/hList1"/>
    <dgm:cxn modelId="{AE3A82A8-6F96-4844-B70C-B7A2903A32F5}" type="presParOf" srcId="{1093BEC2-DDD0-4FF8-99E6-BDD370339F0A}" destId="{1594C267-94E2-4D94-B4A3-D8C5C5F36B16}" srcOrd="1" destOrd="0" presId="urn:microsoft.com/office/officeart/2005/8/layout/hList1"/>
    <dgm:cxn modelId="{78A55161-27F8-45AA-92F9-5600F3A5AA1E}" type="presParOf" srcId="{42B577D1-010A-402F-A329-27005D21B116}" destId="{FC860249-829C-4A91-B351-0C53A7005B30}" srcOrd="3" destOrd="0" presId="urn:microsoft.com/office/officeart/2005/8/layout/hList1"/>
    <dgm:cxn modelId="{F04F61D1-1EB5-4A89-9F8F-EC5B2919AF6E}" type="presParOf" srcId="{42B577D1-010A-402F-A329-27005D21B116}" destId="{EE5D48E7-612F-4281-BB4C-F6FF61260FC2}" srcOrd="4" destOrd="0" presId="urn:microsoft.com/office/officeart/2005/8/layout/hList1"/>
    <dgm:cxn modelId="{6870D480-5721-487D-8E55-D50A781CA45D}" type="presParOf" srcId="{EE5D48E7-612F-4281-BB4C-F6FF61260FC2}" destId="{3FC14762-4B83-4E7E-82B9-16724775B707}" srcOrd="0" destOrd="0" presId="urn:microsoft.com/office/officeart/2005/8/layout/hList1"/>
    <dgm:cxn modelId="{02D0A631-AE68-4321-B463-FD5C792B952B}" type="presParOf" srcId="{EE5D48E7-612F-4281-BB4C-F6FF61260FC2}" destId="{E32980A1-1C88-407B-B777-39F54424DD7A}"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64F5B37-7D24-4F07-AF85-843FEDC9C8B0}"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79F714C3-CA06-4632-A071-41C5E7E9E9CC}">
      <dgm:prSet custT="1"/>
      <dgm:spPr/>
      <dgm:t>
        <a:bodyPr/>
        <a:lstStyle/>
        <a:p>
          <a:r>
            <a:rPr lang="en-US" sz="2200" b="1" dirty="0" smtClean="0">
              <a:solidFill>
                <a:schemeClr val="tx1"/>
              </a:solidFill>
            </a:rPr>
            <a:t>Requirements for Written Orders/Referrals</a:t>
          </a:r>
        </a:p>
      </dgm:t>
    </dgm:pt>
    <dgm:pt modelId="{E8C84596-4F2E-444C-B5DF-52297E658F02}" type="parTrans" cxnId="{B66F1891-678E-48AB-AB26-7090CE87FAEE}">
      <dgm:prSet/>
      <dgm:spPr/>
      <dgm:t>
        <a:bodyPr/>
        <a:lstStyle/>
        <a:p>
          <a:endParaRPr lang="en-US"/>
        </a:p>
      </dgm:t>
    </dgm:pt>
    <dgm:pt modelId="{7A0E45B7-C113-49ED-9A9E-DDFA0B0E3382}" type="sibTrans" cxnId="{B66F1891-678E-48AB-AB26-7090CE87FAEE}">
      <dgm:prSet/>
      <dgm:spPr/>
      <dgm:t>
        <a:bodyPr/>
        <a:lstStyle/>
        <a:p>
          <a:endParaRPr lang="en-US"/>
        </a:p>
      </dgm:t>
    </dgm:pt>
    <dgm:pt modelId="{2DBC080A-5487-4977-9A5B-CB70F9C38DD1}">
      <dgm:prSet custT="1"/>
      <dgm:spPr/>
      <dgm:t>
        <a:bodyPr/>
        <a:lstStyle/>
        <a:p>
          <a:r>
            <a:rPr lang="en-US" sz="2200" b="1" dirty="0" smtClean="0">
              <a:solidFill>
                <a:schemeClr val="tx1"/>
              </a:solidFill>
            </a:rPr>
            <a:t>Provider Qualified to Provide Special Transportation</a:t>
          </a:r>
          <a:endParaRPr lang="en-US" sz="2200" b="1" dirty="0">
            <a:solidFill>
              <a:schemeClr val="tx1"/>
            </a:solidFill>
          </a:endParaRPr>
        </a:p>
      </dgm:t>
    </dgm:pt>
    <dgm:pt modelId="{86A33D7E-2652-4980-B63F-955A2388F3C4}" type="parTrans" cxnId="{67448643-4D9B-4C54-8899-B4EF38F9ED8F}">
      <dgm:prSet/>
      <dgm:spPr/>
      <dgm:t>
        <a:bodyPr/>
        <a:lstStyle/>
        <a:p>
          <a:endParaRPr lang="en-US"/>
        </a:p>
      </dgm:t>
    </dgm:pt>
    <dgm:pt modelId="{37D1DC40-8E0E-4822-A65D-B6AC967AE7DF}" type="sibTrans" cxnId="{67448643-4D9B-4C54-8899-B4EF38F9ED8F}">
      <dgm:prSet/>
      <dgm:spPr/>
      <dgm:t>
        <a:bodyPr/>
        <a:lstStyle/>
        <a:p>
          <a:endParaRPr lang="en-US"/>
        </a:p>
      </dgm:t>
    </dgm:pt>
    <dgm:pt modelId="{FADD7BD5-92AD-4147-A789-333379A2E0EA}">
      <dgm:prSet custT="1"/>
      <dgm:spPr/>
      <dgm:t>
        <a:bodyPr/>
        <a:lstStyle/>
        <a:p>
          <a:r>
            <a:rPr lang="en-US" sz="2200" b="1" smtClean="0">
              <a:solidFill>
                <a:schemeClr val="tx1"/>
              </a:solidFill>
            </a:rPr>
            <a:t>Documentation Requirements</a:t>
          </a:r>
          <a:endParaRPr lang="en-US" sz="2200" b="1" dirty="0">
            <a:solidFill>
              <a:schemeClr val="tx1"/>
            </a:solidFill>
          </a:endParaRPr>
        </a:p>
      </dgm:t>
    </dgm:pt>
    <dgm:pt modelId="{34DAD8E0-34FF-4261-8312-3F35F3E94E51}" type="parTrans" cxnId="{E6E60486-AD70-490B-8A8D-2981F27D0D83}">
      <dgm:prSet/>
      <dgm:spPr/>
      <dgm:t>
        <a:bodyPr/>
        <a:lstStyle/>
        <a:p>
          <a:endParaRPr lang="en-US"/>
        </a:p>
      </dgm:t>
    </dgm:pt>
    <dgm:pt modelId="{B956917B-74E0-4DD6-938F-AC8016B8A97B}" type="sibTrans" cxnId="{E6E60486-AD70-490B-8A8D-2981F27D0D83}">
      <dgm:prSet/>
      <dgm:spPr/>
      <dgm:t>
        <a:bodyPr/>
        <a:lstStyle/>
        <a:p>
          <a:endParaRPr lang="en-US"/>
        </a:p>
      </dgm:t>
    </dgm:pt>
    <dgm:pt modelId="{2ECEA0BC-7766-4474-8C82-A2D5A8BC27AD}">
      <dgm:prSet custT="1"/>
      <dgm:spPr/>
      <dgm:t>
        <a:bodyPr/>
        <a:lstStyle/>
        <a:p>
          <a:r>
            <a:rPr lang="en-US" sz="2200" dirty="0" smtClean="0"/>
            <a:t>CSE/CPSE must </a:t>
          </a:r>
          <a:r>
            <a:rPr lang="en-US" sz="2200" dirty="0" smtClean="0"/>
            <a:t>identify </a:t>
          </a:r>
          <a:r>
            <a:rPr lang="en-US" sz="2200" dirty="0" smtClean="0"/>
            <a:t>in the IEP a medical need for special transportation as well as how the vehicle is modified to meet the medical needs of the student.</a:t>
          </a:r>
        </a:p>
      </dgm:t>
    </dgm:pt>
    <dgm:pt modelId="{24373DD8-7EBB-4A47-B517-9C453CBC20C4}" type="parTrans" cxnId="{0314B44F-A14A-42AC-B891-D3557895C534}">
      <dgm:prSet/>
      <dgm:spPr/>
      <dgm:t>
        <a:bodyPr/>
        <a:lstStyle/>
        <a:p>
          <a:endParaRPr lang="en-US"/>
        </a:p>
      </dgm:t>
    </dgm:pt>
    <dgm:pt modelId="{1752F6BE-8002-4B44-AADA-F2546D8CC98D}" type="sibTrans" cxnId="{0314B44F-A14A-42AC-B891-D3557895C534}">
      <dgm:prSet/>
      <dgm:spPr/>
      <dgm:t>
        <a:bodyPr/>
        <a:lstStyle/>
        <a:p>
          <a:endParaRPr lang="en-US"/>
        </a:p>
      </dgm:t>
    </dgm:pt>
    <dgm:pt modelId="{16E0041B-DA41-4A7C-BF90-0458D075A480}">
      <dgm:prSet custT="1"/>
      <dgm:spPr/>
      <dgm:t>
        <a:bodyPr/>
        <a:lstStyle/>
        <a:p>
          <a:r>
            <a:rPr lang="en-US" sz="2200" dirty="0" smtClean="0"/>
            <a:t>A vendor legally authorized to provide transportation services on the date services are rendered.</a:t>
          </a:r>
          <a:endParaRPr lang="en-US" sz="2200" dirty="0"/>
        </a:p>
      </dgm:t>
    </dgm:pt>
    <dgm:pt modelId="{161DFF0A-719B-4335-95FB-CF0F1F67392E}" type="parTrans" cxnId="{E2915B3B-9D5E-466A-B1DB-55941DF768E6}">
      <dgm:prSet/>
      <dgm:spPr/>
      <dgm:t>
        <a:bodyPr/>
        <a:lstStyle/>
        <a:p>
          <a:endParaRPr lang="en-US"/>
        </a:p>
      </dgm:t>
    </dgm:pt>
    <dgm:pt modelId="{504F2C16-424F-4808-89D0-6BBF8EF2B2A6}" type="sibTrans" cxnId="{E2915B3B-9D5E-466A-B1DB-55941DF768E6}">
      <dgm:prSet/>
      <dgm:spPr/>
      <dgm:t>
        <a:bodyPr/>
        <a:lstStyle/>
        <a:p>
          <a:endParaRPr lang="en-US"/>
        </a:p>
      </dgm:t>
    </dgm:pt>
    <dgm:pt modelId="{E1120702-1D22-45E6-8B09-F3C63213DFE7}">
      <dgm:prSet custT="1"/>
      <dgm:spPr/>
      <dgm:t>
        <a:bodyPr/>
        <a:lstStyle/>
        <a:p>
          <a:r>
            <a:rPr lang="en-US" sz="2200" b="1" dirty="0" smtClean="0"/>
            <a:t>Transportation log</a:t>
          </a:r>
          <a:r>
            <a:rPr lang="en-US" sz="2200" dirty="0" smtClean="0"/>
            <a:t>: Each one-way trip must have a transportation log completed.</a:t>
          </a:r>
          <a:endParaRPr lang="en-US" sz="2200" dirty="0"/>
        </a:p>
      </dgm:t>
    </dgm:pt>
    <dgm:pt modelId="{E30135BB-7109-4EAA-9440-3AF619B3256D}" type="parTrans" cxnId="{A430E04C-7F23-4EDA-B832-51BE643FB23A}">
      <dgm:prSet/>
      <dgm:spPr/>
      <dgm:t>
        <a:bodyPr/>
        <a:lstStyle/>
        <a:p>
          <a:endParaRPr lang="en-US"/>
        </a:p>
      </dgm:t>
    </dgm:pt>
    <dgm:pt modelId="{B0D76D65-703F-48E7-BD80-950B18D939A5}" type="sibTrans" cxnId="{A430E04C-7F23-4EDA-B832-51BE643FB23A}">
      <dgm:prSet/>
      <dgm:spPr/>
      <dgm:t>
        <a:bodyPr/>
        <a:lstStyle/>
        <a:p>
          <a:endParaRPr lang="en-US"/>
        </a:p>
      </dgm:t>
    </dgm:pt>
    <dgm:pt modelId="{42B577D1-010A-402F-A329-27005D21B116}" type="pres">
      <dgm:prSet presAssocID="{064F5B37-7D24-4F07-AF85-843FEDC9C8B0}" presName="Name0" presStyleCnt="0">
        <dgm:presLayoutVars>
          <dgm:dir/>
          <dgm:animLvl val="lvl"/>
          <dgm:resizeHandles val="exact"/>
        </dgm:presLayoutVars>
      </dgm:prSet>
      <dgm:spPr/>
      <dgm:t>
        <a:bodyPr/>
        <a:lstStyle/>
        <a:p>
          <a:endParaRPr lang="en-US"/>
        </a:p>
      </dgm:t>
    </dgm:pt>
    <dgm:pt modelId="{0B03387A-C489-42B8-B523-F3B8615DC189}" type="pres">
      <dgm:prSet presAssocID="{79F714C3-CA06-4632-A071-41C5E7E9E9CC}" presName="composite" presStyleCnt="0"/>
      <dgm:spPr/>
      <dgm:t>
        <a:bodyPr/>
        <a:lstStyle/>
        <a:p>
          <a:endParaRPr lang="en-US"/>
        </a:p>
      </dgm:t>
    </dgm:pt>
    <dgm:pt modelId="{6F58679A-18C3-4FEC-A5C6-A853080BF38B}" type="pres">
      <dgm:prSet presAssocID="{79F714C3-CA06-4632-A071-41C5E7E9E9CC}" presName="parTx" presStyleLbl="alignNode1" presStyleIdx="0" presStyleCnt="3">
        <dgm:presLayoutVars>
          <dgm:chMax val="0"/>
          <dgm:chPref val="0"/>
          <dgm:bulletEnabled val="1"/>
        </dgm:presLayoutVars>
      </dgm:prSet>
      <dgm:spPr/>
      <dgm:t>
        <a:bodyPr/>
        <a:lstStyle/>
        <a:p>
          <a:endParaRPr lang="en-US"/>
        </a:p>
      </dgm:t>
    </dgm:pt>
    <dgm:pt modelId="{6511C8C4-462B-49AD-AEAF-57EA7305A3D1}" type="pres">
      <dgm:prSet presAssocID="{79F714C3-CA06-4632-A071-41C5E7E9E9CC}" presName="desTx" presStyleLbl="alignAccFollowNode1" presStyleIdx="0" presStyleCnt="3">
        <dgm:presLayoutVars>
          <dgm:bulletEnabled val="1"/>
        </dgm:presLayoutVars>
      </dgm:prSet>
      <dgm:spPr/>
      <dgm:t>
        <a:bodyPr/>
        <a:lstStyle/>
        <a:p>
          <a:endParaRPr lang="en-US"/>
        </a:p>
      </dgm:t>
    </dgm:pt>
    <dgm:pt modelId="{895B0603-CC58-405E-A558-C89AA26CE5B9}" type="pres">
      <dgm:prSet presAssocID="{7A0E45B7-C113-49ED-9A9E-DDFA0B0E3382}" presName="space" presStyleCnt="0"/>
      <dgm:spPr/>
      <dgm:t>
        <a:bodyPr/>
        <a:lstStyle/>
        <a:p>
          <a:endParaRPr lang="en-US"/>
        </a:p>
      </dgm:t>
    </dgm:pt>
    <dgm:pt modelId="{A32DEEE1-7588-4B9F-94F3-EAEE1AA30661}" type="pres">
      <dgm:prSet presAssocID="{2DBC080A-5487-4977-9A5B-CB70F9C38DD1}" presName="composite" presStyleCnt="0"/>
      <dgm:spPr/>
      <dgm:t>
        <a:bodyPr/>
        <a:lstStyle/>
        <a:p>
          <a:endParaRPr lang="en-US"/>
        </a:p>
      </dgm:t>
    </dgm:pt>
    <dgm:pt modelId="{264FCF45-7217-4613-BC1C-55B90CA87AE6}" type="pres">
      <dgm:prSet presAssocID="{2DBC080A-5487-4977-9A5B-CB70F9C38DD1}" presName="parTx" presStyleLbl="alignNode1" presStyleIdx="1" presStyleCnt="3" custLinFactNeighborX="-13600">
        <dgm:presLayoutVars>
          <dgm:chMax val="0"/>
          <dgm:chPref val="0"/>
          <dgm:bulletEnabled val="1"/>
        </dgm:presLayoutVars>
      </dgm:prSet>
      <dgm:spPr/>
      <dgm:t>
        <a:bodyPr/>
        <a:lstStyle/>
        <a:p>
          <a:endParaRPr lang="en-US"/>
        </a:p>
      </dgm:t>
    </dgm:pt>
    <dgm:pt modelId="{A6C157E8-B493-4240-AE5A-DA599F6CC079}" type="pres">
      <dgm:prSet presAssocID="{2DBC080A-5487-4977-9A5B-CB70F9C38DD1}" presName="desTx" presStyleLbl="alignAccFollowNode1" presStyleIdx="1" presStyleCnt="3" custLinFactNeighborX="-13600">
        <dgm:presLayoutVars>
          <dgm:bulletEnabled val="1"/>
        </dgm:presLayoutVars>
      </dgm:prSet>
      <dgm:spPr/>
      <dgm:t>
        <a:bodyPr/>
        <a:lstStyle/>
        <a:p>
          <a:endParaRPr lang="en-US"/>
        </a:p>
      </dgm:t>
    </dgm:pt>
    <dgm:pt modelId="{E46C469B-8732-4E06-82F5-D4FF54369EC4}" type="pres">
      <dgm:prSet presAssocID="{37D1DC40-8E0E-4822-A65D-B6AC967AE7DF}" presName="space" presStyleCnt="0"/>
      <dgm:spPr/>
      <dgm:t>
        <a:bodyPr/>
        <a:lstStyle/>
        <a:p>
          <a:endParaRPr lang="en-US"/>
        </a:p>
      </dgm:t>
    </dgm:pt>
    <dgm:pt modelId="{38A2A704-9C45-41AD-9492-472AC3829B95}" type="pres">
      <dgm:prSet presAssocID="{FADD7BD5-92AD-4147-A789-333379A2E0EA}" presName="composite" presStyleCnt="0"/>
      <dgm:spPr/>
      <dgm:t>
        <a:bodyPr/>
        <a:lstStyle/>
        <a:p>
          <a:endParaRPr lang="en-US"/>
        </a:p>
      </dgm:t>
    </dgm:pt>
    <dgm:pt modelId="{5DBC61E8-92D1-4B77-9D3A-0640D09860F8}" type="pres">
      <dgm:prSet presAssocID="{FADD7BD5-92AD-4147-A789-333379A2E0EA}" presName="parTx" presStyleLbl="alignNode1" presStyleIdx="2" presStyleCnt="3" custLinFactNeighborX="-27200">
        <dgm:presLayoutVars>
          <dgm:chMax val="0"/>
          <dgm:chPref val="0"/>
          <dgm:bulletEnabled val="1"/>
        </dgm:presLayoutVars>
      </dgm:prSet>
      <dgm:spPr/>
      <dgm:t>
        <a:bodyPr/>
        <a:lstStyle/>
        <a:p>
          <a:endParaRPr lang="en-US"/>
        </a:p>
      </dgm:t>
    </dgm:pt>
    <dgm:pt modelId="{ED4F39C8-B306-4D90-8BE4-669BF08CBE89}" type="pres">
      <dgm:prSet presAssocID="{FADD7BD5-92AD-4147-A789-333379A2E0EA}" presName="desTx" presStyleLbl="alignAccFollowNode1" presStyleIdx="2" presStyleCnt="3" custLinFactNeighborX="-27200">
        <dgm:presLayoutVars>
          <dgm:bulletEnabled val="1"/>
        </dgm:presLayoutVars>
      </dgm:prSet>
      <dgm:spPr/>
      <dgm:t>
        <a:bodyPr/>
        <a:lstStyle/>
        <a:p>
          <a:endParaRPr lang="en-US"/>
        </a:p>
      </dgm:t>
    </dgm:pt>
  </dgm:ptLst>
  <dgm:cxnLst>
    <dgm:cxn modelId="{CEDA8512-8C62-4B14-B15E-CD7215FC8FE9}" type="presOf" srcId="{2ECEA0BC-7766-4474-8C82-A2D5A8BC27AD}" destId="{6511C8C4-462B-49AD-AEAF-57EA7305A3D1}" srcOrd="0" destOrd="0" presId="urn:microsoft.com/office/officeart/2005/8/layout/hList1"/>
    <dgm:cxn modelId="{EF3CCF21-49A1-4B97-8E76-587B6880CBB9}" type="presOf" srcId="{FADD7BD5-92AD-4147-A789-333379A2E0EA}" destId="{5DBC61E8-92D1-4B77-9D3A-0640D09860F8}" srcOrd="0" destOrd="0" presId="urn:microsoft.com/office/officeart/2005/8/layout/hList1"/>
    <dgm:cxn modelId="{A430E04C-7F23-4EDA-B832-51BE643FB23A}" srcId="{FADD7BD5-92AD-4147-A789-333379A2E0EA}" destId="{E1120702-1D22-45E6-8B09-F3C63213DFE7}" srcOrd="0" destOrd="0" parTransId="{E30135BB-7109-4EAA-9440-3AF619B3256D}" sibTransId="{B0D76D65-703F-48E7-BD80-950B18D939A5}"/>
    <dgm:cxn modelId="{4C5A784E-82D7-4C80-B619-780758CADDE8}" type="presOf" srcId="{064F5B37-7D24-4F07-AF85-843FEDC9C8B0}" destId="{42B577D1-010A-402F-A329-27005D21B116}" srcOrd="0" destOrd="0" presId="urn:microsoft.com/office/officeart/2005/8/layout/hList1"/>
    <dgm:cxn modelId="{67448643-4D9B-4C54-8899-B4EF38F9ED8F}" srcId="{064F5B37-7D24-4F07-AF85-843FEDC9C8B0}" destId="{2DBC080A-5487-4977-9A5B-CB70F9C38DD1}" srcOrd="1" destOrd="0" parTransId="{86A33D7E-2652-4980-B63F-955A2388F3C4}" sibTransId="{37D1DC40-8E0E-4822-A65D-B6AC967AE7DF}"/>
    <dgm:cxn modelId="{E6E60486-AD70-490B-8A8D-2981F27D0D83}" srcId="{064F5B37-7D24-4F07-AF85-843FEDC9C8B0}" destId="{FADD7BD5-92AD-4147-A789-333379A2E0EA}" srcOrd="2" destOrd="0" parTransId="{34DAD8E0-34FF-4261-8312-3F35F3E94E51}" sibTransId="{B956917B-74E0-4DD6-938F-AC8016B8A97B}"/>
    <dgm:cxn modelId="{E2915B3B-9D5E-466A-B1DB-55941DF768E6}" srcId="{2DBC080A-5487-4977-9A5B-CB70F9C38DD1}" destId="{16E0041B-DA41-4A7C-BF90-0458D075A480}" srcOrd="0" destOrd="0" parTransId="{161DFF0A-719B-4335-95FB-CF0F1F67392E}" sibTransId="{504F2C16-424F-4808-89D0-6BBF8EF2B2A6}"/>
    <dgm:cxn modelId="{3494BD0F-94CB-4BE7-9EB6-443F9C359387}" type="presOf" srcId="{2DBC080A-5487-4977-9A5B-CB70F9C38DD1}" destId="{264FCF45-7217-4613-BC1C-55B90CA87AE6}" srcOrd="0" destOrd="0" presId="urn:microsoft.com/office/officeart/2005/8/layout/hList1"/>
    <dgm:cxn modelId="{B66F1891-678E-48AB-AB26-7090CE87FAEE}" srcId="{064F5B37-7D24-4F07-AF85-843FEDC9C8B0}" destId="{79F714C3-CA06-4632-A071-41C5E7E9E9CC}" srcOrd="0" destOrd="0" parTransId="{E8C84596-4F2E-444C-B5DF-52297E658F02}" sibTransId="{7A0E45B7-C113-49ED-9A9E-DDFA0B0E3382}"/>
    <dgm:cxn modelId="{0314B44F-A14A-42AC-B891-D3557895C534}" srcId="{79F714C3-CA06-4632-A071-41C5E7E9E9CC}" destId="{2ECEA0BC-7766-4474-8C82-A2D5A8BC27AD}" srcOrd="0" destOrd="0" parTransId="{24373DD8-7EBB-4A47-B517-9C453CBC20C4}" sibTransId="{1752F6BE-8002-4B44-AADA-F2546D8CC98D}"/>
    <dgm:cxn modelId="{B2180B5E-BA5D-4249-ABF0-03A6A6970F6C}" type="presOf" srcId="{E1120702-1D22-45E6-8B09-F3C63213DFE7}" destId="{ED4F39C8-B306-4D90-8BE4-669BF08CBE89}" srcOrd="0" destOrd="0" presId="urn:microsoft.com/office/officeart/2005/8/layout/hList1"/>
    <dgm:cxn modelId="{6C9048D3-F696-4BA6-86F0-4F1E630BE852}" type="presOf" srcId="{79F714C3-CA06-4632-A071-41C5E7E9E9CC}" destId="{6F58679A-18C3-4FEC-A5C6-A853080BF38B}" srcOrd="0" destOrd="0" presId="urn:microsoft.com/office/officeart/2005/8/layout/hList1"/>
    <dgm:cxn modelId="{D9A83F6F-7063-4822-984B-B998B68E9142}" type="presOf" srcId="{16E0041B-DA41-4A7C-BF90-0458D075A480}" destId="{A6C157E8-B493-4240-AE5A-DA599F6CC079}" srcOrd="0" destOrd="0" presId="urn:microsoft.com/office/officeart/2005/8/layout/hList1"/>
    <dgm:cxn modelId="{B77A7C7F-DDFD-48C5-A532-8AACFD0A8B87}" type="presParOf" srcId="{42B577D1-010A-402F-A329-27005D21B116}" destId="{0B03387A-C489-42B8-B523-F3B8615DC189}" srcOrd="0" destOrd="0" presId="urn:microsoft.com/office/officeart/2005/8/layout/hList1"/>
    <dgm:cxn modelId="{C97B12CA-E9AF-4E80-B7C7-18447ACE8752}" type="presParOf" srcId="{0B03387A-C489-42B8-B523-F3B8615DC189}" destId="{6F58679A-18C3-4FEC-A5C6-A853080BF38B}" srcOrd="0" destOrd="0" presId="urn:microsoft.com/office/officeart/2005/8/layout/hList1"/>
    <dgm:cxn modelId="{6EE990F5-A7E2-4E7B-B410-DD1A5EF7C7CA}" type="presParOf" srcId="{0B03387A-C489-42B8-B523-F3B8615DC189}" destId="{6511C8C4-462B-49AD-AEAF-57EA7305A3D1}" srcOrd="1" destOrd="0" presId="urn:microsoft.com/office/officeart/2005/8/layout/hList1"/>
    <dgm:cxn modelId="{514122E3-AC19-472E-80C8-191FF5C39762}" type="presParOf" srcId="{42B577D1-010A-402F-A329-27005D21B116}" destId="{895B0603-CC58-405E-A558-C89AA26CE5B9}" srcOrd="1" destOrd="0" presId="urn:microsoft.com/office/officeart/2005/8/layout/hList1"/>
    <dgm:cxn modelId="{E919E838-AFFB-465E-98BD-97FE5CC8DC96}" type="presParOf" srcId="{42B577D1-010A-402F-A329-27005D21B116}" destId="{A32DEEE1-7588-4B9F-94F3-EAEE1AA30661}" srcOrd="2" destOrd="0" presId="urn:microsoft.com/office/officeart/2005/8/layout/hList1"/>
    <dgm:cxn modelId="{1FD293FF-2B05-4D96-8D82-2E1161149D2F}" type="presParOf" srcId="{A32DEEE1-7588-4B9F-94F3-EAEE1AA30661}" destId="{264FCF45-7217-4613-BC1C-55B90CA87AE6}" srcOrd="0" destOrd="0" presId="urn:microsoft.com/office/officeart/2005/8/layout/hList1"/>
    <dgm:cxn modelId="{CC77291A-5C49-48C8-8B3C-FC22F4BFC158}" type="presParOf" srcId="{A32DEEE1-7588-4B9F-94F3-EAEE1AA30661}" destId="{A6C157E8-B493-4240-AE5A-DA599F6CC079}" srcOrd="1" destOrd="0" presId="urn:microsoft.com/office/officeart/2005/8/layout/hList1"/>
    <dgm:cxn modelId="{AB48BBAA-5C78-491E-B165-E24ED8A7E66E}" type="presParOf" srcId="{42B577D1-010A-402F-A329-27005D21B116}" destId="{E46C469B-8732-4E06-82F5-D4FF54369EC4}" srcOrd="3" destOrd="0" presId="urn:microsoft.com/office/officeart/2005/8/layout/hList1"/>
    <dgm:cxn modelId="{801EDFF0-E4C7-4848-90E3-BA36CE3A24FE}" type="presParOf" srcId="{42B577D1-010A-402F-A329-27005D21B116}" destId="{38A2A704-9C45-41AD-9492-472AC3829B95}" srcOrd="4" destOrd="0" presId="urn:microsoft.com/office/officeart/2005/8/layout/hList1"/>
    <dgm:cxn modelId="{479F8BD3-9FAE-4ECD-8F9F-9CCD2866370E}" type="presParOf" srcId="{38A2A704-9C45-41AD-9492-472AC3829B95}" destId="{5DBC61E8-92D1-4B77-9D3A-0640D09860F8}" srcOrd="0" destOrd="0" presId="urn:microsoft.com/office/officeart/2005/8/layout/hList1"/>
    <dgm:cxn modelId="{50862FFC-C0FE-4B6F-A2BE-F49E7F5A1933}" type="presParOf" srcId="{38A2A704-9C45-41AD-9492-472AC3829B95}" destId="{ED4F39C8-B306-4D90-8BE4-669BF08CBE89}"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749AED2-A2B1-4F08-80DA-072F6D5E1FB8}" type="doc">
      <dgm:prSet loTypeId="urn:microsoft.com/office/officeart/2009/3/layout/SubStepProcess" loCatId="process" qsTypeId="urn:microsoft.com/office/officeart/2005/8/quickstyle/simple1" qsCatId="simple" csTypeId="urn:microsoft.com/office/officeart/2005/8/colors/colorful1" csCatId="colorful" phldr="1"/>
      <dgm:spPr/>
      <dgm:t>
        <a:bodyPr/>
        <a:lstStyle/>
        <a:p>
          <a:endParaRPr lang="en-US"/>
        </a:p>
      </dgm:t>
    </dgm:pt>
    <dgm:pt modelId="{0E489445-64F0-426F-A4E9-FD14E0754546}">
      <dgm:prSet phldrT="[Text]" custT="1"/>
      <dgm:spPr/>
      <dgm:t>
        <a:bodyPr/>
        <a:lstStyle/>
        <a:p>
          <a:r>
            <a:rPr lang="en-US" sz="2500" dirty="0" smtClean="0">
              <a:solidFill>
                <a:schemeClr val="tx1"/>
              </a:solidFill>
            </a:rPr>
            <a:t>An evaluation or re-evaluation</a:t>
          </a:r>
          <a:endParaRPr lang="en-US" sz="2500" dirty="0">
            <a:solidFill>
              <a:schemeClr val="tx1"/>
            </a:solidFill>
          </a:endParaRPr>
        </a:p>
      </dgm:t>
    </dgm:pt>
    <dgm:pt modelId="{62B2D46F-A51C-4E51-90A2-D45310941C43}" type="parTrans" cxnId="{06F9528D-1F0B-473D-990C-5A441878DC5B}">
      <dgm:prSet/>
      <dgm:spPr/>
      <dgm:t>
        <a:bodyPr/>
        <a:lstStyle/>
        <a:p>
          <a:endParaRPr lang="en-US"/>
        </a:p>
      </dgm:t>
    </dgm:pt>
    <dgm:pt modelId="{324F2341-38DB-4EA7-BF1F-17105C78E417}" type="sibTrans" cxnId="{06F9528D-1F0B-473D-990C-5A441878DC5B}">
      <dgm:prSet/>
      <dgm:spPr/>
      <dgm:t>
        <a:bodyPr/>
        <a:lstStyle/>
        <a:p>
          <a:endParaRPr lang="en-US"/>
        </a:p>
      </dgm:t>
    </dgm:pt>
    <dgm:pt modelId="{1AD78DCB-209C-4BF2-BE52-74E9303BA26B}">
      <dgm:prSet phldrT="[Text]" custT="1"/>
      <dgm:spPr/>
      <dgm:t>
        <a:bodyPr/>
        <a:lstStyle/>
        <a:p>
          <a:r>
            <a:rPr lang="en-US" sz="2500" dirty="0" smtClean="0">
              <a:solidFill>
                <a:schemeClr val="tx1"/>
              </a:solidFill>
            </a:rPr>
            <a:t>An individual or group session</a:t>
          </a:r>
          <a:endParaRPr lang="en-US" sz="2500" dirty="0">
            <a:solidFill>
              <a:schemeClr val="tx1"/>
            </a:solidFill>
          </a:endParaRPr>
        </a:p>
      </dgm:t>
    </dgm:pt>
    <dgm:pt modelId="{188CD32E-EB94-4778-9267-0929DE180D0B}" type="parTrans" cxnId="{827C779B-B91E-4F15-A0DF-DB43B25F756A}">
      <dgm:prSet/>
      <dgm:spPr/>
      <dgm:t>
        <a:bodyPr/>
        <a:lstStyle/>
        <a:p>
          <a:endParaRPr lang="en-US"/>
        </a:p>
      </dgm:t>
    </dgm:pt>
    <dgm:pt modelId="{FF1D2C62-378C-4232-97D5-F72C5A0B42FC}" type="sibTrans" cxnId="{827C779B-B91E-4F15-A0DF-DB43B25F756A}">
      <dgm:prSet/>
      <dgm:spPr/>
      <dgm:t>
        <a:bodyPr/>
        <a:lstStyle/>
        <a:p>
          <a:endParaRPr lang="en-US"/>
        </a:p>
      </dgm:t>
    </dgm:pt>
    <dgm:pt modelId="{92F4B865-D572-48F6-9397-62233BB7BBAE}">
      <dgm:prSet phldrT="[Text]" custT="1"/>
      <dgm:spPr/>
      <dgm:t>
        <a:bodyPr/>
        <a:lstStyle/>
        <a:p>
          <a:r>
            <a:rPr lang="en-US" sz="2500" dirty="0" smtClean="0">
              <a:solidFill>
                <a:schemeClr val="tx1"/>
              </a:solidFill>
            </a:rPr>
            <a:t>Medication administration</a:t>
          </a:r>
          <a:endParaRPr lang="en-US" sz="2500" dirty="0">
            <a:solidFill>
              <a:schemeClr val="tx1"/>
            </a:solidFill>
          </a:endParaRPr>
        </a:p>
      </dgm:t>
    </dgm:pt>
    <dgm:pt modelId="{73E3FDA5-B341-4B47-AFEA-FF3FB9EB5796}" type="parTrans" cxnId="{4A7287B0-3D04-49B5-AA88-D67EBF550BB3}">
      <dgm:prSet/>
      <dgm:spPr/>
      <dgm:t>
        <a:bodyPr/>
        <a:lstStyle/>
        <a:p>
          <a:endParaRPr lang="en-US"/>
        </a:p>
      </dgm:t>
    </dgm:pt>
    <dgm:pt modelId="{2A3C58B5-5446-43D3-9EF1-29FBD94D802E}" type="sibTrans" cxnId="{4A7287B0-3D04-49B5-AA88-D67EBF550BB3}">
      <dgm:prSet/>
      <dgm:spPr/>
      <dgm:t>
        <a:bodyPr/>
        <a:lstStyle/>
        <a:p>
          <a:endParaRPr lang="en-US"/>
        </a:p>
      </dgm:t>
    </dgm:pt>
    <dgm:pt modelId="{53144C4A-FA0F-4981-B03A-9A7749EA8F32}">
      <dgm:prSet phldrT="[Text]" custT="1"/>
      <dgm:spPr/>
      <dgm:t>
        <a:bodyPr/>
        <a:lstStyle/>
        <a:p>
          <a:r>
            <a:rPr lang="en-US" sz="2500" dirty="0" smtClean="0">
              <a:solidFill>
                <a:schemeClr val="tx1"/>
              </a:solidFill>
            </a:rPr>
            <a:t>A special transportation service</a:t>
          </a:r>
          <a:endParaRPr lang="en-US" sz="2500" dirty="0">
            <a:solidFill>
              <a:schemeClr val="tx1"/>
            </a:solidFill>
          </a:endParaRPr>
        </a:p>
      </dgm:t>
    </dgm:pt>
    <dgm:pt modelId="{0EF0BEAE-172B-4769-B298-F6758163F137}" type="parTrans" cxnId="{3AD8145D-7EA3-4C3A-A24B-80E4D8C3A6D5}">
      <dgm:prSet/>
      <dgm:spPr/>
      <dgm:t>
        <a:bodyPr/>
        <a:lstStyle/>
        <a:p>
          <a:endParaRPr lang="en-US"/>
        </a:p>
      </dgm:t>
    </dgm:pt>
    <dgm:pt modelId="{44D11885-BD42-4752-A0F4-0974E4BE9A87}" type="sibTrans" cxnId="{3AD8145D-7EA3-4C3A-A24B-80E4D8C3A6D5}">
      <dgm:prSet/>
      <dgm:spPr/>
      <dgm:t>
        <a:bodyPr/>
        <a:lstStyle/>
        <a:p>
          <a:endParaRPr lang="en-US"/>
        </a:p>
      </dgm:t>
    </dgm:pt>
    <dgm:pt modelId="{3C720358-DAEB-4DF2-B226-99C310D86A4B}">
      <dgm:prSet phldrT="[Text]" custT="1"/>
      <dgm:spPr/>
      <dgm:t>
        <a:bodyPr/>
        <a:lstStyle/>
        <a:p>
          <a:r>
            <a:rPr lang="en-US" sz="2500" dirty="0" smtClean="0">
              <a:solidFill>
                <a:schemeClr val="tx1"/>
              </a:solidFill>
            </a:rPr>
            <a:t>A make-up session</a:t>
          </a:r>
          <a:endParaRPr lang="en-US" sz="2500" dirty="0">
            <a:solidFill>
              <a:schemeClr val="tx1"/>
            </a:solidFill>
          </a:endParaRPr>
        </a:p>
      </dgm:t>
    </dgm:pt>
    <dgm:pt modelId="{9F85391E-ADB7-4B59-A04E-4152A7BDF573}" type="parTrans" cxnId="{32B1DEDC-DD70-4EEF-B158-9C929E979DA0}">
      <dgm:prSet/>
      <dgm:spPr/>
      <dgm:t>
        <a:bodyPr/>
        <a:lstStyle/>
        <a:p>
          <a:endParaRPr lang="en-US"/>
        </a:p>
      </dgm:t>
    </dgm:pt>
    <dgm:pt modelId="{C9B313D7-3C99-4C73-818E-920105E47256}" type="sibTrans" cxnId="{32B1DEDC-DD70-4EEF-B158-9C929E979DA0}">
      <dgm:prSet/>
      <dgm:spPr/>
      <dgm:t>
        <a:bodyPr/>
        <a:lstStyle/>
        <a:p>
          <a:endParaRPr lang="en-US"/>
        </a:p>
      </dgm:t>
    </dgm:pt>
    <dgm:pt modelId="{CAE23257-E3F9-43C7-BEB1-9151AD589824}" type="pres">
      <dgm:prSet presAssocID="{6749AED2-A2B1-4F08-80DA-072F6D5E1FB8}" presName="Name0" presStyleCnt="0">
        <dgm:presLayoutVars>
          <dgm:chMax val="7"/>
          <dgm:dir/>
          <dgm:animOne val="branch"/>
        </dgm:presLayoutVars>
      </dgm:prSet>
      <dgm:spPr/>
      <dgm:t>
        <a:bodyPr/>
        <a:lstStyle/>
        <a:p>
          <a:endParaRPr lang="en-US"/>
        </a:p>
      </dgm:t>
    </dgm:pt>
    <dgm:pt modelId="{11FB02DD-323D-41D3-B248-CC4892187BE0}" type="pres">
      <dgm:prSet presAssocID="{0E489445-64F0-426F-A4E9-FD14E0754546}" presName="parTx1" presStyleLbl="node1" presStyleIdx="0" presStyleCnt="5" custScaleY="108725"/>
      <dgm:spPr/>
      <dgm:t>
        <a:bodyPr/>
        <a:lstStyle/>
        <a:p>
          <a:endParaRPr lang="en-US"/>
        </a:p>
      </dgm:t>
    </dgm:pt>
    <dgm:pt modelId="{A94FCFEE-6DE1-468A-94A3-9D8C6FEEED31}" type="pres">
      <dgm:prSet presAssocID="{1AD78DCB-209C-4BF2-BE52-74E9303BA26B}" presName="parTx2" presStyleLbl="node1" presStyleIdx="1" presStyleCnt="5" custScaleY="108725"/>
      <dgm:spPr/>
      <dgm:t>
        <a:bodyPr/>
        <a:lstStyle/>
        <a:p>
          <a:endParaRPr lang="en-US"/>
        </a:p>
      </dgm:t>
    </dgm:pt>
    <dgm:pt modelId="{733BC062-F94E-4DF6-B6C0-6B6ACEBAEBD8}" type="pres">
      <dgm:prSet presAssocID="{92F4B865-D572-48F6-9397-62233BB7BBAE}" presName="parTx3" presStyleLbl="node1" presStyleIdx="2" presStyleCnt="5" custScaleX="102303" custScaleY="108725"/>
      <dgm:spPr/>
      <dgm:t>
        <a:bodyPr/>
        <a:lstStyle/>
        <a:p>
          <a:endParaRPr lang="en-US"/>
        </a:p>
      </dgm:t>
    </dgm:pt>
    <dgm:pt modelId="{63EA9337-C715-4E83-BBEA-65D61501D656}" type="pres">
      <dgm:prSet presAssocID="{53144C4A-FA0F-4981-B03A-9A7749EA8F32}" presName="parTx4" presStyleLbl="node1" presStyleIdx="3" presStyleCnt="5" custScaleY="108725"/>
      <dgm:spPr/>
      <dgm:t>
        <a:bodyPr/>
        <a:lstStyle/>
        <a:p>
          <a:endParaRPr lang="en-US"/>
        </a:p>
      </dgm:t>
    </dgm:pt>
    <dgm:pt modelId="{761C16A9-0CC7-4CCF-9A89-79D9D0BF30FE}" type="pres">
      <dgm:prSet presAssocID="{3C720358-DAEB-4DF2-B226-99C310D86A4B}" presName="parTx5" presStyleLbl="node1" presStyleIdx="4" presStyleCnt="5" custScaleY="108725"/>
      <dgm:spPr/>
      <dgm:t>
        <a:bodyPr/>
        <a:lstStyle/>
        <a:p>
          <a:endParaRPr lang="en-US"/>
        </a:p>
      </dgm:t>
    </dgm:pt>
  </dgm:ptLst>
  <dgm:cxnLst>
    <dgm:cxn modelId="{DF527FBB-085A-498E-94D2-E4E14501C49D}" type="presOf" srcId="{1AD78DCB-209C-4BF2-BE52-74E9303BA26B}" destId="{A94FCFEE-6DE1-468A-94A3-9D8C6FEEED31}" srcOrd="0" destOrd="0" presId="urn:microsoft.com/office/officeart/2009/3/layout/SubStepProcess"/>
    <dgm:cxn modelId="{4A7287B0-3D04-49B5-AA88-D67EBF550BB3}" srcId="{6749AED2-A2B1-4F08-80DA-072F6D5E1FB8}" destId="{92F4B865-D572-48F6-9397-62233BB7BBAE}" srcOrd="2" destOrd="0" parTransId="{73E3FDA5-B341-4B47-AFEA-FF3FB9EB5796}" sibTransId="{2A3C58B5-5446-43D3-9EF1-29FBD94D802E}"/>
    <dgm:cxn modelId="{32B1DEDC-DD70-4EEF-B158-9C929E979DA0}" srcId="{6749AED2-A2B1-4F08-80DA-072F6D5E1FB8}" destId="{3C720358-DAEB-4DF2-B226-99C310D86A4B}" srcOrd="4" destOrd="0" parTransId="{9F85391E-ADB7-4B59-A04E-4152A7BDF573}" sibTransId="{C9B313D7-3C99-4C73-818E-920105E47256}"/>
    <dgm:cxn modelId="{827C779B-B91E-4F15-A0DF-DB43B25F756A}" srcId="{6749AED2-A2B1-4F08-80DA-072F6D5E1FB8}" destId="{1AD78DCB-209C-4BF2-BE52-74E9303BA26B}" srcOrd="1" destOrd="0" parTransId="{188CD32E-EB94-4778-9267-0929DE180D0B}" sibTransId="{FF1D2C62-378C-4232-97D5-F72C5A0B42FC}"/>
    <dgm:cxn modelId="{59485481-BA9A-44C3-9F1C-AA995817AA36}" type="presOf" srcId="{53144C4A-FA0F-4981-B03A-9A7749EA8F32}" destId="{63EA9337-C715-4E83-BBEA-65D61501D656}" srcOrd="0" destOrd="0" presId="urn:microsoft.com/office/officeart/2009/3/layout/SubStepProcess"/>
    <dgm:cxn modelId="{06F9528D-1F0B-473D-990C-5A441878DC5B}" srcId="{6749AED2-A2B1-4F08-80DA-072F6D5E1FB8}" destId="{0E489445-64F0-426F-A4E9-FD14E0754546}" srcOrd="0" destOrd="0" parTransId="{62B2D46F-A51C-4E51-90A2-D45310941C43}" sibTransId="{324F2341-38DB-4EA7-BF1F-17105C78E417}"/>
    <dgm:cxn modelId="{1B0B4CC1-AE88-46D4-9CE6-19FEA88ED184}" type="presOf" srcId="{0E489445-64F0-426F-A4E9-FD14E0754546}" destId="{11FB02DD-323D-41D3-B248-CC4892187BE0}" srcOrd="0" destOrd="0" presId="urn:microsoft.com/office/officeart/2009/3/layout/SubStepProcess"/>
    <dgm:cxn modelId="{A65CD4BF-C876-45D3-A2FB-4010A3422836}" type="presOf" srcId="{92F4B865-D572-48F6-9397-62233BB7BBAE}" destId="{733BC062-F94E-4DF6-B6C0-6B6ACEBAEBD8}" srcOrd="0" destOrd="0" presId="urn:microsoft.com/office/officeart/2009/3/layout/SubStepProcess"/>
    <dgm:cxn modelId="{A5116383-1955-4521-9529-E2F7EBBCD163}" type="presOf" srcId="{6749AED2-A2B1-4F08-80DA-072F6D5E1FB8}" destId="{CAE23257-E3F9-43C7-BEB1-9151AD589824}" srcOrd="0" destOrd="0" presId="urn:microsoft.com/office/officeart/2009/3/layout/SubStepProcess"/>
    <dgm:cxn modelId="{A28223EE-DCC9-4A78-8689-4D2AFC1EB6F1}" type="presOf" srcId="{3C720358-DAEB-4DF2-B226-99C310D86A4B}" destId="{761C16A9-0CC7-4CCF-9A89-79D9D0BF30FE}" srcOrd="0" destOrd="0" presId="urn:microsoft.com/office/officeart/2009/3/layout/SubStepProcess"/>
    <dgm:cxn modelId="{3AD8145D-7EA3-4C3A-A24B-80E4D8C3A6D5}" srcId="{6749AED2-A2B1-4F08-80DA-072F6D5E1FB8}" destId="{53144C4A-FA0F-4981-B03A-9A7749EA8F32}" srcOrd="3" destOrd="0" parTransId="{0EF0BEAE-172B-4769-B298-F6758163F137}" sibTransId="{44D11885-BD42-4752-A0F4-0974E4BE9A87}"/>
    <dgm:cxn modelId="{B990700D-41AF-464E-B12D-2396A1A4692A}" type="presParOf" srcId="{CAE23257-E3F9-43C7-BEB1-9151AD589824}" destId="{11FB02DD-323D-41D3-B248-CC4892187BE0}" srcOrd="0" destOrd="0" presId="urn:microsoft.com/office/officeart/2009/3/layout/SubStepProcess"/>
    <dgm:cxn modelId="{2E61C587-D4C2-4AA9-A6C2-CC5F85AE9ED2}" type="presParOf" srcId="{CAE23257-E3F9-43C7-BEB1-9151AD589824}" destId="{A94FCFEE-6DE1-468A-94A3-9D8C6FEEED31}" srcOrd="1" destOrd="0" presId="urn:microsoft.com/office/officeart/2009/3/layout/SubStepProcess"/>
    <dgm:cxn modelId="{686C9A75-FD74-4414-9A6D-0A3F1E745AF0}" type="presParOf" srcId="{CAE23257-E3F9-43C7-BEB1-9151AD589824}" destId="{733BC062-F94E-4DF6-B6C0-6B6ACEBAEBD8}" srcOrd="2" destOrd="0" presId="urn:microsoft.com/office/officeart/2009/3/layout/SubStepProcess"/>
    <dgm:cxn modelId="{80C83BEB-9651-4368-8960-5969647657E5}" type="presParOf" srcId="{CAE23257-E3F9-43C7-BEB1-9151AD589824}" destId="{63EA9337-C715-4E83-BBEA-65D61501D656}" srcOrd="3" destOrd="0" presId="urn:microsoft.com/office/officeart/2009/3/layout/SubStepProcess"/>
    <dgm:cxn modelId="{7F90FF2A-9188-498F-9501-FF980FDCE331}" type="presParOf" srcId="{CAE23257-E3F9-43C7-BEB1-9151AD589824}" destId="{761C16A9-0CC7-4CCF-9A89-79D9D0BF30FE}" srcOrd="4" destOrd="0" presId="urn:microsoft.com/office/officeart/2009/3/layout/SubStepProcess"/>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C06630-73F4-422B-BF2F-2C3D16B83FC2}" type="doc">
      <dgm:prSet loTypeId="urn:microsoft.com/office/officeart/2009/layout/CircleArrowProcess" loCatId="cycle" qsTypeId="urn:microsoft.com/office/officeart/2005/8/quickstyle/simple2" qsCatId="simple" csTypeId="urn:microsoft.com/office/officeart/2005/8/colors/colorful4" csCatId="colorful" phldr="1"/>
      <dgm:spPr/>
      <dgm:t>
        <a:bodyPr/>
        <a:lstStyle/>
        <a:p>
          <a:endParaRPr lang="en-US"/>
        </a:p>
      </dgm:t>
    </dgm:pt>
    <dgm:pt modelId="{BA1C2590-1371-4DBC-A4E9-CF1BF5875886}">
      <dgm:prSet phldrT="[Text]" custT="1"/>
      <dgm:spPr/>
      <dgm:t>
        <a:bodyPr/>
        <a:lstStyle/>
        <a:p>
          <a:r>
            <a:rPr lang="en-US" sz="1600" b="1" u="sng" dirty="0" smtClean="0">
              <a:solidFill>
                <a:srgbClr val="25438E"/>
              </a:solidFill>
              <a:latin typeface="Arial Narrow" panose="020B0606020202030204" pitchFamily="34" charset="0"/>
            </a:rPr>
            <a:t>EPSDT</a:t>
          </a:r>
        </a:p>
        <a:p>
          <a:r>
            <a:rPr lang="en-US" sz="1600" b="1" dirty="0" smtClean="0">
              <a:solidFill>
                <a:srgbClr val="25438E"/>
              </a:solidFill>
              <a:latin typeface="Arial Narrow" panose="020B0606020202030204" pitchFamily="34" charset="0"/>
            </a:rPr>
            <a:t>Federally mandated (every state)</a:t>
          </a:r>
          <a:endParaRPr lang="en-US" sz="1600" b="1" dirty="0">
            <a:solidFill>
              <a:srgbClr val="25438E"/>
            </a:solidFill>
            <a:latin typeface="Arial Narrow" panose="020B0606020202030204" pitchFamily="34" charset="0"/>
          </a:endParaRPr>
        </a:p>
      </dgm:t>
    </dgm:pt>
    <dgm:pt modelId="{08A7A9E4-6E60-4B6E-88FE-26051A0E6BBD}" type="parTrans" cxnId="{BF8CA20B-87D4-4346-83E8-E785EA5B8434}">
      <dgm:prSet/>
      <dgm:spPr/>
      <dgm:t>
        <a:bodyPr/>
        <a:lstStyle/>
        <a:p>
          <a:endParaRPr lang="en-US"/>
        </a:p>
      </dgm:t>
    </dgm:pt>
    <dgm:pt modelId="{93E3B52E-AE7B-4817-AD51-BD7E793A4F64}" type="sibTrans" cxnId="{BF8CA20B-87D4-4346-83E8-E785EA5B8434}">
      <dgm:prSet/>
      <dgm:spPr/>
      <dgm:t>
        <a:bodyPr/>
        <a:lstStyle/>
        <a:p>
          <a:endParaRPr lang="en-US"/>
        </a:p>
      </dgm:t>
    </dgm:pt>
    <dgm:pt modelId="{28B044C5-256C-405B-B650-15B30F098730}">
      <dgm:prSet phldrT="[Text]" custT="1"/>
      <dgm:spPr/>
      <dgm:t>
        <a:bodyPr/>
        <a:lstStyle/>
        <a:p>
          <a:r>
            <a:rPr lang="en-US" sz="1600" b="1" u="sng" dirty="0" smtClean="0">
              <a:solidFill>
                <a:srgbClr val="25438E"/>
              </a:solidFill>
              <a:latin typeface="Arial Narrow" panose="020B0606020202030204" pitchFamily="34" charset="0"/>
            </a:rPr>
            <a:t>C/THP</a:t>
          </a:r>
          <a:r>
            <a:rPr lang="en-US" sz="1600" dirty="0" smtClean="0">
              <a:solidFill>
                <a:srgbClr val="25438E"/>
              </a:solidFill>
              <a:latin typeface="Arial Narrow" panose="020B0606020202030204" pitchFamily="34" charset="0"/>
            </a:rPr>
            <a:t> </a:t>
          </a:r>
        </a:p>
        <a:p>
          <a:r>
            <a:rPr lang="en-US" sz="1600" b="1" dirty="0" smtClean="0">
              <a:solidFill>
                <a:srgbClr val="25438E"/>
              </a:solidFill>
              <a:latin typeface="Arial Narrow" panose="020B0606020202030204" pitchFamily="34" charset="0"/>
            </a:rPr>
            <a:t>NYS's </a:t>
          </a:r>
          <a:r>
            <a:rPr lang="en-US" sz="1600" b="1" dirty="0">
              <a:solidFill>
                <a:srgbClr val="25438E"/>
              </a:solidFill>
              <a:latin typeface="Arial Narrow" panose="020B0606020202030204" pitchFamily="34" charset="0"/>
            </a:rPr>
            <a:t>version of EPSDT</a:t>
          </a:r>
        </a:p>
      </dgm:t>
    </dgm:pt>
    <dgm:pt modelId="{6A25F37C-6DA5-48B4-AD89-3B56058836C3}" type="parTrans" cxnId="{76665F7A-ADE4-434E-ABC9-6633E3ADF309}">
      <dgm:prSet/>
      <dgm:spPr/>
      <dgm:t>
        <a:bodyPr/>
        <a:lstStyle/>
        <a:p>
          <a:endParaRPr lang="en-US"/>
        </a:p>
      </dgm:t>
    </dgm:pt>
    <dgm:pt modelId="{74CE747B-F848-42D3-8DB3-7339E3D7AF32}" type="sibTrans" cxnId="{76665F7A-ADE4-434E-ABC9-6633E3ADF309}">
      <dgm:prSet/>
      <dgm:spPr/>
      <dgm:t>
        <a:bodyPr/>
        <a:lstStyle/>
        <a:p>
          <a:endParaRPr lang="en-US"/>
        </a:p>
      </dgm:t>
    </dgm:pt>
    <dgm:pt modelId="{D2192239-FF40-4618-A577-63956E7ABB71}">
      <dgm:prSet phldrT="[Text]" custT="1"/>
      <dgm:spPr/>
      <dgm:t>
        <a:bodyPr/>
        <a:lstStyle/>
        <a:p>
          <a:r>
            <a:rPr lang="en-US" sz="1600" b="1" u="sng" dirty="0" smtClean="0">
              <a:solidFill>
                <a:srgbClr val="25438E"/>
              </a:solidFill>
              <a:latin typeface="Arial Narrow" panose="020B0606020202030204" pitchFamily="34" charset="0"/>
            </a:rPr>
            <a:t>SSHSP</a:t>
          </a:r>
          <a:r>
            <a:rPr lang="en-US" sz="1600" b="1" dirty="0" smtClean="0">
              <a:solidFill>
                <a:srgbClr val="25438E"/>
              </a:solidFill>
              <a:latin typeface="Arial Narrow" panose="020B0606020202030204" pitchFamily="34" charset="0"/>
            </a:rPr>
            <a:t> </a:t>
          </a:r>
        </a:p>
        <a:p>
          <a:r>
            <a:rPr lang="en-US" sz="1600" b="1" dirty="0" smtClean="0">
              <a:solidFill>
                <a:srgbClr val="25438E"/>
              </a:solidFill>
              <a:latin typeface="Arial Narrow" panose="020B0606020202030204" pitchFamily="34" charset="0"/>
              <a:cs typeface="Arial" panose="020B0604020202020204" pitchFamily="34" charset="0"/>
            </a:rPr>
            <a:t>NYS Medicaid </a:t>
          </a:r>
          <a:r>
            <a:rPr lang="en-US" sz="1600" b="1" dirty="0">
              <a:solidFill>
                <a:srgbClr val="25438E"/>
              </a:solidFill>
              <a:latin typeface="Arial Narrow" panose="020B0606020202030204" pitchFamily="34" charset="0"/>
              <a:cs typeface="Arial" panose="020B0604020202020204" pitchFamily="34" charset="0"/>
            </a:rPr>
            <a:t>program </a:t>
          </a:r>
          <a:r>
            <a:rPr lang="en-US" sz="1600" b="1" dirty="0" smtClean="0">
              <a:solidFill>
                <a:srgbClr val="25438E"/>
              </a:solidFill>
              <a:latin typeface="Arial Narrow" panose="020B0606020202030204" pitchFamily="34" charset="0"/>
              <a:cs typeface="Arial" panose="020B0604020202020204" pitchFamily="34" charset="0"/>
            </a:rPr>
            <a:t>under EPSDT (C/THP)</a:t>
          </a:r>
          <a:r>
            <a:rPr lang="en-US" sz="1600" b="1" dirty="0" smtClean="0">
              <a:latin typeface="Arial Narrow" panose="020B0606020202030204" pitchFamily="34" charset="0"/>
              <a:cs typeface="Arial" panose="020B0604020202020204" pitchFamily="34" charset="0"/>
            </a:rPr>
            <a:t> </a:t>
          </a:r>
          <a:endParaRPr lang="en-US" sz="1600" b="1" dirty="0">
            <a:latin typeface="Arial Narrow" panose="020B0606020202030204" pitchFamily="34" charset="0"/>
          </a:endParaRPr>
        </a:p>
      </dgm:t>
    </dgm:pt>
    <dgm:pt modelId="{A5335CC7-5201-4A13-AF68-681029152BB6}" type="parTrans" cxnId="{74B8AB94-F03D-46CE-9E15-0CB905246314}">
      <dgm:prSet/>
      <dgm:spPr/>
      <dgm:t>
        <a:bodyPr/>
        <a:lstStyle/>
        <a:p>
          <a:endParaRPr lang="en-US"/>
        </a:p>
      </dgm:t>
    </dgm:pt>
    <dgm:pt modelId="{D6EF2382-E18D-4E70-9F3E-16119FAD849C}" type="sibTrans" cxnId="{74B8AB94-F03D-46CE-9E15-0CB905246314}">
      <dgm:prSet/>
      <dgm:spPr/>
      <dgm:t>
        <a:bodyPr/>
        <a:lstStyle/>
        <a:p>
          <a:endParaRPr lang="en-US"/>
        </a:p>
      </dgm:t>
    </dgm:pt>
    <dgm:pt modelId="{B397921A-0D14-44B0-B064-67312D42058C}" type="pres">
      <dgm:prSet presAssocID="{A4C06630-73F4-422B-BF2F-2C3D16B83FC2}" presName="Name0" presStyleCnt="0">
        <dgm:presLayoutVars>
          <dgm:chMax val="7"/>
          <dgm:chPref val="7"/>
          <dgm:dir/>
          <dgm:animLvl val="lvl"/>
        </dgm:presLayoutVars>
      </dgm:prSet>
      <dgm:spPr/>
      <dgm:t>
        <a:bodyPr/>
        <a:lstStyle/>
        <a:p>
          <a:endParaRPr lang="en-US"/>
        </a:p>
      </dgm:t>
    </dgm:pt>
    <dgm:pt modelId="{D14103DC-9057-4EAB-BBCF-4E46D021CC22}" type="pres">
      <dgm:prSet presAssocID="{BA1C2590-1371-4DBC-A4E9-CF1BF5875886}" presName="Accent1" presStyleCnt="0"/>
      <dgm:spPr/>
      <dgm:t>
        <a:bodyPr/>
        <a:lstStyle/>
        <a:p>
          <a:endParaRPr lang="en-US"/>
        </a:p>
      </dgm:t>
    </dgm:pt>
    <dgm:pt modelId="{D00CFED8-6B4C-4F64-8DD2-10A4ADE0811C}" type="pres">
      <dgm:prSet presAssocID="{BA1C2590-1371-4DBC-A4E9-CF1BF5875886}" presName="Accent" presStyleLbl="node1" presStyleIdx="0" presStyleCnt="3" custScaleX="117907" custScaleY="80134" custLinFactNeighborX="28302" custLinFactNeighborY="5580"/>
      <dgm:spPr>
        <a:solidFill>
          <a:srgbClr val="FF0000"/>
        </a:solidFill>
        <a:ln>
          <a:solidFill>
            <a:srgbClr val="25438E"/>
          </a:solidFill>
        </a:ln>
      </dgm:spPr>
      <dgm:t>
        <a:bodyPr/>
        <a:lstStyle/>
        <a:p>
          <a:endParaRPr lang="en-US"/>
        </a:p>
      </dgm:t>
    </dgm:pt>
    <dgm:pt modelId="{7496D2C7-ADF2-4398-925F-716976C30454}" type="pres">
      <dgm:prSet presAssocID="{BA1C2590-1371-4DBC-A4E9-CF1BF5875886}" presName="Parent1" presStyleLbl="revTx" presStyleIdx="0" presStyleCnt="3" custScaleX="137584" custScaleY="159335" custLinFactNeighborX="46311" custLinFactNeighborY="22035">
        <dgm:presLayoutVars>
          <dgm:chMax val="1"/>
          <dgm:chPref val="1"/>
          <dgm:bulletEnabled val="1"/>
        </dgm:presLayoutVars>
      </dgm:prSet>
      <dgm:spPr/>
      <dgm:t>
        <a:bodyPr/>
        <a:lstStyle/>
        <a:p>
          <a:endParaRPr lang="en-US"/>
        </a:p>
      </dgm:t>
    </dgm:pt>
    <dgm:pt modelId="{923F5E14-BC99-43AC-9823-1AB5137E347B}" type="pres">
      <dgm:prSet presAssocID="{28B044C5-256C-405B-B650-15B30F098730}" presName="Accent2" presStyleCnt="0"/>
      <dgm:spPr/>
      <dgm:t>
        <a:bodyPr/>
        <a:lstStyle/>
        <a:p>
          <a:endParaRPr lang="en-US"/>
        </a:p>
      </dgm:t>
    </dgm:pt>
    <dgm:pt modelId="{F0E462CA-20D6-48BC-B5DA-134210E99ED8}" type="pres">
      <dgm:prSet presAssocID="{28B044C5-256C-405B-B650-15B30F098730}" presName="Accent" presStyleLbl="node1" presStyleIdx="1" presStyleCnt="3" custScaleX="116193" custScaleY="90100" custLinFactNeighborX="-22670" custLinFactNeighborY="-5432"/>
      <dgm:spPr>
        <a:solidFill>
          <a:srgbClr val="0075C9"/>
        </a:solidFill>
        <a:ln>
          <a:solidFill>
            <a:srgbClr val="25438E"/>
          </a:solidFill>
        </a:ln>
      </dgm:spPr>
      <dgm:t>
        <a:bodyPr/>
        <a:lstStyle/>
        <a:p>
          <a:endParaRPr lang="en-US"/>
        </a:p>
      </dgm:t>
    </dgm:pt>
    <dgm:pt modelId="{033F73F9-FEA6-40CC-BEA3-1774F8670A93}" type="pres">
      <dgm:prSet presAssocID="{28B044C5-256C-405B-B650-15B30F098730}" presName="Parent2" presStyleLbl="revTx" presStyleIdx="1" presStyleCnt="3" custScaleX="112585" custScaleY="153743" custLinFactNeighborX="-32560" custLinFactNeighborY="-17364">
        <dgm:presLayoutVars>
          <dgm:chMax val="1"/>
          <dgm:chPref val="1"/>
          <dgm:bulletEnabled val="1"/>
        </dgm:presLayoutVars>
      </dgm:prSet>
      <dgm:spPr/>
      <dgm:t>
        <a:bodyPr/>
        <a:lstStyle/>
        <a:p>
          <a:endParaRPr lang="en-US"/>
        </a:p>
      </dgm:t>
    </dgm:pt>
    <dgm:pt modelId="{250A9F81-21BF-4394-AEB8-0C8102682D95}" type="pres">
      <dgm:prSet presAssocID="{D2192239-FF40-4618-A577-63956E7ABB71}" presName="Accent3" presStyleCnt="0"/>
      <dgm:spPr/>
      <dgm:t>
        <a:bodyPr/>
        <a:lstStyle/>
        <a:p>
          <a:endParaRPr lang="en-US"/>
        </a:p>
      </dgm:t>
    </dgm:pt>
    <dgm:pt modelId="{B67F03AD-B6A3-4E0D-8BC3-3BC2C480B1D2}" type="pres">
      <dgm:prSet presAssocID="{D2192239-FF40-4618-A577-63956E7ABB71}" presName="Accent" presStyleLbl="node1" presStyleIdx="2" presStyleCnt="3" custScaleX="125816" custLinFactNeighborX="9015" custLinFactNeighborY="-6932"/>
      <dgm:spPr>
        <a:solidFill>
          <a:schemeClr val="accent2">
            <a:lumMod val="75000"/>
          </a:schemeClr>
        </a:solidFill>
        <a:ln>
          <a:solidFill>
            <a:srgbClr val="25438E"/>
          </a:solidFill>
        </a:ln>
      </dgm:spPr>
      <dgm:t>
        <a:bodyPr/>
        <a:lstStyle/>
        <a:p>
          <a:endParaRPr lang="en-US"/>
        </a:p>
      </dgm:t>
    </dgm:pt>
    <dgm:pt modelId="{A8FB7A61-F85F-4940-80A4-94660B01DD75}" type="pres">
      <dgm:prSet presAssocID="{D2192239-FF40-4618-A577-63956E7ABB71}" presName="Parent3" presStyleLbl="revTx" presStyleIdx="2" presStyleCnt="3" custScaleX="143687" custScaleY="160081" custLinFactNeighborX="14630" custLinFactNeighborY="-28446">
        <dgm:presLayoutVars>
          <dgm:chMax val="1"/>
          <dgm:chPref val="1"/>
          <dgm:bulletEnabled val="1"/>
        </dgm:presLayoutVars>
      </dgm:prSet>
      <dgm:spPr/>
      <dgm:t>
        <a:bodyPr/>
        <a:lstStyle/>
        <a:p>
          <a:endParaRPr lang="en-US"/>
        </a:p>
      </dgm:t>
    </dgm:pt>
  </dgm:ptLst>
  <dgm:cxnLst>
    <dgm:cxn modelId="{3E475EB6-DE50-46E2-8EB3-611617F2C5EC}" type="presOf" srcId="{28B044C5-256C-405B-B650-15B30F098730}" destId="{033F73F9-FEA6-40CC-BEA3-1774F8670A93}" srcOrd="0" destOrd="0" presId="urn:microsoft.com/office/officeart/2009/layout/CircleArrowProcess"/>
    <dgm:cxn modelId="{76665F7A-ADE4-434E-ABC9-6633E3ADF309}" srcId="{A4C06630-73F4-422B-BF2F-2C3D16B83FC2}" destId="{28B044C5-256C-405B-B650-15B30F098730}" srcOrd="1" destOrd="0" parTransId="{6A25F37C-6DA5-48B4-AD89-3B56058836C3}" sibTransId="{74CE747B-F848-42D3-8DB3-7339E3D7AF32}"/>
    <dgm:cxn modelId="{74B8AB94-F03D-46CE-9E15-0CB905246314}" srcId="{A4C06630-73F4-422B-BF2F-2C3D16B83FC2}" destId="{D2192239-FF40-4618-A577-63956E7ABB71}" srcOrd="2" destOrd="0" parTransId="{A5335CC7-5201-4A13-AF68-681029152BB6}" sibTransId="{D6EF2382-E18D-4E70-9F3E-16119FAD849C}"/>
    <dgm:cxn modelId="{1AA9C9DB-AFB2-41AC-A34F-243641BBC5A0}" type="presOf" srcId="{A4C06630-73F4-422B-BF2F-2C3D16B83FC2}" destId="{B397921A-0D14-44B0-B064-67312D42058C}" srcOrd="0" destOrd="0" presId="urn:microsoft.com/office/officeart/2009/layout/CircleArrowProcess"/>
    <dgm:cxn modelId="{F327B06B-AB39-4467-882A-F259424AC67E}" type="presOf" srcId="{BA1C2590-1371-4DBC-A4E9-CF1BF5875886}" destId="{7496D2C7-ADF2-4398-925F-716976C30454}" srcOrd="0" destOrd="0" presId="urn:microsoft.com/office/officeart/2009/layout/CircleArrowProcess"/>
    <dgm:cxn modelId="{4658A7B5-E56D-44D1-B1BC-86D4F0B35623}" type="presOf" srcId="{D2192239-FF40-4618-A577-63956E7ABB71}" destId="{A8FB7A61-F85F-4940-80A4-94660B01DD75}" srcOrd="0" destOrd="0" presId="urn:microsoft.com/office/officeart/2009/layout/CircleArrowProcess"/>
    <dgm:cxn modelId="{BF8CA20B-87D4-4346-83E8-E785EA5B8434}" srcId="{A4C06630-73F4-422B-BF2F-2C3D16B83FC2}" destId="{BA1C2590-1371-4DBC-A4E9-CF1BF5875886}" srcOrd="0" destOrd="0" parTransId="{08A7A9E4-6E60-4B6E-88FE-26051A0E6BBD}" sibTransId="{93E3B52E-AE7B-4817-AD51-BD7E793A4F64}"/>
    <dgm:cxn modelId="{89B1A0F2-1666-48C7-8757-B4FE011B2AD0}" type="presParOf" srcId="{B397921A-0D14-44B0-B064-67312D42058C}" destId="{D14103DC-9057-4EAB-BBCF-4E46D021CC22}" srcOrd="0" destOrd="0" presId="urn:microsoft.com/office/officeart/2009/layout/CircleArrowProcess"/>
    <dgm:cxn modelId="{942AC78F-3DFB-4764-8E42-70954B644B0C}" type="presParOf" srcId="{D14103DC-9057-4EAB-BBCF-4E46D021CC22}" destId="{D00CFED8-6B4C-4F64-8DD2-10A4ADE0811C}" srcOrd="0" destOrd="0" presId="urn:microsoft.com/office/officeart/2009/layout/CircleArrowProcess"/>
    <dgm:cxn modelId="{B56CCC8D-DA20-4293-983C-B13FF68063C7}" type="presParOf" srcId="{B397921A-0D14-44B0-B064-67312D42058C}" destId="{7496D2C7-ADF2-4398-925F-716976C30454}" srcOrd="1" destOrd="0" presId="urn:microsoft.com/office/officeart/2009/layout/CircleArrowProcess"/>
    <dgm:cxn modelId="{FCFD4857-A56D-4056-BB50-6E96FABE03DF}" type="presParOf" srcId="{B397921A-0D14-44B0-B064-67312D42058C}" destId="{923F5E14-BC99-43AC-9823-1AB5137E347B}" srcOrd="2" destOrd="0" presId="urn:microsoft.com/office/officeart/2009/layout/CircleArrowProcess"/>
    <dgm:cxn modelId="{E9D61CD8-3E0E-48EA-8BF8-2C33D9C8F070}" type="presParOf" srcId="{923F5E14-BC99-43AC-9823-1AB5137E347B}" destId="{F0E462CA-20D6-48BC-B5DA-134210E99ED8}" srcOrd="0" destOrd="0" presId="urn:microsoft.com/office/officeart/2009/layout/CircleArrowProcess"/>
    <dgm:cxn modelId="{CC41BB34-7B0F-4583-9983-16FD4547D3AB}" type="presParOf" srcId="{B397921A-0D14-44B0-B064-67312D42058C}" destId="{033F73F9-FEA6-40CC-BEA3-1774F8670A93}" srcOrd="3" destOrd="0" presId="urn:microsoft.com/office/officeart/2009/layout/CircleArrowProcess"/>
    <dgm:cxn modelId="{A999B9AF-CA76-4790-AE2E-2C8F5FD20BBF}" type="presParOf" srcId="{B397921A-0D14-44B0-B064-67312D42058C}" destId="{250A9F81-21BF-4394-AEB8-0C8102682D95}" srcOrd="4" destOrd="0" presId="urn:microsoft.com/office/officeart/2009/layout/CircleArrowProcess"/>
    <dgm:cxn modelId="{DE57C2B0-D0EB-472C-BE9D-FBEC8CFD596F}" type="presParOf" srcId="{250A9F81-21BF-4394-AEB8-0C8102682D95}" destId="{B67F03AD-B6A3-4E0D-8BC3-3BC2C480B1D2}" srcOrd="0" destOrd="0" presId="urn:microsoft.com/office/officeart/2009/layout/CircleArrowProcess"/>
    <dgm:cxn modelId="{972B82C1-6F54-4774-8727-B31BD3C2C11E}" type="presParOf" srcId="{B397921A-0D14-44B0-B064-67312D42058C}" destId="{A8FB7A61-F85F-4940-80A4-94660B01DD75}" srcOrd="5" destOrd="0" presId="urn:microsoft.com/office/officeart/2009/layout/CircleArrow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DC2A5685-9667-4CA9-8B13-A1DE5E2DA5C7}" type="doc">
      <dgm:prSet loTypeId="urn:microsoft.com/office/officeart/2008/layout/VerticalCurvedList" loCatId="list" qsTypeId="urn:microsoft.com/office/officeart/2005/8/quickstyle/3d1" qsCatId="3D" csTypeId="urn:microsoft.com/office/officeart/2005/8/colors/colorful1" csCatId="colorful" phldr="1"/>
      <dgm:spPr/>
      <dgm:t>
        <a:bodyPr/>
        <a:lstStyle/>
        <a:p>
          <a:endParaRPr lang="en-US"/>
        </a:p>
      </dgm:t>
    </dgm:pt>
    <dgm:pt modelId="{DFB2AB37-7132-4585-8B6C-B1BD22AB04C8}">
      <dgm:prSet phldrT="[Text]" custT="1"/>
      <dgm:spPr/>
      <dgm:t>
        <a:bodyPr/>
        <a:lstStyle/>
        <a:p>
          <a:r>
            <a:rPr kumimoji="0" lang="en-US" sz="3000" b="1" i="0" u="none" strike="noStrike" cap="none" spc="0" normalizeH="0" baseline="0" noProof="0" dirty="0" smtClean="0">
              <a:ln/>
              <a:solidFill>
                <a:schemeClr val="tx1"/>
              </a:solidFill>
              <a:effectLst/>
              <a:uLnTx/>
              <a:uFillTx/>
              <a:latin typeface="+mn-lt"/>
              <a:cs typeface="Arial" panose="020B0604020202020204" pitchFamily="34" charset="0"/>
            </a:rPr>
            <a:t>Session Note </a:t>
          </a:r>
          <a:r>
            <a:rPr lang="en-US" sz="3000" dirty="0" smtClean="0">
              <a:solidFill>
                <a:srgbClr val="25438E"/>
              </a:solidFill>
            </a:rPr>
            <a:t>— </a:t>
          </a:r>
          <a:r>
            <a:rPr lang="en-US" sz="2800" dirty="0" smtClean="0">
              <a:solidFill>
                <a:schemeClr val="bg1"/>
              </a:solidFill>
              <a:latin typeface="+mn-lt"/>
              <a:cs typeface="Arial" panose="020B0604020202020204" pitchFamily="34" charset="0"/>
            </a:rPr>
            <a:t>documents </a:t>
          </a:r>
          <a:r>
            <a:rPr kumimoji="0" lang="en-US" sz="2800" b="0" i="0" u="none" strike="noStrike" cap="none" spc="0" normalizeH="0" baseline="0" noProof="0" dirty="0" smtClean="0">
              <a:ln/>
              <a:solidFill>
                <a:schemeClr val="bg1"/>
              </a:solidFill>
              <a:effectLst/>
              <a:uLnTx/>
              <a:uFillTx/>
              <a:latin typeface="+mn-lt"/>
              <a:cs typeface="Arial" panose="020B0604020202020204" pitchFamily="34" charset="0"/>
            </a:rPr>
            <a:t>ongoing </a:t>
          </a:r>
          <a:r>
            <a:rPr lang="en-US" sz="2800" dirty="0" smtClean="0">
              <a:solidFill>
                <a:schemeClr val="bg1"/>
              </a:solidFill>
              <a:latin typeface="+mn-lt"/>
              <a:cs typeface="Arial" panose="020B0604020202020204" pitchFamily="34" charset="0"/>
            </a:rPr>
            <a:t>service rendered by a practitioner.</a:t>
          </a:r>
          <a:r>
            <a:rPr lang="en-US" sz="2800" dirty="0" smtClean="0">
              <a:solidFill>
                <a:schemeClr val="bg1"/>
              </a:solidFill>
              <a:latin typeface="+mn-lt"/>
            </a:rPr>
            <a:t> </a:t>
          </a:r>
          <a:endParaRPr lang="en-US" sz="2800" dirty="0">
            <a:solidFill>
              <a:schemeClr val="bg1"/>
            </a:solidFill>
            <a:latin typeface="+mn-lt"/>
          </a:endParaRPr>
        </a:p>
      </dgm:t>
    </dgm:pt>
    <dgm:pt modelId="{F5F1D56D-3605-4B0A-BB69-7336C4E26DC9}" type="parTrans" cxnId="{B899CB4E-D394-416B-A5CE-2EC48D2AE623}">
      <dgm:prSet/>
      <dgm:spPr/>
      <dgm:t>
        <a:bodyPr/>
        <a:lstStyle/>
        <a:p>
          <a:endParaRPr lang="en-US"/>
        </a:p>
      </dgm:t>
    </dgm:pt>
    <dgm:pt modelId="{D7CDAF74-5277-4F04-8918-B7AB2C75EB9E}" type="sibTrans" cxnId="{B899CB4E-D394-416B-A5CE-2EC48D2AE623}">
      <dgm:prSet/>
      <dgm:spPr/>
      <dgm:t>
        <a:bodyPr/>
        <a:lstStyle/>
        <a:p>
          <a:endParaRPr lang="en-US"/>
        </a:p>
      </dgm:t>
    </dgm:pt>
    <dgm:pt modelId="{D9E74703-6DB2-4561-831F-43A25A852D6C}">
      <dgm:prSet phldrT="[Text]" custT="1"/>
      <dgm:spPr/>
      <dgm:t>
        <a:bodyPr/>
        <a:lstStyle/>
        <a:p>
          <a:r>
            <a:rPr lang="en-US" sz="3000" b="1" dirty="0" smtClean="0">
              <a:solidFill>
                <a:schemeClr val="tx1"/>
              </a:solidFill>
              <a:latin typeface="+mn-lt"/>
              <a:cs typeface="Arial" panose="020B0604020202020204" pitchFamily="34" charset="0"/>
            </a:rPr>
            <a:t>Evaluation Report </a:t>
          </a:r>
          <a:r>
            <a:rPr lang="en-US" sz="3000" dirty="0" smtClean="0">
              <a:solidFill>
                <a:srgbClr val="25438E"/>
              </a:solidFill>
            </a:rPr>
            <a:t>— </a:t>
          </a:r>
          <a:r>
            <a:rPr lang="en-US" sz="2800" dirty="0" smtClean="0">
              <a:solidFill>
                <a:schemeClr val="bg1"/>
              </a:solidFill>
              <a:latin typeface="+mn-lt"/>
              <a:cs typeface="Arial" panose="020B0604020202020204" pitchFamily="34" charset="0"/>
            </a:rPr>
            <a:t>used to identify a child’s health related needs as part of the IEP process.</a:t>
          </a:r>
          <a:endParaRPr lang="en-US" sz="2800" dirty="0">
            <a:solidFill>
              <a:schemeClr val="bg1"/>
            </a:solidFill>
            <a:latin typeface="+mn-lt"/>
          </a:endParaRPr>
        </a:p>
      </dgm:t>
    </dgm:pt>
    <dgm:pt modelId="{8B3F4EDA-766E-426A-A666-6CD964B67FDD}" type="parTrans" cxnId="{550E6CE7-6134-432A-9E7E-68791733F8FD}">
      <dgm:prSet/>
      <dgm:spPr/>
      <dgm:t>
        <a:bodyPr/>
        <a:lstStyle/>
        <a:p>
          <a:endParaRPr lang="en-US"/>
        </a:p>
      </dgm:t>
    </dgm:pt>
    <dgm:pt modelId="{957160F4-91F9-4A67-9C33-9AF41181947D}" type="sibTrans" cxnId="{550E6CE7-6134-432A-9E7E-68791733F8FD}">
      <dgm:prSet/>
      <dgm:spPr/>
      <dgm:t>
        <a:bodyPr/>
        <a:lstStyle/>
        <a:p>
          <a:endParaRPr lang="en-US"/>
        </a:p>
      </dgm:t>
    </dgm:pt>
    <dgm:pt modelId="{BAEE4F70-E60F-47D7-B8C2-E934922498CD}">
      <dgm:prSet phldrT="[Text]" custT="1"/>
      <dgm:spPr/>
      <dgm:t>
        <a:bodyPr/>
        <a:lstStyle/>
        <a:p>
          <a:r>
            <a:rPr lang="en-US" sz="3000" b="1" dirty="0" smtClean="0">
              <a:solidFill>
                <a:schemeClr val="tx1"/>
              </a:solidFill>
              <a:latin typeface="+mn-lt"/>
              <a:cs typeface="Arial" panose="020B0604020202020204" pitchFamily="34" charset="0"/>
            </a:rPr>
            <a:t>Medication Administration Record </a:t>
          </a:r>
          <a:r>
            <a:rPr lang="en-US" sz="3000" dirty="0" smtClean="0">
              <a:solidFill>
                <a:srgbClr val="25438E"/>
              </a:solidFill>
            </a:rPr>
            <a:t>— </a:t>
          </a:r>
          <a:r>
            <a:rPr lang="en-US" sz="2800" dirty="0" smtClean="0">
              <a:solidFill>
                <a:schemeClr val="bg1"/>
              </a:solidFill>
              <a:latin typeface="+mn-lt"/>
              <a:cs typeface="Arial" panose="020B0604020202020204" pitchFamily="34" charset="0"/>
            </a:rPr>
            <a:t>log of all medications administered during the school day.</a:t>
          </a:r>
          <a:endParaRPr lang="en-US" sz="2800" dirty="0">
            <a:solidFill>
              <a:schemeClr val="bg1"/>
            </a:solidFill>
            <a:latin typeface="+mn-lt"/>
          </a:endParaRPr>
        </a:p>
      </dgm:t>
    </dgm:pt>
    <dgm:pt modelId="{3829877D-DC46-4882-B388-1F0636552455}" type="parTrans" cxnId="{FD4E4D19-3B84-499E-94EE-E2655F2D54C7}">
      <dgm:prSet/>
      <dgm:spPr/>
      <dgm:t>
        <a:bodyPr/>
        <a:lstStyle/>
        <a:p>
          <a:endParaRPr lang="en-US"/>
        </a:p>
      </dgm:t>
    </dgm:pt>
    <dgm:pt modelId="{C051DD64-8D39-49D4-9B0C-40EF54943814}" type="sibTrans" cxnId="{FD4E4D19-3B84-499E-94EE-E2655F2D54C7}">
      <dgm:prSet/>
      <dgm:spPr/>
      <dgm:t>
        <a:bodyPr/>
        <a:lstStyle/>
        <a:p>
          <a:endParaRPr lang="en-US"/>
        </a:p>
      </dgm:t>
    </dgm:pt>
    <dgm:pt modelId="{F4D3F8C7-60DA-44A6-BC55-84176B8D209D}">
      <dgm:prSet custT="1"/>
      <dgm:spPr/>
      <dgm:t>
        <a:bodyPr/>
        <a:lstStyle/>
        <a:p>
          <a:r>
            <a:rPr lang="en-US" sz="3000" b="1" dirty="0" smtClean="0">
              <a:solidFill>
                <a:schemeClr val="tx1"/>
              </a:solidFill>
              <a:latin typeface="+mn-lt"/>
              <a:cs typeface="Arial" panose="020B0604020202020204" pitchFamily="34" charset="0"/>
            </a:rPr>
            <a:t>Transportation Log </a:t>
          </a:r>
          <a:r>
            <a:rPr lang="en-US" sz="3000" dirty="0" smtClean="0">
              <a:solidFill>
                <a:srgbClr val="25438E"/>
              </a:solidFill>
            </a:rPr>
            <a:t>— </a:t>
          </a:r>
          <a:r>
            <a:rPr lang="en-US" sz="2800" dirty="0" smtClean="0">
              <a:solidFill>
                <a:schemeClr val="bg1"/>
              </a:solidFill>
              <a:latin typeface="+mn-lt"/>
              <a:cs typeface="Arial" panose="020B0604020202020204" pitchFamily="34" charset="0"/>
            </a:rPr>
            <a:t>record of each one-way trip.</a:t>
          </a:r>
          <a:endParaRPr lang="en-US" sz="2800" dirty="0">
            <a:solidFill>
              <a:schemeClr val="bg1"/>
            </a:solidFill>
            <a:latin typeface="+mn-lt"/>
          </a:endParaRPr>
        </a:p>
      </dgm:t>
    </dgm:pt>
    <dgm:pt modelId="{C4826DC6-5F5B-426B-B5E5-15A1B4A11DE9}" type="parTrans" cxnId="{BA629014-76CC-436D-931A-3610FE739B98}">
      <dgm:prSet/>
      <dgm:spPr/>
      <dgm:t>
        <a:bodyPr/>
        <a:lstStyle/>
        <a:p>
          <a:endParaRPr lang="en-US"/>
        </a:p>
      </dgm:t>
    </dgm:pt>
    <dgm:pt modelId="{4D0F081E-DCD1-4F57-A8B9-4C1CDBB1D934}" type="sibTrans" cxnId="{BA629014-76CC-436D-931A-3610FE739B98}">
      <dgm:prSet/>
      <dgm:spPr/>
      <dgm:t>
        <a:bodyPr/>
        <a:lstStyle/>
        <a:p>
          <a:endParaRPr lang="en-US"/>
        </a:p>
      </dgm:t>
    </dgm:pt>
    <dgm:pt modelId="{276202F1-7696-40C8-91D6-DFE433330933}" type="pres">
      <dgm:prSet presAssocID="{DC2A5685-9667-4CA9-8B13-A1DE5E2DA5C7}" presName="Name0" presStyleCnt="0">
        <dgm:presLayoutVars>
          <dgm:chMax val="7"/>
          <dgm:chPref val="7"/>
          <dgm:dir/>
        </dgm:presLayoutVars>
      </dgm:prSet>
      <dgm:spPr/>
      <dgm:t>
        <a:bodyPr/>
        <a:lstStyle/>
        <a:p>
          <a:endParaRPr lang="en-US"/>
        </a:p>
      </dgm:t>
    </dgm:pt>
    <dgm:pt modelId="{FF50D9A0-AEC5-44FA-BEB3-0A7FC47DC982}" type="pres">
      <dgm:prSet presAssocID="{DC2A5685-9667-4CA9-8B13-A1DE5E2DA5C7}" presName="Name1" presStyleCnt="0"/>
      <dgm:spPr/>
      <dgm:t>
        <a:bodyPr/>
        <a:lstStyle/>
        <a:p>
          <a:endParaRPr lang="en-US"/>
        </a:p>
      </dgm:t>
    </dgm:pt>
    <dgm:pt modelId="{A7A19913-B42A-4907-887D-EAD9BD1038C2}" type="pres">
      <dgm:prSet presAssocID="{DC2A5685-9667-4CA9-8B13-A1DE5E2DA5C7}" presName="cycle" presStyleCnt="0"/>
      <dgm:spPr/>
      <dgm:t>
        <a:bodyPr/>
        <a:lstStyle/>
        <a:p>
          <a:endParaRPr lang="en-US"/>
        </a:p>
      </dgm:t>
    </dgm:pt>
    <dgm:pt modelId="{38A118E5-F64B-4124-82ED-3235963C05D2}" type="pres">
      <dgm:prSet presAssocID="{DC2A5685-9667-4CA9-8B13-A1DE5E2DA5C7}" presName="srcNode" presStyleLbl="node1" presStyleIdx="0" presStyleCnt="4"/>
      <dgm:spPr/>
      <dgm:t>
        <a:bodyPr/>
        <a:lstStyle/>
        <a:p>
          <a:endParaRPr lang="en-US"/>
        </a:p>
      </dgm:t>
    </dgm:pt>
    <dgm:pt modelId="{C4E67D0D-9B06-4ADE-8C27-D14FAF810B9B}" type="pres">
      <dgm:prSet presAssocID="{DC2A5685-9667-4CA9-8B13-A1DE5E2DA5C7}" presName="conn" presStyleLbl="parChTrans1D2" presStyleIdx="0" presStyleCnt="1"/>
      <dgm:spPr/>
      <dgm:t>
        <a:bodyPr/>
        <a:lstStyle/>
        <a:p>
          <a:endParaRPr lang="en-US"/>
        </a:p>
      </dgm:t>
    </dgm:pt>
    <dgm:pt modelId="{6C13834A-C0D2-4422-9D07-5F4F18568BC4}" type="pres">
      <dgm:prSet presAssocID="{DC2A5685-9667-4CA9-8B13-A1DE5E2DA5C7}" presName="extraNode" presStyleLbl="node1" presStyleIdx="0" presStyleCnt="4"/>
      <dgm:spPr/>
      <dgm:t>
        <a:bodyPr/>
        <a:lstStyle/>
        <a:p>
          <a:endParaRPr lang="en-US"/>
        </a:p>
      </dgm:t>
    </dgm:pt>
    <dgm:pt modelId="{3C3A7763-09E8-4935-9F8A-A8CBF2AD10F6}" type="pres">
      <dgm:prSet presAssocID="{DC2A5685-9667-4CA9-8B13-A1DE5E2DA5C7}" presName="dstNode" presStyleLbl="node1" presStyleIdx="0" presStyleCnt="4"/>
      <dgm:spPr/>
      <dgm:t>
        <a:bodyPr/>
        <a:lstStyle/>
        <a:p>
          <a:endParaRPr lang="en-US"/>
        </a:p>
      </dgm:t>
    </dgm:pt>
    <dgm:pt modelId="{CA3C2980-D01A-4DC8-85E1-D7621CB4D2A1}" type="pres">
      <dgm:prSet presAssocID="{DFB2AB37-7132-4585-8B6C-B1BD22AB04C8}" presName="text_1" presStyleLbl="node1" presStyleIdx="0" presStyleCnt="4" custScaleY="134659">
        <dgm:presLayoutVars>
          <dgm:bulletEnabled val="1"/>
        </dgm:presLayoutVars>
      </dgm:prSet>
      <dgm:spPr/>
      <dgm:t>
        <a:bodyPr/>
        <a:lstStyle/>
        <a:p>
          <a:endParaRPr lang="en-US"/>
        </a:p>
      </dgm:t>
    </dgm:pt>
    <dgm:pt modelId="{4A328669-94F5-4BA4-BDF6-B81BE6FB18AC}" type="pres">
      <dgm:prSet presAssocID="{DFB2AB37-7132-4585-8B6C-B1BD22AB04C8}" presName="accent_1" presStyleCnt="0"/>
      <dgm:spPr/>
      <dgm:t>
        <a:bodyPr/>
        <a:lstStyle/>
        <a:p>
          <a:endParaRPr lang="en-US"/>
        </a:p>
      </dgm:t>
    </dgm:pt>
    <dgm:pt modelId="{43728056-35D8-45B3-96AD-0ABC593FAF92}" type="pres">
      <dgm:prSet presAssocID="{DFB2AB37-7132-4585-8B6C-B1BD22AB04C8}" presName="accentRepeatNode" presStyleLbl="solidFgAcc1" presStyleIdx="0" presStyleCnt="4"/>
      <dgm:spPr/>
      <dgm:t>
        <a:bodyPr/>
        <a:lstStyle/>
        <a:p>
          <a:endParaRPr lang="en-US"/>
        </a:p>
      </dgm:t>
    </dgm:pt>
    <dgm:pt modelId="{A4670B49-8F86-4F55-BA25-F2DB83BAEF0C}" type="pres">
      <dgm:prSet presAssocID="{D9E74703-6DB2-4561-831F-43A25A852D6C}" presName="text_2" presStyleLbl="node1" presStyleIdx="1" presStyleCnt="4" custScaleY="134659">
        <dgm:presLayoutVars>
          <dgm:bulletEnabled val="1"/>
        </dgm:presLayoutVars>
      </dgm:prSet>
      <dgm:spPr/>
      <dgm:t>
        <a:bodyPr/>
        <a:lstStyle/>
        <a:p>
          <a:endParaRPr lang="en-US"/>
        </a:p>
      </dgm:t>
    </dgm:pt>
    <dgm:pt modelId="{BDC3E75B-0C85-4E21-97D8-E3C89B1A069C}" type="pres">
      <dgm:prSet presAssocID="{D9E74703-6DB2-4561-831F-43A25A852D6C}" presName="accent_2" presStyleCnt="0"/>
      <dgm:spPr/>
      <dgm:t>
        <a:bodyPr/>
        <a:lstStyle/>
        <a:p>
          <a:endParaRPr lang="en-US"/>
        </a:p>
      </dgm:t>
    </dgm:pt>
    <dgm:pt modelId="{927C53A1-906F-438B-944D-7C4558C5B162}" type="pres">
      <dgm:prSet presAssocID="{D9E74703-6DB2-4561-831F-43A25A852D6C}" presName="accentRepeatNode" presStyleLbl="solidFgAcc1" presStyleIdx="1" presStyleCnt="4"/>
      <dgm:spPr/>
      <dgm:t>
        <a:bodyPr/>
        <a:lstStyle/>
        <a:p>
          <a:endParaRPr lang="en-US"/>
        </a:p>
      </dgm:t>
    </dgm:pt>
    <dgm:pt modelId="{C18944EE-B4AE-4126-85EF-BBB70ABF65A1}" type="pres">
      <dgm:prSet presAssocID="{BAEE4F70-E60F-47D7-B8C2-E934922498CD}" presName="text_3" presStyleLbl="node1" presStyleIdx="2" presStyleCnt="4" custScaleY="134659">
        <dgm:presLayoutVars>
          <dgm:bulletEnabled val="1"/>
        </dgm:presLayoutVars>
      </dgm:prSet>
      <dgm:spPr/>
      <dgm:t>
        <a:bodyPr/>
        <a:lstStyle/>
        <a:p>
          <a:endParaRPr lang="en-US"/>
        </a:p>
      </dgm:t>
    </dgm:pt>
    <dgm:pt modelId="{89A098E8-CD48-4DBC-887A-FAA564855CF7}" type="pres">
      <dgm:prSet presAssocID="{BAEE4F70-E60F-47D7-B8C2-E934922498CD}" presName="accent_3" presStyleCnt="0"/>
      <dgm:spPr/>
      <dgm:t>
        <a:bodyPr/>
        <a:lstStyle/>
        <a:p>
          <a:endParaRPr lang="en-US"/>
        </a:p>
      </dgm:t>
    </dgm:pt>
    <dgm:pt modelId="{1B9501F6-04B0-41FF-BB00-1512990209E5}" type="pres">
      <dgm:prSet presAssocID="{BAEE4F70-E60F-47D7-B8C2-E934922498CD}" presName="accentRepeatNode" presStyleLbl="solidFgAcc1" presStyleIdx="2" presStyleCnt="4"/>
      <dgm:spPr/>
      <dgm:t>
        <a:bodyPr/>
        <a:lstStyle/>
        <a:p>
          <a:endParaRPr lang="en-US"/>
        </a:p>
      </dgm:t>
    </dgm:pt>
    <dgm:pt modelId="{E22EC07E-63B5-47DE-A8A0-9C2B22DF1BD3}" type="pres">
      <dgm:prSet presAssocID="{F4D3F8C7-60DA-44A6-BC55-84176B8D209D}" presName="text_4" presStyleLbl="node1" presStyleIdx="3" presStyleCnt="4" custScaleY="134659">
        <dgm:presLayoutVars>
          <dgm:bulletEnabled val="1"/>
        </dgm:presLayoutVars>
      </dgm:prSet>
      <dgm:spPr/>
      <dgm:t>
        <a:bodyPr/>
        <a:lstStyle/>
        <a:p>
          <a:endParaRPr lang="en-US"/>
        </a:p>
      </dgm:t>
    </dgm:pt>
    <dgm:pt modelId="{83744CDE-4368-46EB-81DA-7960EC70DBB8}" type="pres">
      <dgm:prSet presAssocID="{F4D3F8C7-60DA-44A6-BC55-84176B8D209D}" presName="accent_4" presStyleCnt="0"/>
      <dgm:spPr/>
      <dgm:t>
        <a:bodyPr/>
        <a:lstStyle/>
        <a:p>
          <a:endParaRPr lang="en-US"/>
        </a:p>
      </dgm:t>
    </dgm:pt>
    <dgm:pt modelId="{CD789DB8-40F5-4DD6-A2CC-81B30FC664F2}" type="pres">
      <dgm:prSet presAssocID="{F4D3F8C7-60DA-44A6-BC55-84176B8D209D}" presName="accentRepeatNode" presStyleLbl="solidFgAcc1" presStyleIdx="3" presStyleCnt="4"/>
      <dgm:spPr/>
      <dgm:t>
        <a:bodyPr/>
        <a:lstStyle/>
        <a:p>
          <a:endParaRPr lang="en-US"/>
        </a:p>
      </dgm:t>
    </dgm:pt>
  </dgm:ptLst>
  <dgm:cxnLst>
    <dgm:cxn modelId="{9C5367B2-833F-4BB8-B3FE-ECB670461AD5}" type="presOf" srcId="{D9E74703-6DB2-4561-831F-43A25A852D6C}" destId="{A4670B49-8F86-4F55-BA25-F2DB83BAEF0C}" srcOrd="0" destOrd="0" presId="urn:microsoft.com/office/officeart/2008/layout/VerticalCurvedList"/>
    <dgm:cxn modelId="{FD4E4D19-3B84-499E-94EE-E2655F2D54C7}" srcId="{DC2A5685-9667-4CA9-8B13-A1DE5E2DA5C7}" destId="{BAEE4F70-E60F-47D7-B8C2-E934922498CD}" srcOrd="2" destOrd="0" parTransId="{3829877D-DC46-4882-B388-1F0636552455}" sibTransId="{C051DD64-8D39-49D4-9B0C-40EF54943814}"/>
    <dgm:cxn modelId="{BA629014-76CC-436D-931A-3610FE739B98}" srcId="{DC2A5685-9667-4CA9-8B13-A1DE5E2DA5C7}" destId="{F4D3F8C7-60DA-44A6-BC55-84176B8D209D}" srcOrd="3" destOrd="0" parTransId="{C4826DC6-5F5B-426B-B5E5-15A1B4A11DE9}" sibTransId="{4D0F081E-DCD1-4F57-A8B9-4C1CDBB1D934}"/>
    <dgm:cxn modelId="{B899CB4E-D394-416B-A5CE-2EC48D2AE623}" srcId="{DC2A5685-9667-4CA9-8B13-A1DE5E2DA5C7}" destId="{DFB2AB37-7132-4585-8B6C-B1BD22AB04C8}" srcOrd="0" destOrd="0" parTransId="{F5F1D56D-3605-4B0A-BB69-7336C4E26DC9}" sibTransId="{D7CDAF74-5277-4F04-8918-B7AB2C75EB9E}"/>
    <dgm:cxn modelId="{4137D312-23D1-412A-B729-8317C009F53D}" type="presOf" srcId="{D7CDAF74-5277-4F04-8918-B7AB2C75EB9E}" destId="{C4E67D0D-9B06-4ADE-8C27-D14FAF810B9B}" srcOrd="0" destOrd="0" presId="urn:microsoft.com/office/officeart/2008/layout/VerticalCurvedList"/>
    <dgm:cxn modelId="{8E53BD87-DC81-4EC0-B865-56C1F170B4AD}" type="presOf" srcId="{DFB2AB37-7132-4585-8B6C-B1BD22AB04C8}" destId="{CA3C2980-D01A-4DC8-85E1-D7621CB4D2A1}" srcOrd="0" destOrd="0" presId="urn:microsoft.com/office/officeart/2008/layout/VerticalCurvedList"/>
    <dgm:cxn modelId="{0BCB7B9B-3443-430C-BADD-CB3D627E1A97}" type="presOf" srcId="{F4D3F8C7-60DA-44A6-BC55-84176B8D209D}" destId="{E22EC07E-63B5-47DE-A8A0-9C2B22DF1BD3}" srcOrd="0" destOrd="0" presId="urn:microsoft.com/office/officeart/2008/layout/VerticalCurvedList"/>
    <dgm:cxn modelId="{550E6CE7-6134-432A-9E7E-68791733F8FD}" srcId="{DC2A5685-9667-4CA9-8B13-A1DE5E2DA5C7}" destId="{D9E74703-6DB2-4561-831F-43A25A852D6C}" srcOrd="1" destOrd="0" parTransId="{8B3F4EDA-766E-426A-A666-6CD964B67FDD}" sibTransId="{957160F4-91F9-4A67-9C33-9AF41181947D}"/>
    <dgm:cxn modelId="{33C28060-D582-4485-AC23-0FB1865E0BA0}" type="presOf" srcId="{DC2A5685-9667-4CA9-8B13-A1DE5E2DA5C7}" destId="{276202F1-7696-40C8-91D6-DFE433330933}" srcOrd="0" destOrd="0" presId="urn:microsoft.com/office/officeart/2008/layout/VerticalCurvedList"/>
    <dgm:cxn modelId="{29B34F6F-4585-4E6A-8409-80626F2EFF8B}" type="presOf" srcId="{BAEE4F70-E60F-47D7-B8C2-E934922498CD}" destId="{C18944EE-B4AE-4126-85EF-BBB70ABF65A1}" srcOrd="0" destOrd="0" presId="urn:microsoft.com/office/officeart/2008/layout/VerticalCurvedList"/>
    <dgm:cxn modelId="{EA51E658-A0C7-4784-8F51-50660FFBDF04}" type="presParOf" srcId="{276202F1-7696-40C8-91D6-DFE433330933}" destId="{FF50D9A0-AEC5-44FA-BEB3-0A7FC47DC982}" srcOrd="0" destOrd="0" presId="urn:microsoft.com/office/officeart/2008/layout/VerticalCurvedList"/>
    <dgm:cxn modelId="{91708637-0A48-4AA1-9FC1-712F64846DF7}" type="presParOf" srcId="{FF50D9A0-AEC5-44FA-BEB3-0A7FC47DC982}" destId="{A7A19913-B42A-4907-887D-EAD9BD1038C2}" srcOrd="0" destOrd="0" presId="urn:microsoft.com/office/officeart/2008/layout/VerticalCurvedList"/>
    <dgm:cxn modelId="{5CE16A80-2F6C-4FD5-BD23-56D5A01EC167}" type="presParOf" srcId="{A7A19913-B42A-4907-887D-EAD9BD1038C2}" destId="{38A118E5-F64B-4124-82ED-3235963C05D2}" srcOrd="0" destOrd="0" presId="urn:microsoft.com/office/officeart/2008/layout/VerticalCurvedList"/>
    <dgm:cxn modelId="{184CA868-0982-48F9-8DAF-5B05253F0840}" type="presParOf" srcId="{A7A19913-B42A-4907-887D-EAD9BD1038C2}" destId="{C4E67D0D-9B06-4ADE-8C27-D14FAF810B9B}" srcOrd="1" destOrd="0" presId="urn:microsoft.com/office/officeart/2008/layout/VerticalCurvedList"/>
    <dgm:cxn modelId="{F483BFFC-3100-4F20-8C34-FBD66CC2F7AC}" type="presParOf" srcId="{A7A19913-B42A-4907-887D-EAD9BD1038C2}" destId="{6C13834A-C0D2-4422-9D07-5F4F18568BC4}" srcOrd="2" destOrd="0" presId="urn:microsoft.com/office/officeart/2008/layout/VerticalCurvedList"/>
    <dgm:cxn modelId="{61968F83-8EAE-479B-81B2-81F162534479}" type="presParOf" srcId="{A7A19913-B42A-4907-887D-EAD9BD1038C2}" destId="{3C3A7763-09E8-4935-9F8A-A8CBF2AD10F6}" srcOrd="3" destOrd="0" presId="urn:microsoft.com/office/officeart/2008/layout/VerticalCurvedList"/>
    <dgm:cxn modelId="{1A6E38BC-72B2-44BA-8A3E-7BAE18327423}" type="presParOf" srcId="{FF50D9A0-AEC5-44FA-BEB3-0A7FC47DC982}" destId="{CA3C2980-D01A-4DC8-85E1-D7621CB4D2A1}" srcOrd="1" destOrd="0" presId="urn:microsoft.com/office/officeart/2008/layout/VerticalCurvedList"/>
    <dgm:cxn modelId="{4CF9808C-B150-444F-B51A-2A9C34F6C405}" type="presParOf" srcId="{FF50D9A0-AEC5-44FA-BEB3-0A7FC47DC982}" destId="{4A328669-94F5-4BA4-BDF6-B81BE6FB18AC}" srcOrd="2" destOrd="0" presId="urn:microsoft.com/office/officeart/2008/layout/VerticalCurvedList"/>
    <dgm:cxn modelId="{E02D12CA-21DB-4216-BC7D-1FA449723B34}" type="presParOf" srcId="{4A328669-94F5-4BA4-BDF6-B81BE6FB18AC}" destId="{43728056-35D8-45B3-96AD-0ABC593FAF92}" srcOrd="0" destOrd="0" presId="urn:microsoft.com/office/officeart/2008/layout/VerticalCurvedList"/>
    <dgm:cxn modelId="{1AEA6041-F183-42FC-9791-B377A4FE28E9}" type="presParOf" srcId="{FF50D9A0-AEC5-44FA-BEB3-0A7FC47DC982}" destId="{A4670B49-8F86-4F55-BA25-F2DB83BAEF0C}" srcOrd="3" destOrd="0" presId="urn:microsoft.com/office/officeart/2008/layout/VerticalCurvedList"/>
    <dgm:cxn modelId="{241A21FE-650B-4322-8FC8-68AB44D56D68}" type="presParOf" srcId="{FF50D9A0-AEC5-44FA-BEB3-0A7FC47DC982}" destId="{BDC3E75B-0C85-4E21-97D8-E3C89B1A069C}" srcOrd="4" destOrd="0" presId="urn:microsoft.com/office/officeart/2008/layout/VerticalCurvedList"/>
    <dgm:cxn modelId="{E894778A-9CAE-45FB-8038-173AB793A4D3}" type="presParOf" srcId="{BDC3E75B-0C85-4E21-97D8-E3C89B1A069C}" destId="{927C53A1-906F-438B-944D-7C4558C5B162}" srcOrd="0" destOrd="0" presId="urn:microsoft.com/office/officeart/2008/layout/VerticalCurvedList"/>
    <dgm:cxn modelId="{84BAFB2D-FDF1-492C-A6DE-F2E5923D9272}" type="presParOf" srcId="{FF50D9A0-AEC5-44FA-BEB3-0A7FC47DC982}" destId="{C18944EE-B4AE-4126-85EF-BBB70ABF65A1}" srcOrd="5" destOrd="0" presId="urn:microsoft.com/office/officeart/2008/layout/VerticalCurvedList"/>
    <dgm:cxn modelId="{147489F6-2BDC-4FCB-B571-6F31B9BFB515}" type="presParOf" srcId="{FF50D9A0-AEC5-44FA-BEB3-0A7FC47DC982}" destId="{89A098E8-CD48-4DBC-887A-FAA564855CF7}" srcOrd="6" destOrd="0" presId="urn:microsoft.com/office/officeart/2008/layout/VerticalCurvedList"/>
    <dgm:cxn modelId="{0944B080-2489-4763-B377-CACE7BDC0290}" type="presParOf" srcId="{89A098E8-CD48-4DBC-887A-FAA564855CF7}" destId="{1B9501F6-04B0-41FF-BB00-1512990209E5}" srcOrd="0" destOrd="0" presId="urn:microsoft.com/office/officeart/2008/layout/VerticalCurvedList"/>
    <dgm:cxn modelId="{2421A98E-A6D6-452E-B163-4E7D38B2BE4E}" type="presParOf" srcId="{FF50D9A0-AEC5-44FA-BEB3-0A7FC47DC982}" destId="{E22EC07E-63B5-47DE-A8A0-9C2B22DF1BD3}" srcOrd="7" destOrd="0" presId="urn:microsoft.com/office/officeart/2008/layout/VerticalCurvedList"/>
    <dgm:cxn modelId="{E592BBBB-3402-4944-8BAB-80967E6B0353}" type="presParOf" srcId="{FF50D9A0-AEC5-44FA-BEB3-0A7FC47DC982}" destId="{83744CDE-4368-46EB-81DA-7960EC70DBB8}" srcOrd="8" destOrd="0" presId="urn:microsoft.com/office/officeart/2008/layout/VerticalCurvedList"/>
    <dgm:cxn modelId="{76F4DAD0-A96F-4D1C-9376-20DA9955C2B0}" type="presParOf" srcId="{83744CDE-4368-46EB-81DA-7960EC70DBB8}" destId="{CD789DB8-40F5-4DD6-A2CC-81B30FC664F2}" srcOrd="0" destOrd="0" presId="urn:microsoft.com/office/officeart/2008/layout/VerticalCurv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D6DDB9D-CAED-47CF-AF17-671584CEB1E1}" type="doc">
      <dgm:prSet loTypeId="urn:microsoft.com/office/officeart/2005/8/layout/hierarchy4" loCatId="hierarchy" qsTypeId="urn:microsoft.com/office/officeart/2005/8/quickstyle/simple1" qsCatId="simple" csTypeId="urn:microsoft.com/office/officeart/2005/8/colors/accent1_1" csCatId="accent1" phldr="1"/>
      <dgm:spPr/>
      <dgm:t>
        <a:bodyPr/>
        <a:lstStyle/>
        <a:p>
          <a:endParaRPr lang="en-US"/>
        </a:p>
      </dgm:t>
    </dgm:pt>
    <dgm:pt modelId="{ABBFE5A1-1ED1-4E1B-91A9-2B31329379CE}">
      <dgm:prSet phldrT="[Text]" custT="1"/>
      <dgm:spPr>
        <a:solidFill>
          <a:srgbClr val="4ACCF4"/>
        </a:solidFill>
      </dgm:spPr>
      <dgm:t>
        <a:bodyPr/>
        <a:lstStyle/>
        <a:p>
          <a:r>
            <a:rPr lang="en-US" sz="2100" b="1" dirty="0" smtClean="0"/>
            <a:t>Provider Agreement</a:t>
          </a:r>
          <a:endParaRPr lang="en-US" sz="2100" b="1" dirty="0"/>
        </a:p>
      </dgm:t>
    </dgm:pt>
    <dgm:pt modelId="{ECDAE8E4-D21E-464B-9414-A4AECF0DEB3C}" type="parTrans" cxnId="{B22DB4CA-CDDC-4281-80D1-5D1227EDE7CC}">
      <dgm:prSet/>
      <dgm:spPr/>
      <dgm:t>
        <a:bodyPr/>
        <a:lstStyle/>
        <a:p>
          <a:endParaRPr lang="en-US"/>
        </a:p>
      </dgm:t>
    </dgm:pt>
    <dgm:pt modelId="{5F2FF667-AF6C-4E74-8797-19661B01BC27}" type="sibTrans" cxnId="{B22DB4CA-CDDC-4281-80D1-5D1227EDE7CC}">
      <dgm:prSet/>
      <dgm:spPr/>
      <dgm:t>
        <a:bodyPr/>
        <a:lstStyle/>
        <a:p>
          <a:endParaRPr lang="en-US"/>
        </a:p>
      </dgm:t>
    </dgm:pt>
    <dgm:pt modelId="{F4AAB0FC-41EB-4BB9-A24A-47FA2EF5482E}">
      <dgm:prSet phldrT="[Text]" custT="1"/>
      <dgm:spPr>
        <a:solidFill>
          <a:srgbClr val="4ACCF4"/>
        </a:solidFill>
      </dgm:spPr>
      <dgm:t>
        <a:bodyPr anchor="t"/>
        <a:lstStyle/>
        <a:p>
          <a:pPr algn="ctr"/>
          <a:r>
            <a:rPr lang="en-US" sz="1800" b="0" dirty="0" smtClean="0"/>
            <a:t>Contracted provider keeps any record necessary to disclose the extent of services the practitioner furnishes to recipients.</a:t>
          </a:r>
          <a:endParaRPr lang="en-US" sz="1800" b="0" dirty="0"/>
        </a:p>
      </dgm:t>
    </dgm:pt>
    <dgm:pt modelId="{6D2CDAC6-8A0A-432F-9B62-D04EA67F8D1C}" type="parTrans" cxnId="{31BF55BE-9AD8-4F9F-93E5-FA2BB38C8C39}">
      <dgm:prSet/>
      <dgm:spPr/>
      <dgm:t>
        <a:bodyPr/>
        <a:lstStyle/>
        <a:p>
          <a:endParaRPr lang="en-US"/>
        </a:p>
      </dgm:t>
    </dgm:pt>
    <dgm:pt modelId="{4BF4F103-CCCF-4563-9D91-6B5C48D4CAE9}" type="sibTrans" cxnId="{31BF55BE-9AD8-4F9F-93E5-FA2BB38C8C39}">
      <dgm:prSet/>
      <dgm:spPr/>
      <dgm:t>
        <a:bodyPr/>
        <a:lstStyle/>
        <a:p>
          <a:endParaRPr lang="en-US"/>
        </a:p>
      </dgm:t>
    </dgm:pt>
    <dgm:pt modelId="{FC2F2A1E-86DF-49D6-90FE-1A4C0CE08763}">
      <dgm:prSet phldrT="[Text]" custT="1"/>
      <dgm:spPr>
        <a:solidFill>
          <a:srgbClr val="8BC167"/>
        </a:solidFill>
      </dgm:spPr>
      <dgm:t>
        <a:bodyPr/>
        <a:lstStyle/>
        <a:p>
          <a:r>
            <a:rPr lang="en-US" sz="2100" b="1" dirty="0" smtClean="0"/>
            <a:t>Statement of Reassignment</a:t>
          </a:r>
          <a:endParaRPr lang="en-US" sz="2100" b="1" dirty="0"/>
        </a:p>
      </dgm:t>
    </dgm:pt>
    <dgm:pt modelId="{769525DE-7184-49EC-9C1F-56E4C20DB6AD}" type="parTrans" cxnId="{2D3CB597-3EA7-4184-83A5-ED8715440CF3}">
      <dgm:prSet/>
      <dgm:spPr/>
      <dgm:t>
        <a:bodyPr/>
        <a:lstStyle/>
        <a:p>
          <a:endParaRPr lang="en-US"/>
        </a:p>
      </dgm:t>
    </dgm:pt>
    <dgm:pt modelId="{2931E064-971B-4673-A3FB-D99799EFA955}" type="sibTrans" cxnId="{2D3CB597-3EA7-4184-83A5-ED8715440CF3}">
      <dgm:prSet/>
      <dgm:spPr/>
      <dgm:t>
        <a:bodyPr/>
        <a:lstStyle/>
        <a:p>
          <a:endParaRPr lang="en-US"/>
        </a:p>
      </dgm:t>
    </dgm:pt>
    <dgm:pt modelId="{E1501927-1F40-4A5C-B4EB-2C4392768A0F}">
      <dgm:prSet phldrT="[Text]" custT="1"/>
      <dgm:spPr>
        <a:solidFill>
          <a:srgbClr val="8BC167"/>
        </a:solidFill>
      </dgm:spPr>
      <dgm:t>
        <a:bodyPr anchor="t"/>
        <a:lstStyle/>
        <a:p>
          <a:pPr algn="ctr"/>
          <a:r>
            <a:rPr lang="en-US" sz="1800" b="0" dirty="0" smtClean="0"/>
            <a:t>Contracted provider reassigns all Medicaid reimbursements to the school district/county that the practitioner contracted with  for providing medical services billed under SSHSP.</a:t>
          </a:r>
          <a:endParaRPr lang="en-US" sz="1800" b="0" dirty="0"/>
        </a:p>
      </dgm:t>
    </dgm:pt>
    <dgm:pt modelId="{7498E170-E337-47C8-8CE9-F9DC4D27D6BE}" type="parTrans" cxnId="{B93D2BD1-A660-411A-997F-3676D612C0F7}">
      <dgm:prSet/>
      <dgm:spPr/>
      <dgm:t>
        <a:bodyPr/>
        <a:lstStyle/>
        <a:p>
          <a:endParaRPr lang="en-US"/>
        </a:p>
      </dgm:t>
    </dgm:pt>
    <dgm:pt modelId="{C80A398D-A14C-43D1-A492-04C176153879}" type="sibTrans" cxnId="{B93D2BD1-A660-411A-997F-3676D612C0F7}">
      <dgm:prSet/>
      <dgm:spPr/>
      <dgm:t>
        <a:bodyPr/>
        <a:lstStyle/>
        <a:p>
          <a:endParaRPr lang="en-US"/>
        </a:p>
      </dgm:t>
    </dgm:pt>
    <dgm:pt modelId="{DE884FD6-9A03-4D4A-BE09-835827971856}">
      <dgm:prSet custT="1"/>
      <dgm:spPr>
        <a:solidFill>
          <a:srgbClr val="4ACCF4"/>
        </a:solidFill>
      </dgm:spPr>
      <dgm:t>
        <a:bodyPr anchor="t"/>
        <a:lstStyle/>
        <a:p>
          <a:pPr algn="ctr"/>
          <a:r>
            <a:rPr lang="en-US" sz="1800" b="0" dirty="0" smtClean="0"/>
            <a:t>Contracted provider complies with all School Supportive Health Services Program (SSHSP) documentation and program requirements.</a:t>
          </a:r>
          <a:endParaRPr lang="en-US" sz="1800" b="0" dirty="0"/>
        </a:p>
      </dgm:t>
    </dgm:pt>
    <dgm:pt modelId="{940BE1A1-79ED-4BDC-A199-E1B9EA227F72}" type="parTrans" cxnId="{E5A230D7-5DA4-43FE-B0A8-A44EEF68FE93}">
      <dgm:prSet/>
      <dgm:spPr/>
      <dgm:t>
        <a:bodyPr/>
        <a:lstStyle/>
        <a:p>
          <a:endParaRPr lang="en-US"/>
        </a:p>
      </dgm:t>
    </dgm:pt>
    <dgm:pt modelId="{4B36CB8D-A4EF-40F0-85D0-353109E1A7F0}" type="sibTrans" cxnId="{E5A230D7-5DA4-43FE-B0A8-A44EEF68FE93}">
      <dgm:prSet/>
      <dgm:spPr/>
      <dgm:t>
        <a:bodyPr/>
        <a:lstStyle/>
        <a:p>
          <a:endParaRPr lang="en-US"/>
        </a:p>
      </dgm:t>
    </dgm:pt>
    <dgm:pt modelId="{C972699A-822E-4FBF-9FE1-B3BE6ABAEA2B}">
      <dgm:prSet custT="1"/>
      <dgm:spPr>
        <a:solidFill>
          <a:srgbClr val="8BC167"/>
        </a:solidFill>
      </dgm:spPr>
      <dgm:t>
        <a:bodyPr anchor="t"/>
        <a:lstStyle/>
        <a:p>
          <a:pPr algn="ctr"/>
          <a:r>
            <a:rPr lang="en-US" sz="1800" b="0" dirty="0" smtClean="0"/>
            <a:t>Contracted provider accepts as payment in full, the contracted reimbursement rates for covered services.</a:t>
          </a:r>
        </a:p>
      </dgm:t>
    </dgm:pt>
    <dgm:pt modelId="{1D36A111-29CA-4F02-A10F-6AC1F53D8688}" type="parTrans" cxnId="{B022E5D9-E1D8-4621-A134-6EB30D281063}">
      <dgm:prSet/>
      <dgm:spPr/>
      <dgm:t>
        <a:bodyPr/>
        <a:lstStyle/>
        <a:p>
          <a:endParaRPr lang="en-US"/>
        </a:p>
      </dgm:t>
    </dgm:pt>
    <dgm:pt modelId="{B0CA6855-1AFF-4570-9569-514B79419E68}" type="sibTrans" cxnId="{B022E5D9-E1D8-4621-A134-6EB30D281063}">
      <dgm:prSet/>
      <dgm:spPr/>
      <dgm:t>
        <a:bodyPr/>
        <a:lstStyle/>
        <a:p>
          <a:endParaRPr lang="en-US"/>
        </a:p>
      </dgm:t>
    </dgm:pt>
    <dgm:pt modelId="{8516EBAF-3ABE-4222-8EF9-4BA51A5E20FF}">
      <dgm:prSet custT="1"/>
      <dgm:spPr>
        <a:solidFill>
          <a:srgbClr val="8BC167"/>
        </a:solidFill>
      </dgm:spPr>
      <dgm:t>
        <a:bodyPr anchor="t"/>
        <a:lstStyle/>
        <a:p>
          <a:pPr algn="ctr"/>
          <a:r>
            <a:rPr lang="en-US" sz="1800" b="0" smtClean="0"/>
            <a:t>Contracted provider complies with all the rules and policies as described in the contract with the school district/county.</a:t>
          </a:r>
          <a:endParaRPr lang="en-US" sz="1800" b="0" dirty="0" smtClean="0"/>
        </a:p>
      </dgm:t>
    </dgm:pt>
    <dgm:pt modelId="{E8BD1144-1C22-4BBD-9AE0-361130790D2D}" type="parTrans" cxnId="{560EA6CC-D451-4AA1-906D-A5069E53A04A}">
      <dgm:prSet/>
      <dgm:spPr/>
      <dgm:t>
        <a:bodyPr/>
        <a:lstStyle/>
        <a:p>
          <a:endParaRPr lang="en-US"/>
        </a:p>
      </dgm:t>
    </dgm:pt>
    <dgm:pt modelId="{74B67B61-B0FD-4205-B6D6-477E9F58C3AD}" type="sibTrans" cxnId="{560EA6CC-D451-4AA1-906D-A5069E53A04A}">
      <dgm:prSet/>
      <dgm:spPr/>
      <dgm:t>
        <a:bodyPr/>
        <a:lstStyle/>
        <a:p>
          <a:endParaRPr lang="en-US"/>
        </a:p>
      </dgm:t>
    </dgm:pt>
    <dgm:pt modelId="{11A17063-1637-43F0-9DB3-4828BF54CE2F}">
      <dgm:prSet custT="1"/>
      <dgm:spPr>
        <a:solidFill>
          <a:srgbClr val="8BC167"/>
        </a:solidFill>
      </dgm:spPr>
      <dgm:t>
        <a:bodyPr anchor="t"/>
        <a:lstStyle/>
        <a:p>
          <a:pPr algn="ctr"/>
          <a:r>
            <a:rPr lang="en-US" sz="1800" b="0" dirty="0" smtClean="0"/>
            <a:t>Contracted provider agrees not to bill Medicaid directly for any services that the school district will bill for under the SSHSP. </a:t>
          </a:r>
        </a:p>
      </dgm:t>
    </dgm:pt>
    <dgm:pt modelId="{A73BF7CA-2AF2-4A7A-A713-A4500466A5D6}" type="parTrans" cxnId="{C6F96BE5-06F6-41CF-AF21-E2F38F7ECF3A}">
      <dgm:prSet/>
      <dgm:spPr/>
      <dgm:t>
        <a:bodyPr/>
        <a:lstStyle/>
        <a:p>
          <a:endParaRPr lang="en-US"/>
        </a:p>
      </dgm:t>
    </dgm:pt>
    <dgm:pt modelId="{11B7ECE1-DECE-4E14-AB4C-5C632A551BDF}" type="sibTrans" cxnId="{C6F96BE5-06F6-41CF-AF21-E2F38F7ECF3A}">
      <dgm:prSet/>
      <dgm:spPr/>
      <dgm:t>
        <a:bodyPr/>
        <a:lstStyle/>
        <a:p>
          <a:endParaRPr lang="en-US"/>
        </a:p>
      </dgm:t>
    </dgm:pt>
    <dgm:pt modelId="{4DF7704F-75ED-4DC8-A71D-8C23E4BD15FF}" type="pres">
      <dgm:prSet presAssocID="{AD6DDB9D-CAED-47CF-AF17-671584CEB1E1}" presName="Name0" presStyleCnt="0">
        <dgm:presLayoutVars>
          <dgm:chPref val="1"/>
          <dgm:dir/>
          <dgm:animOne val="branch"/>
          <dgm:animLvl val="lvl"/>
          <dgm:resizeHandles/>
        </dgm:presLayoutVars>
      </dgm:prSet>
      <dgm:spPr/>
      <dgm:t>
        <a:bodyPr/>
        <a:lstStyle/>
        <a:p>
          <a:endParaRPr lang="en-US"/>
        </a:p>
      </dgm:t>
    </dgm:pt>
    <dgm:pt modelId="{C3F0B6D5-4AF5-4959-AE35-32E264645A0A}" type="pres">
      <dgm:prSet presAssocID="{ABBFE5A1-1ED1-4E1B-91A9-2B31329379CE}" presName="vertOne" presStyleCnt="0"/>
      <dgm:spPr/>
      <dgm:t>
        <a:bodyPr/>
        <a:lstStyle/>
        <a:p>
          <a:endParaRPr lang="en-US"/>
        </a:p>
      </dgm:t>
    </dgm:pt>
    <dgm:pt modelId="{32638B23-C765-4C3A-9907-8C17764C598D}" type="pres">
      <dgm:prSet presAssocID="{ABBFE5A1-1ED1-4E1B-91A9-2B31329379CE}" presName="txOne" presStyleLbl="node0" presStyleIdx="0" presStyleCnt="2">
        <dgm:presLayoutVars>
          <dgm:chPref val="3"/>
        </dgm:presLayoutVars>
      </dgm:prSet>
      <dgm:spPr/>
      <dgm:t>
        <a:bodyPr/>
        <a:lstStyle/>
        <a:p>
          <a:endParaRPr lang="en-US"/>
        </a:p>
      </dgm:t>
    </dgm:pt>
    <dgm:pt modelId="{8883D420-0358-49AE-A863-731AF49E3349}" type="pres">
      <dgm:prSet presAssocID="{ABBFE5A1-1ED1-4E1B-91A9-2B31329379CE}" presName="parTransOne" presStyleCnt="0"/>
      <dgm:spPr/>
      <dgm:t>
        <a:bodyPr/>
        <a:lstStyle/>
        <a:p>
          <a:endParaRPr lang="en-US"/>
        </a:p>
      </dgm:t>
    </dgm:pt>
    <dgm:pt modelId="{833920EE-1180-4455-9591-AEBA44893041}" type="pres">
      <dgm:prSet presAssocID="{ABBFE5A1-1ED1-4E1B-91A9-2B31329379CE}" presName="horzOne" presStyleCnt="0"/>
      <dgm:spPr/>
      <dgm:t>
        <a:bodyPr/>
        <a:lstStyle/>
        <a:p>
          <a:endParaRPr lang="en-US"/>
        </a:p>
      </dgm:t>
    </dgm:pt>
    <dgm:pt modelId="{4D21DA32-E998-470B-A87A-61536C81E1D1}" type="pres">
      <dgm:prSet presAssocID="{F4AAB0FC-41EB-4BB9-A24A-47FA2EF5482E}" presName="vertTwo" presStyleCnt="0"/>
      <dgm:spPr/>
      <dgm:t>
        <a:bodyPr/>
        <a:lstStyle/>
        <a:p>
          <a:endParaRPr lang="en-US"/>
        </a:p>
      </dgm:t>
    </dgm:pt>
    <dgm:pt modelId="{3ABA6B2B-F7B9-429A-9275-ACF2A7B7A684}" type="pres">
      <dgm:prSet presAssocID="{F4AAB0FC-41EB-4BB9-A24A-47FA2EF5482E}" presName="txTwo" presStyleLbl="node2" presStyleIdx="0" presStyleCnt="6" custScaleY="890683">
        <dgm:presLayoutVars>
          <dgm:chPref val="3"/>
        </dgm:presLayoutVars>
      </dgm:prSet>
      <dgm:spPr/>
      <dgm:t>
        <a:bodyPr/>
        <a:lstStyle/>
        <a:p>
          <a:endParaRPr lang="en-US"/>
        </a:p>
      </dgm:t>
    </dgm:pt>
    <dgm:pt modelId="{15FEA571-2255-41D7-9CDB-BC3B218F9E5D}" type="pres">
      <dgm:prSet presAssocID="{F4AAB0FC-41EB-4BB9-A24A-47FA2EF5482E}" presName="horzTwo" presStyleCnt="0"/>
      <dgm:spPr/>
      <dgm:t>
        <a:bodyPr/>
        <a:lstStyle/>
        <a:p>
          <a:endParaRPr lang="en-US"/>
        </a:p>
      </dgm:t>
    </dgm:pt>
    <dgm:pt modelId="{1BF65B23-A3E7-4E1F-B170-C3B402DD6D38}" type="pres">
      <dgm:prSet presAssocID="{4BF4F103-CCCF-4563-9D91-6B5C48D4CAE9}" presName="sibSpaceTwo" presStyleCnt="0"/>
      <dgm:spPr/>
      <dgm:t>
        <a:bodyPr/>
        <a:lstStyle/>
        <a:p>
          <a:endParaRPr lang="en-US"/>
        </a:p>
      </dgm:t>
    </dgm:pt>
    <dgm:pt modelId="{F7A72992-23F7-4E55-8490-CEE0BA0691BF}" type="pres">
      <dgm:prSet presAssocID="{DE884FD6-9A03-4D4A-BE09-835827971856}" presName="vertTwo" presStyleCnt="0"/>
      <dgm:spPr/>
      <dgm:t>
        <a:bodyPr/>
        <a:lstStyle/>
        <a:p>
          <a:endParaRPr lang="en-US"/>
        </a:p>
      </dgm:t>
    </dgm:pt>
    <dgm:pt modelId="{B3501E8F-E148-4575-BF1C-B6AA96A377AF}" type="pres">
      <dgm:prSet presAssocID="{DE884FD6-9A03-4D4A-BE09-835827971856}" presName="txTwo" presStyleLbl="node2" presStyleIdx="1" presStyleCnt="6" custScaleY="890683">
        <dgm:presLayoutVars>
          <dgm:chPref val="3"/>
        </dgm:presLayoutVars>
      </dgm:prSet>
      <dgm:spPr/>
      <dgm:t>
        <a:bodyPr/>
        <a:lstStyle/>
        <a:p>
          <a:endParaRPr lang="en-US"/>
        </a:p>
      </dgm:t>
    </dgm:pt>
    <dgm:pt modelId="{70624E90-FD67-4615-89EB-6A850D70AB17}" type="pres">
      <dgm:prSet presAssocID="{DE884FD6-9A03-4D4A-BE09-835827971856}" presName="horzTwo" presStyleCnt="0"/>
      <dgm:spPr/>
      <dgm:t>
        <a:bodyPr/>
        <a:lstStyle/>
        <a:p>
          <a:endParaRPr lang="en-US"/>
        </a:p>
      </dgm:t>
    </dgm:pt>
    <dgm:pt modelId="{86956FEA-B879-4106-8A5A-B47C4139A565}" type="pres">
      <dgm:prSet presAssocID="{5F2FF667-AF6C-4E74-8797-19661B01BC27}" presName="sibSpaceOne" presStyleCnt="0"/>
      <dgm:spPr/>
      <dgm:t>
        <a:bodyPr/>
        <a:lstStyle/>
        <a:p>
          <a:endParaRPr lang="en-US"/>
        </a:p>
      </dgm:t>
    </dgm:pt>
    <dgm:pt modelId="{B69BD1A7-56EF-4EA5-ABE3-FBB1D756025A}" type="pres">
      <dgm:prSet presAssocID="{FC2F2A1E-86DF-49D6-90FE-1A4C0CE08763}" presName="vertOne" presStyleCnt="0"/>
      <dgm:spPr/>
      <dgm:t>
        <a:bodyPr/>
        <a:lstStyle/>
        <a:p>
          <a:endParaRPr lang="en-US"/>
        </a:p>
      </dgm:t>
    </dgm:pt>
    <dgm:pt modelId="{BFC72512-56AC-40C5-91AE-90E585045E79}" type="pres">
      <dgm:prSet presAssocID="{FC2F2A1E-86DF-49D6-90FE-1A4C0CE08763}" presName="txOne" presStyleLbl="node0" presStyleIdx="1" presStyleCnt="2">
        <dgm:presLayoutVars>
          <dgm:chPref val="3"/>
        </dgm:presLayoutVars>
      </dgm:prSet>
      <dgm:spPr/>
      <dgm:t>
        <a:bodyPr/>
        <a:lstStyle/>
        <a:p>
          <a:endParaRPr lang="en-US"/>
        </a:p>
      </dgm:t>
    </dgm:pt>
    <dgm:pt modelId="{98F657D2-0EDC-492A-9DA6-6D1589C25438}" type="pres">
      <dgm:prSet presAssocID="{FC2F2A1E-86DF-49D6-90FE-1A4C0CE08763}" presName="parTransOne" presStyleCnt="0"/>
      <dgm:spPr/>
      <dgm:t>
        <a:bodyPr/>
        <a:lstStyle/>
        <a:p>
          <a:endParaRPr lang="en-US"/>
        </a:p>
      </dgm:t>
    </dgm:pt>
    <dgm:pt modelId="{03F14F55-7D0A-416D-8D08-F0995A849616}" type="pres">
      <dgm:prSet presAssocID="{FC2F2A1E-86DF-49D6-90FE-1A4C0CE08763}" presName="horzOne" presStyleCnt="0"/>
      <dgm:spPr/>
      <dgm:t>
        <a:bodyPr/>
        <a:lstStyle/>
        <a:p>
          <a:endParaRPr lang="en-US"/>
        </a:p>
      </dgm:t>
    </dgm:pt>
    <dgm:pt modelId="{3E9D5556-695C-44E6-B722-6C0D9FA24100}" type="pres">
      <dgm:prSet presAssocID="{E1501927-1F40-4A5C-B4EB-2C4392768A0F}" presName="vertTwo" presStyleCnt="0"/>
      <dgm:spPr/>
      <dgm:t>
        <a:bodyPr/>
        <a:lstStyle/>
        <a:p>
          <a:endParaRPr lang="en-US"/>
        </a:p>
      </dgm:t>
    </dgm:pt>
    <dgm:pt modelId="{0F9B1A0D-29C9-4B2A-B8A0-21CDF9383FC8}" type="pres">
      <dgm:prSet presAssocID="{E1501927-1F40-4A5C-B4EB-2C4392768A0F}" presName="txTwo" presStyleLbl="node2" presStyleIdx="2" presStyleCnt="6" custScaleY="890683">
        <dgm:presLayoutVars>
          <dgm:chPref val="3"/>
        </dgm:presLayoutVars>
      </dgm:prSet>
      <dgm:spPr/>
      <dgm:t>
        <a:bodyPr/>
        <a:lstStyle/>
        <a:p>
          <a:endParaRPr lang="en-US"/>
        </a:p>
      </dgm:t>
    </dgm:pt>
    <dgm:pt modelId="{88D1AE8D-FC97-45D3-8C01-2CAD76E56A04}" type="pres">
      <dgm:prSet presAssocID="{E1501927-1F40-4A5C-B4EB-2C4392768A0F}" presName="horzTwo" presStyleCnt="0"/>
      <dgm:spPr/>
      <dgm:t>
        <a:bodyPr/>
        <a:lstStyle/>
        <a:p>
          <a:endParaRPr lang="en-US"/>
        </a:p>
      </dgm:t>
    </dgm:pt>
    <dgm:pt modelId="{0C65B51C-C5FD-4B2E-9599-4C9243218130}" type="pres">
      <dgm:prSet presAssocID="{C80A398D-A14C-43D1-A492-04C176153879}" presName="sibSpaceTwo" presStyleCnt="0"/>
      <dgm:spPr/>
      <dgm:t>
        <a:bodyPr/>
        <a:lstStyle/>
        <a:p>
          <a:endParaRPr lang="en-US"/>
        </a:p>
      </dgm:t>
    </dgm:pt>
    <dgm:pt modelId="{2A324FE9-BA22-4864-925F-9A93DD7FD9C8}" type="pres">
      <dgm:prSet presAssocID="{C972699A-822E-4FBF-9FE1-B3BE6ABAEA2B}" presName="vertTwo" presStyleCnt="0"/>
      <dgm:spPr/>
      <dgm:t>
        <a:bodyPr/>
        <a:lstStyle/>
        <a:p>
          <a:endParaRPr lang="en-US"/>
        </a:p>
      </dgm:t>
    </dgm:pt>
    <dgm:pt modelId="{1F773344-74D6-4D1B-94AA-B4A3313A5A9E}" type="pres">
      <dgm:prSet presAssocID="{C972699A-822E-4FBF-9FE1-B3BE6ABAEA2B}" presName="txTwo" presStyleLbl="node2" presStyleIdx="3" presStyleCnt="6" custScaleY="890683">
        <dgm:presLayoutVars>
          <dgm:chPref val="3"/>
        </dgm:presLayoutVars>
      </dgm:prSet>
      <dgm:spPr/>
      <dgm:t>
        <a:bodyPr/>
        <a:lstStyle/>
        <a:p>
          <a:endParaRPr lang="en-US"/>
        </a:p>
      </dgm:t>
    </dgm:pt>
    <dgm:pt modelId="{63B09629-061E-4679-B6ED-13084A368A48}" type="pres">
      <dgm:prSet presAssocID="{C972699A-822E-4FBF-9FE1-B3BE6ABAEA2B}" presName="horzTwo" presStyleCnt="0"/>
      <dgm:spPr/>
      <dgm:t>
        <a:bodyPr/>
        <a:lstStyle/>
        <a:p>
          <a:endParaRPr lang="en-US"/>
        </a:p>
      </dgm:t>
    </dgm:pt>
    <dgm:pt modelId="{794CE65D-A4FF-4162-B83C-B59ED087B2ED}" type="pres">
      <dgm:prSet presAssocID="{B0CA6855-1AFF-4570-9569-514B79419E68}" presName="sibSpaceTwo" presStyleCnt="0"/>
      <dgm:spPr/>
      <dgm:t>
        <a:bodyPr/>
        <a:lstStyle/>
        <a:p>
          <a:endParaRPr lang="en-US"/>
        </a:p>
      </dgm:t>
    </dgm:pt>
    <dgm:pt modelId="{82213B8B-2541-4859-A690-E08AA5D90BEF}" type="pres">
      <dgm:prSet presAssocID="{8516EBAF-3ABE-4222-8EF9-4BA51A5E20FF}" presName="vertTwo" presStyleCnt="0"/>
      <dgm:spPr/>
      <dgm:t>
        <a:bodyPr/>
        <a:lstStyle/>
        <a:p>
          <a:endParaRPr lang="en-US"/>
        </a:p>
      </dgm:t>
    </dgm:pt>
    <dgm:pt modelId="{2D376DDE-114C-4C33-8E5F-860A0B3A49DA}" type="pres">
      <dgm:prSet presAssocID="{8516EBAF-3ABE-4222-8EF9-4BA51A5E20FF}" presName="txTwo" presStyleLbl="node2" presStyleIdx="4" presStyleCnt="6" custScaleY="890683">
        <dgm:presLayoutVars>
          <dgm:chPref val="3"/>
        </dgm:presLayoutVars>
      </dgm:prSet>
      <dgm:spPr/>
      <dgm:t>
        <a:bodyPr/>
        <a:lstStyle/>
        <a:p>
          <a:endParaRPr lang="en-US"/>
        </a:p>
      </dgm:t>
    </dgm:pt>
    <dgm:pt modelId="{464CB484-7D03-49A1-8685-594BFAD5F81C}" type="pres">
      <dgm:prSet presAssocID="{8516EBAF-3ABE-4222-8EF9-4BA51A5E20FF}" presName="horzTwo" presStyleCnt="0"/>
      <dgm:spPr/>
      <dgm:t>
        <a:bodyPr/>
        <a:lstStyle/>
        <a:p>
          <a:endParaRPr lang="en-US"/>
        </a:p>
      </dgm:t>
    </dgm:pt>
    <dgm:pt modelId="{4E13DECF-C310-467B-B5D1-217667BD7384}" type="pres">
      <dgm:prSet presAssocID="{74B67B61-B0FD-4205-B6D6-477E9F58C3AD}" presName="sibSpaceTwo" presStyleCnt="0"/>
      <dgm:spPr/>
      <dgm:t>
        <a:bodyPr/>
        <a:lstStyle/>
        <a:p>
          <a:endParaRPr lang="en-US"/>
        </a:p>
      </dgm:t>
    </dgm:pt>
    <dgm:pt modelId="{66937527-D23B-4250-AF07-1B2DB9A80240}" type="pres">
      <dgm:prSet presAssocID="{11A17063-1637-43F0-9DB3-4828BF54CE2F}" presName="vertTwo" presStyleCnt="0"/>
      <dgm:spPr/>
      <dgm:t>
        <a:bodyPr/>
        <a:lstStyle/>
        <a:p>
          <a:endParaRPr lang="en-US"/>
        </a:p>
      </dgm:t>
    </dgm:pt>
    <dgm:pt modelId="{A80206E3-B7B9-45F5-835A-1E4D17C946F7}" type="pres">
      <dgm:prSet presAssocID="{11A17063-1637-43F0-9DB3-4828BF54CE2F}" presName="txTwo" presStyleLbl="node2" presStyleIdx="5" presStyleCnt="6" custScaleY="890683">
        <dgm:presLayoutVars>
          <dgm:chPref val="3"/>
        </dgm:presLayoutVars>
      </dgm:prSet>
      <dgm:spPr/>
      <dgm:t>
        <a:bodyPr/>
        <a:lstStyle/>
        <a:p>
          <a:endParaRPr lang="en-US"/>
        </a:p>
      </dgm:t>
    </dgm:pt>
    <dgm:pt modelId="{54B31CAD-FD80-4EB0-BD4F-A2BE36C0701B}" type="pres">
      <dgm:prSet presAssocID="{11A17063-1637-43F0-9DB3-4828BF54CE2F}" presName="horzTwo" presStyleCnt="0"/>
      <dgm:spPr/>
      <dgm:t>
        <a:bodyPr/>
        <a:lstStyle/>
        <a:p>
          <a:endParaRPr lang="en-US"/>
        </a:p>
      </dgm:t>
    </dgm:pt>
  </dgm:ptLst>
  <dgm:cxnLst>
    <dgm:cxn modelId="{E5A230D7-5DA4-43FE-B0A8-A44EEF68FE93}" srcId="{ABBFE5A1-1ED1-4E1B-91A9-2B31329379CE}" destId="{DE884FD6-9A03-4D4A-BE09-835827971856}" srcOrd="1" destOrd="0" parTransId="{940BE1A1-79ED-4BDC-A199-E1B9EA227F72}" sibTransId="{4B36CB8D-A4EF-40F0-85D0-353109E1A7F0}"/>
    <dgm:cxn modelId="{72C7E273-E64C-45B5-8490-EB7FB32FF8A0}" type="presOf" srcId="{C972699A-822E-4FBF-9FE1-B3BE6ABAEA2B}" destId="{1F773344-74D6-4D1B-94AA-B4A3313A5A9E}" srcOrd="0" destOrd="0" presId="urn:microsoft.com/office/officeart/2005/8/layout/hierarchy4"/>
    <dgm:cxn modelId="{517D087C-C438-4217-AB10-1DD033D0E293}" type="presOf" srcId="{F4AAB0FC-41EB-4BB9-A24A-47FA2EF5482E}" destId="{3ABA6B2B-F7B9-429A-9275-ACF2A7B7A684}" srcOrd="0" destOrd="0" presId="urn:microsoft.com/office/officeart/2005/8/layout/hierarchy4"/>
    <dgm:cxn modelId="{68747F13-5C88-446E-8CC0-4327DA9033C7}" type="presOf" srcId="{11A17063-1637-43F0-9DB3-4828BF54CE2F}" destId="{A80206E3-B7B9-45F5-835A-1E4D17C946F7}" srcOrd="0" destOrd="0" presId="urn:microsoft.com/office/officeart/2005/8/layout/hierarchy4"/>
    <dgm:cxn modelId="{2D3CB597-3EA7-4184-83A5-ED8715440CF3}" srcId="{AD6DDB9D-CAED-47CF-AF17-671584CEB1E1}" destId="{FC2F2A1E-86DF-49D6-90FE-1A4C0CE08763}" srcOrd="1" destOrd="0" parTransId="{769525DE-7184-49EC-9C1F-56E4C20DB6AD}" sibTransId="{2931E064-971B-4673-A3FB-D99799EFA955}"/>
    <dgm:cxn modelId="{B22DB4CA-CDDC-4281-80D1-5D1227EDE7CC}" srcId="{AD6DDB9D-CAED-47CF-AF17-671584CEB1E1}" destId="{ABBFE5A1-1ED1-4E1B-91A9-2B31329379CE}" srcOrd="0" destOrd="0" parTransId="{ECDAE8E4-D21E-464B-9414-A4AECF0DEB3C}" sibTransId="{5F2FF667-AF6C-4E74-8797-19661B01BC27}"/>
    <dgm:cxn modelId="{648D5122-3E50-48DE-8D74-E6B8921B1C88}" type="presOf" srcId="{8516EBAF-3ABE-4222-8EF9-4BA51A5E20FF}" destId="{2D376DDE-114C-4C33-8E5F-860A0B3A49DA}" srcOrd="0" destOrd="0" presId="urn:microsoft.com/office/officeart/2005/8/layout/hierarchy4"/>
    <dgm:cxn modelId="{C09F6A20-6CFF-4A06-8139-DE3C4E28BD11}" type="presOf" srcId="{E1501927-1F40-4A5C-B4EB-2C4392768A0F}" destId="{0F9B1A0D-29C9-4B2A-B8A0-21CDF9383FC8}" srcOrd="0" destOrd="0" presId="urn:microsoft.com/office/officeart/2005/8/layout/hierarchy4"/>
    <dgm:cxn modelId="{31BF55BE-9AD8-4F9F-93E5-FA2BB38C8C39}" srcId="{ABBFE5A1-1ED1-4E1B-91A9-2B31329379CE}" destId="{F4AAB0FC-41EB-4BB9-A24A-47FA2EF5482E}" srcOrd="0" destOrd="0" parTransId="{6D2CDAC6-8A0A-432F-9B62-D04EA67F8D1C}" sibTransId="{4BF4F103-CCCF-4563-9D91-6B5C48D4CAE9}"/>
    <dgm:cxn modelId="{560EA6CC-D451-4AA1-906D-A5069E53A04A}" srcId="{FC2F2A1E-86DF-49D6-90FE-1A4C0CE08763}" destId="{8516EBAF-3ABE-4222-8EF9-4BA51A5E20FF}" srcOrd="2" destOrd="0" parTransId="{E8BD1144-1C22-4BBD-9AE0-361130790D2D}" sibTransId="{74B67B61-B0FD-4205-B6D6-477E9F58C3AD}"/>
    <dgm:cxn modelId="{C6F96BE5-06F6-41CF-AF21-E2F38F7ECF3A}" srcId="{FC2F2A1E-86DF-49D6-90FE-1A4C0CE08763}" destId="{11A17063-1637-43F0-9DB3-4828BF54CE2F}" srcOrd="3" destOrd="0" parTransId="{A73BF7CA-2AF2-4A7A-A713-A4500466A5D6}" sibTransId="{11B7ECE1-DECE-4E14-AB4C-5C632A551BDF}"/>
    <dgm:cxn modelId="{A4823D95-7589-44A9-881F-1046E6829701}" type="presOf" srcId="{ABBFE5A1-1ED1-4E1B-91A9-2B31329379CE}" destId="{32638B23-C765-4C3A-9907-8C17764C598D}" srcOrd="0" destOrd="0" presId="urn:microsoft.com/office/officeart/2005/8/layout/hierarchy4"/>
    <dgm:cxn modelId="{5030C804-35C3-43F2-B310-44B702D10108}" type="presOf" srcId="{AD6DDB9D-CAED-47CF-AF17-671584CEB1E1}" destId="{4DF7704F-75ED-4DC8-A71D-8C23E4BD15FF}" srcOrd="0" destOrd="0" presId="urn:microsoft.com/office/officeart/2005/8/layout/hierarchy4"/>
    <dgm:cxn modelId="{1B559694-9DE1-455C-AFB2-BB896798A1F8}" type="presOf" srcId="{DE884FD6-9A03-4D4A-BE09-835827971856}" destId="{B3501E8F-E148-4575-BF1C-B6AA96A377AF}" srcOrd="0" destOrd="0" presId="urn:microsoft.com/office/officeart/2005/8/layout/hierarchy4"/>
    <dgm:cxn modelId="{B93D2BD1-A660-411A-997F-3676D612C0F7}" srcId="{FC2F2A1E-86DF-49D6-90FE-1A4C0CE08763}" destId="{E1501927-1F40-4A5C-B4EB-2C4392768A0F}" srcOrd="0" destOrd="0" parTransId="{7498E170-E337-47C8-8CE9-F9DC4D27D6BE}" sibTransId="{C80A398D-A14C-43D1-A492-04C176153879}"/>
    <dgm:cxn modelId="{90164262-6BAE-4118-97E3-E32DCB56DA50}" type="presOf" srcId="{FC2F2A1E-86DF-49D6-90FE-1A4C0CE08763}" destId="{BFC72512-56AC-40C5-91AE-90E585045E79}" srcOrd="0" destOrd="0" presId="urn:microsoft.com/office/officeart/2005/8/layout/hierarchy4"/>
    <dgm:cxn modelId="{B022E5D9-E1D8-4621-A134-6EB30D281063}" srcId="{FC2F2A1E-86DF-49D6-90FE-1A4C0CE08763}" destId="{C972699A-822E-4FBF-9FE1-B3BE6ABAEA2B}" srcOrd="1" destOrd="0" parTransId="{1D36A111-29CA-4F02-A10F-6AC1F53D8688}" sibTransId="{B0CA6855-1AFF-4570-9569-514B79419E68}"/>
    <dgm:cxn modelId="{2E6BB01D-FB84-4D93-9B3A-F78F909E7EA9}" type="presParOf" srcId="{4DF7704F-75ED-4DC8-A71D-8C23E4BD15FF}" destId="{C3F0B6D5-4AF5-4959-AE35-32E264645A0A}" srcOrd="0" destOrd="0" presId="urn:microsoft.com/office/officeart/2005/8/layout/hierarchy4"/>
    <dgm:cxn modelId="{68AE0ADD-4BED-4AAD-9EFA-D27F0F23F887}" type="presParOf" srcId="{C3F0B6D5-4AF5-4959-AE35-32E264645A0A}" destId="{32638B23-C765-4C3A-9907-8C17764C598D}" srcOrd="0" destOrd="0" presId="urn:microsoft.com/office/officeart/2005/8/layout/hierarchy4"/>
    <dgm:cxn modelId="{46D08DB5-6B64-4A24-827C-AF286751D8A4}" type="presParOf" srcId="{C3F0B6D5-4AF5-4959-AE35-32E264645A0A}" destId="{8883D420-0358-49AE-A863-731AF49E3349}" srcOrd="1" destOrd="0" presId="urn:microsoft.com/office/officeart/2005/8/layout/hierarchy4"/>
    <dgm:cxn modelId="{69A5C249-3534-49AC-B0AC-9C59453CCC3C}" type="presParOf" srcId="{C3F0B6D5-4AF5-4959-AE35-32E264645A0A}" destId="{833920EE-1180-4455-9591-AEBA44893041}" srcOrd="2" destOrd="0" presId="urn:microsoft.com/office/officeart/2005/8/layout/hierarchy4"/>
    <dgm:cxn modelId="{39D24E5A-C724-4CF8-AE4B-4A68F70ABB7E}" type="presParOf" srcId="{833920EE-1180-4455-9591-AEBA44893041}" destId="{4D21DA32-E998-470B-A87A-61536C81E1D1}" srcOrd="0" destOrd="0" presId="urn:microsoft.com/office/officeart/2005/8/layout/hierarchy4"/>
    <dgm:cxn modelId="{F229AC34-DE01-4902-8B75-058DF2F154B6}" type="presParOf" srcId="{4D21DA32-E998-470B-A87A-61536C81E1D1}" destId="{3ABA6B2B-F7B9-429A-9275-ACF2A7B7A684}" srcOrd="0" destOrd="0" presId="urn:microsoft.com/office/officeart/2005/8/layout/hierarchy4"/>
    <dgm:cxn modelId="{3BFC7882-14EE-4AFF-BA57-CA942280B16D}" type="presParOf" srcId="{4D21DA32-E998-470B-A87A-61536C81E1D1}" destId="{15FEA571-2255-41D7-9CDB-BC3B218F9E5D}" srcOrd="1" destOrd="0" presId="urn:microsoft.com/office/officeart/2005/8/layout/hierarchy4"/>
    <dgm:cxn modelId="{1ADB150B-EA98-461B-A92E-69F97484C61D}" type="presParOf" srcId="{833920EE-1180-4455-9591-AEBA44893041}" destId="{1BF65B23-A3E7-4E1F-B170-C3B402DD6D38}" srcOrd="1" destOrd="0" presId="urn:microsoft.com/office/officeart/2005/8/layout/hierarchy4"/>
    <dgm:cxn modelId="{ABE82B82-670C-44D9-9B3D-623630B046DB}" type="presParOf" srcId="{833920EE-1180-4455-9591-AEBA44893041}" destId="{F7A72992-23F7-4E55-8490-CEE0BA0691BF}" srcOrd="2" destOrd="0" presId="urn:microsoft.com/office/officeart/2005/8/layout/hierarchy4"/>
    <dgm:cxn modelId="{AB99B18F-0EF1-488F-9668-CD44AB0CBDFE}" type="presParOf" srcId="{F7A72992-23F7-4E55-8490-CEE0BA0691BF}" destId="{B3501E8F-E148-4575-BF1C-B6AA96A377AF}" srcOrd="0" destOrd="0" presId="urn:microsoft.com/office/officeart/2005/8/layout/hierarchy4"/>
    <dgm:cxn modelId="{621852C8-41DA-444E-84E3-B9E2DB589CEB}" type="presParOf" srcId="{F7A72992-23F7-4E55-8490-CEE0BA0691BF}" destId="{70624E90-FD67-4615-89EB-6A850D70AB17}" srcOrd="1" destOrd="0" presId="urn:microsoft.com/office/officeart/2005/8/layout/hierarchy4"/>
    <dgm:cxn modelId="{98051254-FD72-47AA-BD1F-D78255BAA84E}" type="presParOf" srcId="{4DF7704F-75ED-4DC8-A71D-8C23E4BD15FF}" destId="{86956FEA-B879-4106-8A5A-B47C4139A565}" srcOrd="1" destOrd="0" presId="urn:microsoft.com/office/officeart/2005/8/layout/hierarchy4"/>
    <dgm:cxn modelId="{899B5F08-176C-4502-B2B0-D6E06E259D17}" type="presParOf" srcId="{4DF7704F-75ED-4DC8-A71D-8C23E4BD15FF}" destId="{B69BD1A7-56EF-4EA5-ABE3-FBB1D756025A}" srcOrd="2" destOrd="0" presId="urn:microsoft.com/office/officeart/2005/8/layout/hierarchy4"/>
    <dgm:cxn modelId="{6F92DC20-7936-4742-B624-BF3BADF60216}" type="presParOf" srcId="{B69BD1A7-56EF-4EA5-ABE3-FBB1D756025A}" destId="{BFC72512-56AC-40C5-91AE-90E585045E79}" srcOrd="0" destOrd="0" presId="urn:microsoft.com/office/officeart/2005/8/layout/hierarchy4"/>
    <dgm:cxn modelId="{86E12E08-29FE-48E3-9AC8-59BD91684BA2}" type="presParOf" srcId="{B69BD1A7-56EF-4EA5-ABE3-FBB1D756025A}" destId="{98F657D2-0EDC-492A-9DA6-6D1589C25438}" srcOrd="1" destOrd="0" presId="urn:microsoft.com/office/officeart/2005/8/layout/hierarchy4"/>
    <dgm:cxn modelId="{5B101C8E-8DF6-4486-824D-AC80DAD348DC}" type="presParOf" srcId="{B69BD1A7-56EF-4EA5-ABE3-FBB1D756025A}" destId="{03F14F55-7D0A-416D-8D08-F0995A849616}" srcOrd="2" destOrd="0" presId="urn:microsoft.com/office/officeart/2005/8/layout/hierarchy4"/>
    <dgm:cxn modelId="{E20CD7F7-BF51-43B3-9AB8-522EF178AD3E}" type="presParOf" srcId="{03F14F55-7D0A-416D-8D08-F0995A849616}" destId="{3E9D5556-695C-44E6-B722-6C0D9FA24100}" srcOrd="0" destOrd="0" presId="urn:microsoft.com/office/officeart/2005/8/layout/hierarchy4"/>
    <dgm:cxn modelId="{391D1273-5F1C-4A1F-A258-4011F8EA5141}" type="presParOf" srcId="{3E9D5556-695C-44E6-B722-6C0D9FA24100}" destId="{0F9B1A0D-29C9-4B2A-B8A0-21CDF9383FC8}" srcOrd="0" destOrd="0" presId="urn:microsoft.com/office/officeart/2005/8/layout/hierarchy4"/>
    <dgm:cxn modelId="{7EAC9403-4A74-4ECA-8701-B54ED6EFDB9D}" type="presParOf" srcId="{3E9D5556-695C-44E6-B722-6C0D9FA24100}" destId="{88D1AE8D-FC97-45D3-8C01-2CAD76E56A04}" srcOrd="1" destOrd="0" presId="urn:microsoft.com/office/officeart/2005/8/layout/hierarchy4"/>
    <dgm:cxn modelId="{D3B9F595-935E-4F18-879C-394A315816BB}" type="presParOf" srcId="{03F14F55-7D0A-416D-8D08-F0995A849616}" destId="{0C65B51C-C5FD-4B2E-9599-4C9243218130}" srcOrd="1" destOrd="0" presId="urn:microsoft.com/office/officeart/2005/8/layout/hierarchy4"/>
    <dgm:cxn modelId="{68F20B88-613D-42E5-86FF-EF414FFA8D51}" type="presParOf" srcId="{03F14F55-7D0A-416D-8D08-F0995A849616}" destId="{2A324FE9-BA22-4864-925F-9A93DD7FD9C8}" srcOrd="2" destOrd="0" presId="urn:microsoft.com/office/officeart/2005/8/layout/hierarchy4"/>
    <dgm:cxn modelId="{0E8EAB82-FA77-45E3-8B1A-8045CFE2CE6F}" type="presParOf" srcId="{2A324FE9-BA22-4864-925F-9A93DD7FD9C8}" destId="{1F773344-74D6-4D1B-94AA-B4A3313A5A9E}" srcOrd="0" destOrd="0" presId="urn:microsoft.com/office/officeart/2005/8/layout/hierarchy4"/>
    <dgm:cxn modelId="{8D5B0F21-C21B-4DF6-B987-422142B5B548}" type="presParOf" srcId="{2A324FE9-BA22-4864-925F-9A93DD7FD9C8}" destId="{63B09629-061E-4679-B6ED-13084A368A48}" srcOrd="1" destOrd="0" presId="urn:microsoft.com/office/officeart/2005/8/layout/hierarchy4"/>
    <dgm:cxn modelId="{0687E5CA-BA61-4CB2-B4A7-90214C8169BB}" type="presParOf" srcId="{03F14F55-7D0A-416D-8D08-F0995A849616}" destId="{794CE65D-A4FF-4162-B83C-B59ED087B2ED}" srcOrd="3" destOrd="0" presId="urn:microsoft.com/office/officeart/2005/8/layout/hierarchy4"/>
    <dgm:cxn modelId="{408263C2-CB77-4E14-8A7A-711196318470}" type="presParOf" srcId="{03F14F55-7D0A-416D-8D08-F0995A849616}" destId="{82213B8B-2541-4859-A690-E08AA5D90BEF}" srcOrd="4" destOrd="0" presId="urn:microsoft.com/office/officeart/2005/8/layout/hierarchy4"/>
    <dgm:cxn modelId="{5DA6C87E-812D-462F-BF76-85E4AA366268}" type="presParOf" srcId="{82213B8B-2541-4859-A690-E08AA5D90BEF}" destId="{2D376DDE-114C-4C33-8E5F-860A0B3A49DA}" srcOrd="0" destOrd="0" presId="urn:microsoft.com/office/officeart/2005/8/layout/hierarchy4"/>
    <dgm:cxn modelId="{19F3D5F1-59FC-4894-AC43-5CC25465768C}" type="presParOf" srcId="{82213B8B-2541-4859-A690-E08AA5D90BEF}" destId="{464CB484-7D03-49A1-8685-594BFAD5F81C}" srcOrd="1" destOrd="0" presId="urn:microsoft.com/office/officeart/2005/8/layout/hierarchy4"/>
    <dgm:cxn modelId="{FBCFD82D-9205-41DB-8937-9F9B033E496A}" type="presParOf" srcId="{03F14F55-7D0A-416D-8D08-F0995A849616}" destId="{4E13DECF-C310-467B-B5D1-217667BD7384}" srcOrd="5" destOrd="0" presId="urn:microsoft.com/office/officeart/2005/8/layout/hierarchy4"/>
    <dgm:cxn modelId="{F48852E0-69A4-4236-BE09-A7D258EAA300}" type="presParOf" srcId="{03F14F55-7D0A-416D-8D08-F0995A849616}" destId="{66937527-D23B-4250-AF07-1B2DB9A80240}" srcOrd="6" destOrd="0" presId="urn:microsoft.com/office/officeart/2005/8/layout/hierarchy4"/>
    <dgm:cxn modelId="{E39ADE16-502E-476C-A258-ADBFF93700F1}" type="presParOf" srcId="{66937527-D23B-4250-AF07-1B2DB9A80240}" destId="{A80206E3-B7B9-45F5-835A-1E4D17C946F7}" srcOrd="0" destOrd="0" presId="urn:microsoft.com/office/officeart/2005/8/layout/hierarchy4"/>
    <dgm:cxn modelId="{2F507B79-5605-4A23-BAD6-32D327B19770}" type="presParOf" srcId="{66937527-D23B-4250-AF07-1B2DB9A80240}" destId="{54B31CAD-FD80-4EB0-BD4F-A2BE36C0701B}" srcOrd="1" destOrd="0" presId="urn:microsoft.com/office/officeart/2005/8/layout/hierarchy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80516046-5B67-489A-B9B2-8F17D860AC7C}" type="doc">
      <dgm:prSet loTypeId="urn:microsoft.com/office/officeart/2005/8/layout/hierarchy3" loCatId="relationship" qsTypeId="urn:microsoft.com/office/officeart/2005/8/quickstyle/simple1" qsCatId="simple" csTypeId="urn:microsoft.com/office/officeart/2005/8/colors/colorful1" csCatId="colorful" phldr="1"/>
      <dgm:spPr/>
      <dgm:t>
        <a:bodyPr/>
        <a:lstStyle/>
        <a:p>
          <a:endParaRPr lang="en-US"/>
        </a:p>
      </dgm:t>
    </dgm:pt>
    <dgm:pt modelId="{508B8956-9769-433C-8290-0F2D5FB2AE5D}">
      <dgm:prSet phldrT="[Text]"/>
      <dgm:spPr/>
      <dgm:t>
        <a:bodyPr/>
        <a:lstStyle/>
        <a:p>
          <a:r>
            <a:rPr lang="en-US" b="1" dirty="0" smtClean="0">
              <a:solidFill>
                <a:schemeClr val="tx1"/>
              </a:solidFill>
            </a:rPr>
            <a:t>BIOUPDT</a:t>
          </a:r>
          <a:endParaRPr lang="en-US" dirty="0">
            <a:solidFill>
              <a:schemeClr val="tx1"/>
            </a:solidFill>
          </a:endParaRPr>
        </a:p>
      </dgm:t>
    </dgm:pt>
    <dgm:pt modelId="{75CF8458-2D25-460E-B423-98008D2C9D2D}" type="parTrans" cxnId="{C2909577-0A69-434D-A9B2-7D0B9229CEC8}">
      <dgm:prSet/>
      <dgm:spPr/>
      <dgm:t>
        <a:bodyPr/>
        <a:lstStyle/>
        <a:p>
          <a:endParaRPr lang="en-US"/>
        </a:p>
      </dgm:t>
    </dgm:pt>
    <dgm:pt modelId="{7F38B02C-28C8-4C6A-A05F-200623F666BA}" type="sibTrans" cxnId="{C2909577-0A69-434D-A9B2-7D0B9229CEC8}">
      <dgm:prSet/>
      <dgm:spPr/>
      <dgm:t>
        <a:bodyPr/>
        <a:lstStyle/>
        <a:p>
          <a:endParaRPr lang="en-US"/>
        </a:p>
      </dgm:t>
    </dgm:pt>
    <dgm:pt modelId="{8C968066-3FA5-4124-8131-8BB3026C4C89}">
      <dgm:prSet custT="1"/>
      <dgm:spPr/>
      <dgm:t>
        <a:bodyPr anchor="ctr"/>
        <a:lstStyle/>
        <a:p>
          <a:r>
            <a:rPr lang="en-US" sz="2000" dirty="0" smtClean="0"/>
            <a:t>Eligibility Data </a:t>
          </a:r>
          <a:r>
            <a:rPr lang="en-US" sz="2000" b="1" u="sng" dirty="0" smtClean="0"/>
            <a:t>File </a:t>
          </a:r>
          <a:r>
            <a:rPr lang="en-US" sz="2000" dirty="0" smtClean="0"/>
            <a:t>- Data file to be used by cnyricMED Integration Subscribers </a:t>
          </a:r>
          <a:endParaRPr lang="en-US" sz="2000" dirty="0"/>
        </a:p>
      </dgm:t>
    </dgm:pt>
    <dgm:pt modelId="{5043CA3A-F453-4A59-A94F-2922874E5CF3}" type="parTrans" cxnId="{4E3A3824-577B-47F6-86CE-ED4A7FC86485}">
      <dgm:prSet/>
      <dgm:spPr/>
      <dgm:t>
        <a:bodyPr/>
        <a:lstStyle/>
        <a:p>
          <a:endParaRPr lang="en-US"/>
        </a:p>
      </dgm:t>
    </dgm:pt>
    <dgm:pt modelId="{150270D4-58F2-437F-9091-FF9CF47F52D4}" type="sibTrans" cxnId="{4E3A3824-577B-47F6-86CE-ED4A7FC86485}">
      <dgm:prSet/>
      <dgm:spPr/>
      <dgm:t>
        <a:bodyPr/>
        <a:lstStyle/>
        <a:p>
          <a:endParaRPr lang="en-US"/>
        </a:p>
      </dgm:t>
    </dgm:pt>
    <dgm:pt modelId="{01516E49-5636-4D08-B8D9-AF14F149677E}">
      <dgm:prSet/>
      <dgm:spPr/>
      <dgm:t>
        <a:bodyPr/>
        <a:lstStyle/>
        <a:p>
          <a:r>
            <a:rPr lang="en-US" b="1" dirty="0" smtClean="0">
              <a:solidFill>
                <a:schemeClr val="tx1"/>
              </a:solidFill>
            </a:rPr>
            <a:t>ELIGRPT</a:t>
          </a:r>
          <a:endParaRPr lang="en-US" dirty="0">
            <a:solidFill>
              <a:schemeClr val="tx1"/>
            </a:solidFill>
          </a:endParaRPr>
        </a:p>
      </dgm:t>
    </dgm:pt>
    <dgm:pt modelId="{32C513F4-E484-4BE7-9673-EABD8BF39D45}" type="parTrans" cxnId="{7D214980-5233-4526-9761-9028CD4DFDE9}">
      <dgm:prSet/>
      <dgm:spPr/>
      <dgm:t>
        <a:bodyPr/>
        <a:lstStyle/>
        <a:p>
          <a:endParaRPr lang="en-US"/>
        </a:p>
      </dgm:t>
    </dgm:pt>
    <dgm:pt modelId="{725574C0-810C-4BA1-8914-A290B3FF45A7}" type="sibTrans" cxnId="{7D214980-5233-4526-9761-9028CD4DFDE9}">
      <dgm:prSet/>
      <dgm:spPr/>
      <dgm:t>
        <a:bodyPr/>
        <a:lstStyle/>
        <a:p>
          <a:endParaRPr lang="en-US"/>
        </a:p>
      </dgm:t>
    </dgm:pt>
    <dgm:pt modelId="{937BB24E-1657-4D43-96E0-1E6204C80157}">
      <dgm:prSet custT="1"/>
      <dgm:spPr/>
      <dgm:t>
        <a:bodyPr anchor="ctr"/>
        <a:lstStyle/>
        <a:p>
          <a:r>
            <a:rPr lang="en-US" sz="2000" dirty="0" smtClean="0"/>
            <a:t>Medicaid Eligibility Report - Complete Eligible Student List </a:t>
          </a:r>
          <a:endParaRPr lang="en-US" sz="2000" dirty="0"/>
        </a:p>
      </dgm:t>
    </dgm:pt>
    <dgm:pt modelId="{59441C3F-620D-4A44-B59A-19178C8E5C08}" type="parTrans" cxnId="{19CF9527-428B-4E2A-8965-49B307591685}">
      <dgm:prSet/>
      <dgm:spPr/>
      <dgm:t>
        <a:bodyPr/>
        <a:lstStyle/>
        <a:p>
          <a:endParaRPr lang="en-US"/>
        </a:p>
      </dgm:t>
    </dgm:pt>
    <dgm:pt modelId="{BD5BB2C5-4246-4E09-81D0-3589F9EA1317}" type="sibTrans" cxnId="{19CF9527-428B-4E2A-8965-49B307591685}">
      <dgm:prSet/>
      <dgm:spPr/>
      <dgm:t>
        <a:bodyPr/>
        <a:lstStyle/>
        <a:p>
          <a:endParaRPr lang="en-US"/>
        </a:p>
      </dgm:t>
    </dgm:pt>
    <dgm:pt modelId="{E09C64C0-4F23-470D-8F01-52A7BCB7E136}">
      <dgm:prSet/>
      <dgm:spPr/>
      <dgm:t>
        <a:bodyPr/>
        <a:lstStyle/>
        <a:p>
          <a:r>
            <a:rPr lang="en-US" b="1" dirty="0" smtClean="0">
              <a:solidFill>
                <a:schemeClr val="tx1"/>
              </a:solidFill>
            </a:rPr>
            <a:t>BIOINCT</a:t>
          </a:r>
          <a:endParaRPr lang="en-US" dirty="0">
            <a:solidFill>
              <a:schemeClr val="tx1"/>
            </a:solidFill>
          </a:endParaRPr>
        </a:p>
      </dgm:t>
    </dgm:pt>
    <dgm:pt modelId="{E78683FA-1A6B-4FDC-A84F-391D86687E11}" type="parTrans" cxnId="{4DF6AC5F-2AB3-4097-925E-6F577C0B504F}">
      <dgm:prSet/>
      <dgm:spPr/>
      <dgm:t>
        <a:bodyPr/>
        <a:lstStyle/>
        <a:p>
          <a:endParaRPr lang="en-US"/>
        </a:p>
      </dgm:t>
    </dgm:pt>
    <dgm:pt modelId="{753D8DF6-1913-440A-A963-7418B39CD285}" type="sibTrans" cxnId="{4DF6AC5F-2AB3-4097-925E-6F577C0B504F}">
      <dgm:prSet/>
      <dgm:spPr/>
      <dgm:t>
        <a:bodyPr/>
        <a:lstStyle/>
        <a:p>
          <a:endParaRPr lang="en-US"/>
        </a:p>
      </dgm:t>
    </dgm:pt>
    <dgm:pt modelId="{CA7491F3-11BD-4CB1-84FC-FCA437A22BF1}">
      <dgm:prSet custT="1"/>
      <dgm:spPr/>
      <dgm:t>
        <a:bodyPr anchor="ctr"/>
        <a:lstStyle/>
        <a:p>
          <a:r>
            <a:rPr lang="en-US" sz="2000" dirty="0" smtClean="0"/>
            <a:t>Medicaid Biographical Inactivation Report - Inactivated Students</a:t>
          </a:r>
          <a:endParaRPr lang="en-US" sz="2000" dirty="0"/>
        </a:p>
      </dgm:t>
    </dgm:pt>
    <dgm:pt modelId="{1AA5C065-6C6A-46ED-8F7A-6B04E3DE9D77}" type="parTrans" cxnId="{649DEFAC-AE3A-4F15-A3FC-4C1ACA45E3C4}">
      <dgm:prSet/>
      <dgm:spPr/>
      <dgm:t>
        <a:bodyPr/>
        <a:lstStyle/>
        <a:p>
          <a:endParaRPr lang="en-US"/>
        </a:p>
      </dgm:t>
    </dgm:pt>
    <dgm:pt modelId="{279B2F8F-FEB9-4016-A750-FCDBF3CE2FA8}" type="sibTrans" cxnId="{649DEFAC-AE3A-4F15-A3FC-4C1ACA45E3C4}">
      <dgm:prSet/>
      <dgm:spPr/>
      <dgm:t>
        <a:bodyPr/>
        <a:lstStyle/>
        <a:p>
          <a:endParaRPr lang="en-US"/>
        </a:p>
      </dgm:t>
    </dgm:pt>
    <dgm:pt modelId="{3A9E50E4-2545-455D-8E96-4F9CFC543079}">
      <dgm:prSet/>
      <dgm:spPr/>
      <dgm:t>
        <a:bodyPr/>
        <a:lstStyle/>
        <a:p>
          <a:r>
            <a:rPr lang="en-US" b="1" dirty="0" smtClean="0">
              <a:solidFill>
                <a:schemeClr val="tx1"/>
              </a:solidFill>
            </a:rPr>
            <a:t>MATCH</a:t>
          </a:r>
          <a:endParaRPr lang="en-US" dirty="0">
            <a:solidFill>
              <a:schemeClr val="tx1"/>
            </a:solidFill>
          </a:endParaRPr>
        </a:p>
      </dgm:t>
    </dgm:pt>
    <dgm:pt modelId="{C6214C8D-9B57-475A-A088-B584783F1CB5}" type="parTrans" cxnId="{210A2184-CBFF-43B3-A0C2-FD28890AF326}">
      <dgm:prSet/>
      <dgm:spPr/>
      <dgm:t>
        <a:bodyPr/>
        <a:lstStyle/>
        <a:p>
          <a:endParaRPr lang="en-US"/>
        </a:p>
      </dgm:t>
    </dgm:pt>
    <dgm:pt modelId="{F8262572-862F-403B-A52D-C930C38267AE}" type="sibTrans" cxnId="{210A2184-CBFF-43B3-A0C2-FD28890AF326}">
      <dgm:prSet/>
      <dgm:spPr/>
      <dgm:t>
        <a:bodyPr/>
        <a:lstStyle/>
        <a:p>
          <a:endParaRPr lang="en-US"/>
        </a:p>
      </dgm:t>
    </dgm:pt>
    <dgm:pt modelId="{4C4F791C-C9A7-43A8-8137-DBF70B62CE52}">
      <dgm:prSet/>
      <dgm:spPr/>
      <dgm:t>
        <a:bodyPr/>
        <a:lstStyle/>
        <a:p>
          <a:r>
            <a:rPr lang="en-US" b="1" dirty="0" smtClean="0">
              <a:solidFill>
                <a:schemeClr val="tx1"/>
              </a:solidFill>
            </a:rPr>
            <a:t>BIODLTE</a:t>
          </a:r>
          <a:endParaRPr lang="en-US" dirty="0">
            <a:solidFill>
              <a:schemeClr val="tx1"/>
            </a:solidFill>
          </a:endParaRPr>
        </a:p>
      </dgm:t>
    </dgm:pt>
    <dgm:pt modelId="{204300F5-7BC6-429A-B904-9E18FCA5219F}" type="parTrans" cxnId="{E8569248-3EB3-4C24-98E9-62D5DB90789C}">
      <dgm:prSet/>
      <dgm:spPr/>
      <dgm:t>
        <a:bodyPr/>
        <a:lstStyle/>
        <a:p>
          <a:endParaRPr lang="en-US"/>
        </a:p>
      </dgm:t>
    </dgm:pt>
    <dgm:pt modelId="{73551DEB-8379-49BB-B29A-481B101CA9D8}" type="sibTrans" cxnId="{E8569248-3EB3-4C24-98E9-62D5DB90789C}">
      <dgm:prSet/>
      <dgm:spPr/>
      <dgm:t>
        <a:bodyPr/>
        <a:lstStyle/>
        <a:p>
          <a:endParaRPr lang="en-US"/>
        </a:p>
      </dgm:t>
    </dgm:pt>
    <dgm:pt modelId="{628D3181-6647-4B88-9DAD-5681CD9D1384}">
      <dgm:prSet/>
      <dgm:spPr/>
      <dgm:t>
        <a:bodyPr/>
        <a:lstStyle/>
        <a:p>
          <a:r>
            <a:rPr lang="en-US" b="1" dirty="0" smtClean="0">
              <a:solidFill>
                <a:schemeClr val="tx1"/>
              </a:solidFill>
            </a:rPr>
            <a:t>ELIGDATA</a:t>
          </a:r>
          <a:endParaRPr lang="en-US" dirty="0">
            <a:solidFill>
              <a:schemeClr val="tx1"/>
            </a:solidFill>
          </a:endParaRPr>
        </a:p>
      </dgm:t>
    </dgm:pt>
    <dgm:pt modelId="{BE23D67D-20F4-4BCC-BA94-F580E62863BC}" type="parTrans" cxnId="{2EE64EAE-2DB0-459D-A583-145356028E22}">
      <dgm:prSet/>
      <dgm:spPr/>
      <dgm:t>
        <a:bodyPr/>
        <a:lstStyle/>
        <a:p>
          <a:endParaRPr lang="en-US"/>
        </a:p>
      </dgm:t>
    </dgm:pt>
    <dgm:pt modelId="{E996BC49-C558-435C-BB7A-CF08453F13BD}" type="sibTrans" cxnId="{2EE64EAE-2DB0-459D-A583-145356028E22}">
      <dgm:prSet/>
      <dgm:spPr/>
      <dgm:t>
        <a:bodyPr/>
        <a:lstStyle/>
        <a:p>
          <a:endParaRPr lang="en-US"/>
        </a:p>
      </dgm:t>
    </dgm:pt>
    <dgm:pt modelId="{246E15D4-6681-4B3A-A4D0-5827C08B5D92}">
      <dgm:prSet custT="1"/>
      <dgm:spPr/>
      <dgm:t>
        <a:bodyPr anchor="ctr"/>
        <a:lstStyle/>
        <a:p>
          <a:r>
            <a:rPr lang="en-US" sz="2000" smtClean="0"/>
            <a:t>Medicaid Biographical Non Match Report -Non Matching Students </a:t>
          </a:r>
          <a:endParaRPr lang="en-US" sz="2000" dirty="0"/>
        </a:p>
      </dgm:t>
    </dgm:pt>
    <dgm:pt modelId="{0B718067-485A-4BF7-97BF-991F92FE5B19}" type="parTrans" cxnId="{9501B9C9-0885-46BD-A9E1-915A7DC11A43}">
      <dgm:prSet/>
      <dgm:spPr/>
      <dgm:t>
        <a:bodyPr/>
        <a:lstStyle/>
        <a:p>
          <a:endParaRPr lang="en-US"/>
        </a:p>
      </dgm:t>
    </dgm:pt>
    <dgm:pt modelId="{C89CF3AE-D3AD-4866-88B6-DB017B0E9B40}" type="sibTrans" cxnId="{9501B9C9-0885-46BD-A9E1-915A7DC11A43}">
      <dgm:prSet/>
      <dgm:spPr/>
      <dgm:t>
        <a:bodyPr/>
        <a:lstStyle/>
        <a:p>
          <a:endParaRPr lang="en-US"/>
        </a:p>
      </dgm:t>
    </dgm:pt>
    <dgm:pt modelId="{7C444018-85D8-422E-B377-971A7E1EFEDA}">
      <dgm:prSet custT="1"/>
      <dgm:spPr/>
      <dgm:t>
        <a:bodyPr anchor="ctr"/>
        <a:lstStyle/>
        <a:p>
          <a:r>
            <a:rPr lang="en-US" sz="2000" dirty="0" smtClean="0"/>
            <a:t>Medicaid Biographical Deletion Report - Deleted Unmatched Students</a:t>
          </a:r>
          <a:endParaRPr lang="en-US" sz="2000" dirty="0"/>
        </a:p>
      </dgm:t>
    </dgm:pt>
    <dgm:pt modelId="{EFA50017-8FF1-4B0A-92D7-0E593CA0E85E}" type="parTrans" cxnId="{ED0CBCE0-6FF0-4CF7-9223-34FFF1A950F9}">
      <dgm:prSet/>
      <dgm:spPr/>
      <dgm:t>
        <a:bodyPr/>
        <a:lstStyle/>
        <a:p>
          <a:endParaRPr lang="en-US"/>
        </a:p>
      </dgm:t>
    </dgm:pt>
    <dgm:pt modelId="{33248193-196C-4751-8B68-8E6017DE7BB4}" type="sibTrans" cxnId="{ED0CBCE0-6FF0-4CF7-9223-34FFF1A950F9}">
      <dgm:prSet/>
      <dgm:spPr/>
      <dgm:t>
        <a:bodyPr/>
        <a:lstStyle/>
        <a:p>
          <a:endParaRPr lang="en-US"/>
        </a:p>
      </dgm:t>
    </dgm:pt>
    <dgm:pt modelId="{1CBE33A3-5D62-4D52-B05B-224A6A60AA86}">
      <dgm:prSet phldrT="[Text]" custT="1"/>
      <dgm:spPr/>
      <dgm:t>
        <a:bodyPr anchor="ctr"/>
        <a:lstStyle/>
        <a:p>
          <a:r>
            <a:rPr lang="en-US" sz="2000" dirty="0" smtClean="0"/>
            <a:t>Medicaid Biographical Update Report - Contains submitted demographic data from the recent cycle submission </a:t>
          </a:r>
          <a:endParaRPr lang="en-US" sz="2000" dirty="0"/>
        </a:p>
      </dgm:t>
    </dgm:pt>
    <dgm:pt modelId="{8968C810-3440-4908-B373-942BBF25B584}" type="parTrans" cxnId="{4A7219BA-E2E9-47E6-B274-D8E224867005}">
      <dgm:prSet/>
      <dgm:spPr/>
      <dgm:t>
        <a:bodyPr/>
        <a:lstStyle/>
        <a:p>
          <a:endParaRPr lang="en-US"/>
        </a:p>
      </dgm:t>
    </dgm:pt>
    <dgm:pt modelId="{18A9F84E-CD25-48D4-A540-19C30A35836C}" type="sibTrans" cxnId="{4A7219BA-E2E9-47E6-B274-D8E224867005}">
      <dgm:prSet/>
      <dgm:spPr/>
      <dgm:t>
        <a:bodyPr/>
        <a:lstStyle/>
        <a:p>
          <a:endParaRPr lang="en-US"/>
        </a:p>
      </dgm:t>
    </dgm:pt>
    <dgm:pt modelId="{D235F92E-C716-4729-8F1A-343D8456222A}" type="pres">
      <dgm:prSet presAssocID="{80516046-5B67-489A-B9B2-8F17D860AC7C}" presName="diagram" presStyleCnt="0">
        <dgm:presLayoutVars>
          <dgm:chPref val="1"/>
          <dgm:dir/>
          <dgm:animOne val="branch"/>
          <dgm:animLvl val="lvl"/>
          <dgm:resizeHandles/>
        </dgm:presLayoutVars>
      </dgm:prSet>
      <dgm:spPr/>
      <dgm:t>
        <a:bodyPr/>
        <a:lstStyle/>
        <a:p>
          <a:endParaRPr lang="en-US"/>
        </a:p>
      </dgm:t>
    </dgm:pt>
    <dgm:pt modelId="{18C8D51E-CE1E-462F-92B0-5B41340806DF}" type="pres">
      <dgm:prSet presAssocID="{508B8956-9769-433C-8290-0F2D5FB2AE5D}" presName="root" presStyleCnt="0"/>
      <dgm:spPr/>
    </dgm:pt>
    <dgm:pt modelId="{9DC0F8B8-EFD4-4689-9007-C5B8BFA37F91}" type="pres">
      <dgm:prSet presAssocID="{508B8956-9769-433C-8290-0F2D5FB2AE5D}" presName="rootComposite" presStyleCnt="0"/>
      <dgm:spPr/>
    </dgm:pt>
    <dgm:pt modelId="{4E7D2E39-7DDC-4690-B483-F0720C1C9E67}" type="pres">
      <dgm:prSet presAssocID="{508B8956-9769-433C-8290-0F2D5FB2AE5D}" presName="rootText" presStyleLbl="node1" presStyleIdx="0" presStyleCnt="6"/>
      <dgm:spPr/>
      <dgm:t>
        <a:bodyPr/>
        <a:lstStyle/>
        <a:p>
          <a:endParaRPr lang="en-US"/>
        </a:p>
      </dgm:t>
    </dgm:pt>
    <dgm:pt modelId="{868DA1EB-59D6-4BCA-A878-421E2CDE91B0}" type="pres">
      <dgm:prSet presAssocID="{508B8956-9769-433C-8290-0F2D5FB2AE5D}" presName="rootConnector" presStyleLbl="node1" presStyleIdx="0" presStyleCnt="6"/>
      <dgm:spPr/>
      <dgm:t>
        <a:bodyPr/>
        <a:lstStyle/>
        <a:p>
          <a:endParaRPr lang="en-US"/>
        </a:p>
      </dgm:t>
    </dgm:pt>
    <dgm:pt modelId="{0A1ACAA0-0E3D-4072-8224-A9E17ED74841}" type="pres">
      <dgm:prSet presAssocID="{508B8956-9769-433C-8290-0F2D5FB2AE5D}" presName="childShape" presStyleCnt="0"/>
      <dgm:spPr/>
    </dgm:pt>
    <dgm:pt modelId="{08F0DB9E-DAA3-4B52-AFD3-5669919CB08B}" type="pres">
      <dgm:prSet presAssocID="{8968C810-3440-4908-B373-942BBF25B584}" presName="Name13" presStyleLbl="parChTrans1D2" presStyleIdx="0" presStyleCnt="6"/>
      <dgm:spPr/>
      <dgm:t>
        <a:bodyPr/>
        <a:lstStyle/>
        <a:p>
          <a:endParaRPr lang="en-US"/>
        </a:p>
      </dgm:t>
    </dgm:pt>
    <dgm:pt modelId="{75978605-28DF-48A4-8B6C-F50793A3AAD6}" type="pres">
      <dgm:prSet presAssocID="{1CBE33A3-5D62-4D52-B05B-224A6A60AA86}" presName="childText" presStyleLbl="bgAcc1" presStyleIdx="0" presStyleCnt="6" custScaleX="129047" custScaleY="394321" custLinFactNeighborY="15435">
        <dgm:presLayoutVars>
          <dgm:bulletEnabled val="1"/>
        </dgm:presLayoutVars>
      </dgm:prSet>
      <dgm:spPr/>
      <dgm:t>
        <a:bodyPr/>
        <a:lstStyle/>
        <a:p>
          <a:endParaRPr lang="en-US"/>
        </a:p>
      </dgm:t>
    </dgm:pt>
    <dgm:pt modelId="{E16E6BF9-633E-4342-9860-FAB14650279F}" type="pres">
      <dgm:prSet presAssocID="{4C4F791C-C9A7-43A8-8137-DBF70B62CE52}" presName="root" presStyleCnt="0"/>
      <dgm:spPr/>
    </dgm:pt>
    <dgm:pt modelId="{FFEA13F2-27AB-413D-8723-70B52B19631A}" type="pres">
      <dgm:prSet presAssocID="{4C4F791C-C9A7-43A8-8137-DBF70B62CE52}" presName="rootComposite" presStyleCnt="0"/>
      <dgm:spPr/>
    </dgm:pt>
    <dgm:pt modelId="{B81BCEE4-93A9-45D4-B132-97AD3E751735}" type="pres">
      <dgm:prSet presAssocID="{4C4F791C-C9A7-43A8-8137-DBF70B62CE52}" presName="rootText" presStyleLbl="node1" presStyleIdx="1" presStyleCnt="6"/>
      <dgm:spPr/>
      <dgm:t>
        <a:bodyPr/>
        <a:lstStyle/>
        <a:p>
          <a:endParaRPr lang="en-US"/>
        </a:p>
      </dgm:t>
    </dgm:pt>
    <dgm:pt modelId="{917E6284-E9F0-4A38-A9E6-D013F8DE5A24}" type="pres">
      <dgm:prSet presAssocID="{4C4F791C-C9A7-43A8-8137-DBF70B62CE52}" presName="rootConnector" presStyleLbl="node1" presStyleIdx="1" presStyleCnt="6"/>
      <dgm:spPr/>
      <dgm:t>
        <a:bodyPr/>
        <a:lstStyle/>
        <a:p>
          <a:endParaRPr lang="en-US"/>
        </a:p>
      </dgm:t>
    </dgm:pt>
    <dgm:pt modelId="{8DB35BB4-2F6C-4261-BACB-5B8E473632D6}" type="pres">
      <dgm:prSet presAssocID="{4C4F791C-C9A7-43A8-8137-DBF70B62CE52}" presName="childShape" presStyleCnt="0"/>
      <dgm:spPr/>
    </dgm:pt>
    <dgm:pt modelId="{39BBF15D-F8AE-41BF-BF55-EE13B0996B2A}" type="pres">
      <dgm:prSet presAssocID="{EFA50017-8FF1-4B0A-92D7-0E593CA0E85E}" presName="Name13" presStyleLbl="parChTrans1D2" presStyleIdx="1" presStyleCnt="6"/>
      <dgm:spPr/>
      <dgm:t>
        <a:bodyPr/>
        <a:lstStyle/>
        <a:p>
          <a:endParaRPr lang="en-US"/>
        </a:p>
      </dgm:t>
    </dgm:pt>
    <dgm:pt modelId="{61C0ECEC-5A30-40E5-B8AC-47815BEC6E4D}" type="pres">
      <dgm:prSet presAssocID="{7C444018-85D8-422E-B377-971A7E1EFEDA}" presName="childText" presStyleLbl="bgAcc1" presStyleIdx="1" presStyleCnt="6" custScaleX="129047" custScaleY="394321" custLinFactNeighborY="15435">
        <dgm:presLayoutVars>
          <dgm:bulletEnabled val="1"/>
        </dgm:presLayoutVars>
      </dgm:prSet>
      <dgm:spPr/>
      <dgm:t>
        <a:bodyPr/>
        <a:lstStyle/>
        <a:p>
          <a:endParaRPr lang="en-US"/>
        </a:p>
      </dgm:t>
    </dgm:pt>
    <dgm:pt modelId="{FFB863A9-43EB-4403-B3E1-50D952CC7B94}" type="pres">
      <dgm:prSet presAssocID="{E09C64C0-4F23-470D-8F01-52A7BCB7E136}" presName="root" presStyleCnt="0"/>
      <dgm:spPr/>
    </dgm:pt>
    <dgm:pt modelId="{3E1372EF-0F76-4697-8776-D81ED866104C}" type="pres">
      <dgm:prSet presAssocID="{E09C64C0-4F23-470D-8F01-52A7BCB7E136}" presName="rootComposite" presStyleCnt="0"/>
      <dgm:spPr/>
    </dgm:pt>
    <dgm:pt modelId="{F5524FF2-D49B-4E62-BE82-2D1DABA3F796}" type="pres">
      <dgm:prSet presAssocID="{E09C64C0-4F23-470D-8F01-52A7BCB7E136}" presName="rootText" presStyleLbl="node1" presStyleIdx="2" presStyleCnt="6"/>
      <dgm:spPr/>
      <dgm:t>
        <a:bodyPr/>
        <a:lstStyle/>
        <a:p>
          <a:endParaRPr lang="en-US"/>
        </a:p>
      </dgm:t>
    </dgm:pt>
    <dgm:pt modelId="{7B6E9346-2B9E-4DCF-A44D-4B2843F83E3C}" type="pres">
      <dgm:prSet presAssocID="{E09C64C0-4F23-470D-8F01-52A7BCB7E136}" presName="rootConnector" presStyleLbl="node1" presStyleIdx="2" presStyleCnt="6"/>
      <dgm:spPr/>
      <dgm:t>
        <a:bodyPr/>
        <a:lstStyle/>
        <a:p>
          <a:endParaRPr lang="en-US"/>
        </a:p>
      </dgm:t>
    </dgm:pt>
    <dgm:pt modelId="{FDC8E727-3F71-4C38-A47D-971A515EEEC8}" type="pres">
      <dgm:prSet presAssocID="{E09C64C0-4F23-470D-8F01-52A7BCB7E136}" presName="childShape" presStyleCnt="0"/>
      <dgm:spPr/>
    </dgm:pt>
    <dgm:pt modelId="{EF1028FB-AF57-4EF7-81AA-425A5F80D971}" type="pres">
      <dgm:prSet presAssocID="{1AA5C065-6C6A-46ED-8F7A-6B04E3DE9D77}" presName="Name13" presStyleLbl="parChTrans1D2" presStyleIdx="2" presStyleCnt="6"/>
      <dgm:spPr/>
      <dgm:t>
        <a:bodyPr/>
        <a:lstStyle/>
        <a:p>
          <a:endParaRPr lang="en-US"/>
        </a:p>
      </dgm:t>
    </dgm:pt>
    <dgm:pt modelId="{273A0797-E32F-4940-92CE-EBA6065BA289}" type="pres">
      <dgm:prSet presAssocID="{CA7491F3-11BD-4CB1-84FC-FCA437A22BF1}" presName="childText" presStyleLbl="bgAcc1" presStyleIdx="2" presStyleCnt="6" custScaleX="129047" custScaleY="394321" custLinFactNeighborY="15435">
        <dgm:presLayoutVars>
          <dgm:bulletEnabled val="1"/>
        </dgm:presLayoutVars>
      </dgm:prSet>
      <dgm:spPr/>
      <dgm:t>
        <a:bodyPr/>
        <a:lstStyle/>
        <a:p>
          <a:endParaRPr lang="en-US"/>
        </a:p>
      </dgm:t>
    </dgm:pt>
    <dgm:pt modelId="{C3E1F657-9104-42BE-AB9A-F77881B77F64}" type="pres">
      <dgm:prSet presAssocID="{628D3181-6647-4B88-9DAD-5681CD9D1384}" presName="root" presStyleCnt="0"/>
      <dgm:spPr/>
    </dgm:pt>
    <dgm:pt modelId="{764F80DB-0B4C-46D0-8F85-84A282B9D1A7}" type="pres">
      <dgm:prSet presAssocID="{628D3181-6647-4B88-9DAD-5681CD9D1384}" presName="rootComposite" presStyleCnt="0"/>
      <dgm:spPr/>
    </dgm:pt>
    <dgm:pt modelId="{8AD4B2F3-6C1E-4056-8ECC-E21586193999}" type="pres">
      <dgm:prSet presAssocID="{628D3181-6647-4B88-9DAD-5681CD9D1384}" presName="rootText" presStyleLbl="node1" presStyleIdx="3" presStyleCnt="6"/>
      <dgm:spPr/>
      <dgm:t>
        <a:bodyPr/>
        <a:lstStyle/>
        <a:p>
          <a:endParaRPr lang="en-US"/>
        </a:p>
      </dgm:t>
    </dgm:pt>
    <dgm:pt modelId="{BF0F239F-823E-4560-84A0-91144B9062EC}" type="pres">
      <dgm:prSet presAssocID="{628D3181-6647-4B88-9DAD-5681CD9D1384}" presName="rootConnector" presStyleLbl="node1" presStyleIdx="3" presStyleCnt="6"/>
      <dgm:spPr/>
      <dgm:t>
        <a:bodyPr/>
        <a:lstStyle/>
        <a:p>
          <a:endParaRPr lang="en-US"/>
        </a:p>
      </dgm:t>
    </dgm:pt>
    <dgm:pt modelId="{542E9509-C5B0-4F27-B03E-7980AF0C3F7B}" type="pres">
      <dgm:prSet presAssocID="{628D3181-6647-4B88-9DAD-5681CD9D1384}" presName="childShape" presStyleCnt="0"/>
      <dgm:spPr/>
    </dgm:pt>
    <dgm:pt modelId="{100C8E9D-AF7D-4510-85D9-F7381D60706F}" type="pres">
      <dgm:prSet presAssocID="{5043CA3A-F453-4A59-A94F-2922874E5CF3}" presName="Name13" presStyleLbl="parChTrans1D2" presStyleIdx="3" presStyleCnt="6"/>
      <dgm:spPr/>
      <dgm:t>
        <a:bodyPr/>
        <a:lstStyle/>
        <a:p>
          <a:endParaRPr lang="en-US"/>
        </a:p>
      </dgm:t>
    </dgm:pt>
    <dgm:pt modelId="{231AADC6-C02E-454A-9E19-291995D4401C}" type="pres">
      <dgm:prSet presAssocID="{8C968066-3FA5-4124-8131-8BB3026C4C89}" presName="childText" presStyleLbl="bgAcc1" presStyleIdx="3" presStyleCnt="6" custScaleX="129047" custScaleY="394321" custLinFactNeighborY="15435">
        <dgm:presLayoutVars>
          <dgm:bulletEnabled val="1"/>
        </dgm:presLayoutVars>
      </dgm:prSet>
      <dgm:spPr/>
      <dgm:t>
        <a:bodyPr/>
        <a:lstStyle/>
        <a:p>
          <a:endParaRPr lang="en-US"/>
        </a:p>
      </dgm:t>
    </dgm:pt>
    <dgm:pt modelId="{9CBCEC30-83EC-4BFA-B314-8B1A3E37C397}" type="pres">
      <dgm:prSet presAssocID="{01516E49-5636-4D08-B8D9-AF14F149677E}" presName="root" presStyleCnt="0"/>
      <dgm:spPr/>
    </dgm:pt>
    <dgm:pt modelId="{16525D38-5029-40FA-ABA2-89FD7E2900BA}" type="pres">
      <dgm:prSet presAssocID="{01516E49-5636-4D08-B8D9-AF14F149677E}" presName="rootComposite" presStyleCnt="0"/>
      <dgm:spPr/>
    </dgm:pt>
    <dgm:pt modelId="{6C2D0D3D-68B1-4E94-94C6-362F4A44BE78}" type="pres">
      <dgm:prSet presAssocID="{01516E49-5636-4D08-B8D9-AF14F149677E}" presName="rootText" presStyleLbl="node1" presStyleIdx="4" presStyleCnt="6"/>
      <dgm:spPr/>
      <dgm:t>
        <a:bodyPr/>
        <a:lstStyle/>
        <a:p>
          <a:endParaRPr lang="en-US"/>
        </a:p>
      </dgm:t>
    </dgm:pt>
    <dgm:pt modelId="{D6F9F101-5BE4-4DB6-B34A-CE7535F845B4}" type="pres">
      <dgm:prSet presAssocID="{01516E49-5636-4D08-B8D9-AF14F149677E}" presName="rootConnector" presStyleLbl="node1" presStyleIdx="4" presStyleCnt="6"/>
      <dgm:spPr/>
      <dgm:t>
        <a:bodyPr/>
        <a:lstStyle/>
        <a:p>
          <a:endParaRPr lang="en-US"/>
        </a:p>
      </dgm:t>
    </dgm:pt>
    <dgm:pt modelId="{6D528FE9-6B0D-4E24-B07F-C81BAF9AE4DF}" type="pres">
      <dgm:prSet presAssocID="{01516E49-5636-4D08-B8D9-AF14F149677E}" presName="childShape" presStyleCnt="0"/>
      <dgm:spPr/>
    </dgm:pt>
    <dgm:pt modelId="{69A62520-025D-4938-8175-1029F0EC4B9A}" type="pres">
      <dgm:prSet presAssocID="{59441C3F-620D-4A44-B59A-19178C8E5C08}" presName="Name13" presStyleLbl="parChTrans1D2" presStyleIdx="4" presStyleCnt="6"/>
      <dgm:spPr/>
      <dgm:t>
        <a:bodyPr/>
        <a:lstStyle/>
        <a:p>
          <a:endParaRPr lang="en-US"/>
        </a:p>
      </dgm:t>
    </dgm:pt>
    <dgm:pt modelId="{0BD76D71-6641-4A05-808E-1256F038ECE9}" type="pres">
      <dgm:prSet presAssocID="{937BB24E-1657-4D43-96E0-1E6204C80157}" presName="childText" presStyleLbl="bgAcc1" presStyleIdx="4" presStyleCnt="6" custScaleX="129047" custScaleY="394321" custLinFactNeighborY="15435">
        <dgm:presLayoutVars>
          <dgm:bulletEnabled val="1"/>
        </dgm:presLayoutVars>
      </dgm:prSet>
      <dgm:spPr/>
      <dgm:t>
        <a:bodyPr/>
        <a:lstStyle/>
        <a:p>
          <a:endParaRPr lang="en-US"/>
        </a:p>
      </dgm:t>
    </dgm:pt>
    <dgm:pt modelId="{20BBDD80-C9AC-4226-9C73-63156B8F5319}" type="pres">
      <dgm:prSet presAssocID="{3A9E50E4-2545-455D-8E96-4F9CFC543079}" presName="root" presStyleCnt="0"/>
      <dgm:spPr/>
    </dgm:pt>
    <dgm:pt modelId="{2A1DA417-4C5A-44AC-B3B1-702D204D1BE8}" type="pres">
      <dgm:prSet presAssocID="{3A9E50E4-2545-455D-8E96-4F9CFC543079}" presName="rootComposite" presStyleCnt="0"/>
      <dgm:spPr/>
    </dgm:pt>
    <dgm:pt modelId="{FC537395-0805-4A68-BC47-D5E63C07EC9C}" type="pres">
      <dgm:prSet presAssocID="{3A9E50E4-2545-455D-8E96-4F9CFC543079}" presName="rootText" presStyleLbl="node1" presStyleIdx="5" presStyleCnt="6"/>
      <dgm:spPr/>
      <dgm:t>
        <a:bodyPr/>
        <a:lstStyle/>
        <a:p>
          <a:endParaRPr lang="en-US"/>
        </a:p>
      </dgm:t>
    </dgm:pt>
    <dgm:pt modelId="{55D55F2C-74E3-442F-9705-CEA86CD6DDE3}" type="pres">
      <dgm:prSet presAssocID="{3A9E50E4-2545-455D-8E96-4F9CFC543079}" presName="rootConnector" presStyleLbl="node1" presStyleIdx="5" presStyleCnt="6"/>
      <dgm:spPr/>
      <dgm:t>
        <a:bodyPr/>
        <a:lstStyle/>
        <a:p>
          <a:endParaRPr lang="en-US"/>
        </a:p>
      </dgm:t>
    </dgm:pt>
    <dgm:pt modelId="{6A2B483F-1506-46B0-B9A7-13781A0458A4}" type="pres">
      <dgm:prSet presAssocID="{3A9E50E4-2545-455D-8E96-4F9CFC543079}" presName="childShape" presStyleCnt="0"/>
      <dgm:spPr/>
    </dgm:pt>
    <dgm:pt modelId="{9B8545B5-4D6A-4A17-9E1B-CE7B7A788AC4}" type="pres">
      <dgm:prSet presAssocID="{0B718067-485A-4BF7-97BF-991F92FE5B19}" presName="Name13" presStyleLbl="parChTrans1D2" presStyleIdx="5" presStyleCnt="6"/>
      <dgm:spPr/>
      <dgm:t>
        <a:bodyPr/>
        <a:lstStyle/>
        <a:p>
          <a:endParaRPr lang="en-US"/>
        </a:p>
      </dgm:t>
    </dgm:pt>
    <dgm:pt modelId="{A0AAB04D-76DC-45A7-BD58-3F59674BCA75}" type="pres">
      <dgm:prSet presAssocID="{246E15D4-6681-4B3A-A4D0-5827C08B5D92}" presName="childText" presStyleLbl="bgAcc1" presStyleIdx="5" presStyleCnt="6" custScaleX="129047" custScaleY="394321" custLinFactNeighborY="15435">
        <dgm:presLayoutVars>
          <dgm:bulletEnabled val="1"/>
        </dgm:presLayoutVars>
      </dgm:prSet>
      <dgm:spPr/>
      <dgm:t>
        <a:bodyPr/>
        <a:lstStyle/>
        <a:p>
          <a:endParaRPr lang="en-US"/>
        </a:p>
      </dgm:t>
    </dgm:pt>
  </dgm:ptLst>
  <dgm:cxnLst>
    <dgm:cxn modelId="{1B411AE5-2F6B-4AA8-BCB4-E2F639BEDCDE}" type="presOf" srcId="{CA7491F3-11BD-4CB1-84FC-FCA437A22BF1}" destId="{273A0797-E32F-4940-92CE-EBA6065BA289}" srcOrd="0" destOrd="0" presId="urn:microsoft.com/office/officeart/2005/8/layout/hierarchy3"/>
    <dgm:cxn modelId="{A3A78689-7341-4812-BF40-C31830037E02}" type="presOf" srcId="{246E15D4-6681-4B3A-A4D0-5827C08B5D92}" destId="{A0AAB04D-76DC-45A7-BD58-3F59674BCA75}" srcOrd="0" destOrd="0" presId="urn:microsoft.com/office/officeart/2005/8/layout/hierarchy3"/>
    <dgm:cxn modelId="{306998B0-2FEE-4D2D-8F0D-06E7D9B4521A}" type="presOf" srcId="{937BB24E-1657-4D43-96E0-1E6204C80157}" destId="{0BD76D71-6641-4A05-808E-1256F038ECE9}" srcOrd="0" destOrd="0" presId="urn:microsoft.com/office/officeart/2005/8/layout/hierarchy3"/>
    <dgm:cxn modelId="{F317AD10-195A-49FB-8B33-2428A51DDBEF}" type="presOf" srcId="{628D3181-6647-4B88-9DAD-5681CD9D1384}" destId="{BF0F239F-823E-4560-84A0-91144B9062EC}" srcOrd="1" destOrd="0" presId="urn:microsoft.com/office/officeart/2005/8/layout/hierarchy3"/>
    <dgm:cxn modelId="{ED0CBCE0-6FF0-4CF7-9223-34FFF1A950F9}" srcId="{4C4F791C-C9A7-43A8-8137-DBF70B62CE52}" destId="{7C444018-85D8-422E-B377-971A7E1EFEDA}" srcOrd="0" destOrd="0" parTransId="{EFA50017-8FF1-4B0A-92D7-0E593CA0E85E}" sibTransId="{33248193-196C-4751-8B68-8E6017DE7BB4}"/>
    <dgm:cxn modelId="{4C3F689F-532E-4DAE-B259-DB6895A896D9}" type="presOf" srcId="{E09C64C0-4F23-470D-8F01-52A7BCB7E136}" destId="{F5524FF2-D49B-4E62-BE82-2D1DABA3F796}" srcOrd="0" destOrd="0" presId="urn:microsoft.com/office/officeart/2005/8/layout/hierarchy3"/>
    <dgm:cxn modelId="{E8569248-3EB3-4C24-98E9-62D5DB90789C}" srcId="{80516046-5B67-489A-B9B2-8F17D860AC7C}" destId="{4C4F791C-C9A7-43A8-8137-DBF70B62CE52}" srcOrd="1" destOrd="0" parTransId="{204300F5-7BC6-429A-B904-9E18FCA5219F}" sibTransId="{73551DEB-8379-49BB-B29A-481B101CA9D8}"/>
    <dgm:cxn modelId="{9D9D1AE4-E703-4DD1-9DC2-BE1214ADC8A6}" type="presOf" srcId="{0B718067-485A-4BF7-97BF-991F92FE5B19}" destId="{9B8545B5-4D6A-4A17-9E1B-CE7B7A788AC4}" srcOrd="0" destOrd="0" presId="urn:microsoft.com/office/officeart/2005/8/layout/hierarchy3"/>
    <dgm:cxn modelId="{C7B03BB5-1605-45A9-852D-CBA67B520BC2}" type="presOf" srcId="{8C968066-3FA5-4124-8131-8BB3026C4C89}" destId="{231AADC6-C02E-454A-9E19-291995D4401C}" srcOrd="0" destOrd="0" presId="urn:microsoft.com/office/officeart/2005/8/layout/hierarchy3"/>
    <dgm:cxn modelId="{9501B9C9-0885-46BD-A9E1-915A7DC11A43}" srcId="{3A9E50E4-2545-455D-8E96-4F9CFC543079}" destId="{246E15D4-6681-4B3A-A4D0-5827C08B5D92}" srcOrd="0" destOrd="0" parTransId="{0B718067-485A-4BF7-97BF-991F92FE5B19}" sibTransId="{C89CF3AE-D3AD-4866-88B6-DB017B0E9B40}"/>
    <dgm:cxn modelId="{EF85D18D-85BD-400E-88A1-333768A98D0E}" type="presOf" srcId="{3A9E50E4-2545-455D-8E96-4F9CFC543079}" destId="{55D55F2C-74E3-442F-9705-CEA86CD6DDE3}" srcOrd="1" destOrd="0" presId="urn:microsoft.com/office/officeart/2005/8/layout/hierarchy3"/>
    <dgm:cxn modelId="{7D214980-5233-4526-9761-9028CD4DFDE9}" srcId="{80516046-5B67-489A-B9B2-8F17D860AC7C}" destId="{01516E49-5636-4D08-B8D9-AF14F149677E}" srcOrd="4" destOrd="0" parTransId="{32C513F4-E484-4BE7-9673-EABD8BF39D45}" sibTransId="{725574C0-810C-4BA1-8914-A290B3FF45A7}"/>
    <dgm:cxn modelId="{9EA77AF4-6E24-4570-B42F-B76C5688092C}" type="presOf" srcId="{1AA5C065-6C6A-46ED-8F7A-6B04E3DE9D77}" destId="{EF1028FB-AF57-4EF7-81AA-425A5F80D971}" srcOrd="0" destOrd="0" presId="urn:microsoft.com/office/officeart/2005/8/layout/hierarchy3"/>
    <dgm:cxn modelId="{40A157B0-B9F5-40B7-A623-B04ED8100261}" type="presOf" srcId="{508B8956-9769-433C-8290-0F2D5FB2AE5D}" destId="{868DA1EB-59D6-4BCA-A878-421E2CDE91B0}" srcOrd="1" destOrd="0" presId="urn:microsoft.com/office/officeart/2005/8/layout/hierarchy3"/>
    <dgm:cxn modelId="{FA3AFE47-6EEA-4BD3-B52E-0D795CCB980F}" type="presOf" srcId="{E09C64C0-4F23-470D-8F01-52A7BCB7E136}" destId="{7B6E9346-2B9E-4DCF-A44D-4B2843F83E3C}" srcOrd="1" destOrd="0" presId="urn:microsoft.com/office/officeart/2005/8/layout/hierarchy3"/>
    <dgm:cxn modelId="{C2909577-0A69-434D-A9B2-7D0B9229CEC8}" srcId="{80516046-5B67-489A-B9B2-8F17D860AC7C}" destId="{508B8956-9769-433C-8290-0F2D5FB2AE5D}" srcOrd="0" destOrd="0" parTransId="{75CF8458-2D25-460E-B423-98008D2C9D2D}" sibTransId="{7F38B02C-28C8-4C6A-A05F-200623F666BA}"/>
    <dgm:cxn modelId="{4A7219BA-E2E9-47E6-B274-D8E224867005}" srcId="{508B8956-9769-433C-8290-0F2D5FB2AE5D}" destId="{1CBE33A3-5D62-4D52-B05B-224A6A60AA86}" srcOrd="0" destOrd="0" parTransId="{8968C810-3440-4908-B373-942BBF25B584}" sibTransId="{18A9F84E-CD25-48D4-A540-19C30A35836C}"/>
    <dgm:cxn modelId="{70F113BB-A328-4325-8499-FE733F51BB96}" type="presOf" srcId="{628D3181-6647-4B88-9DAD-5681CD9D1384}" destId="{8AD4B2F3-6C1E-4056-8ECC-E21586193999}" srcOrd="0" destOrd="0" presId="urn:microsoft.com/office/officeart/2005/8/layout/hierarchy3"/>
    <dgm:cxn modelId="{426A0EF2-2177-42D8-B645-456FDB8A74AA}" type="presOf" srcId="{4C4F791C-C9A7-43A8-8137-DBF70B62CE52}" destId="{B81BCEE4-93A9-45D4-B132-97AD3E751735}" srcOrd="0" destOrd="0" presId="urn:microsoft.com/office/officeart/2005/8/layout/hierarchy3"/>
    <dgm:cxn modelId="{463F2822-92C5-4A80-A4E3-BE3273818A07}" type="presOf" srcId="{01516E49-5636-4D08-B8D9-AF14F149677E}" destId="{6C2D0D3D-68B1-4E94-94C6-362F4A44BE78}" srcOrd="0" destOrd="0" presId="urn:microsoft.com/office/officeart/2005/8/layout/hierarchy3"/>
    <dgm:cxn modelId="{43E24C1E-3719-48EF-9742-D1EAC9767A67}" type="presOf" srcId="{508B8956-9769-433C-8290-0F2D5FB2AE5D}" destId="{4E7D2E39-7DDC-4690-B483-F0720C1C9E67}" srcOrd="0" destOrd="0" presId="urn:microsoft.com/office/officeart/2005/8/layout/hierarchy3"/>
    <dgm:cxn modelId="{C9D6F9E2-9275-405B-BC39-A5DAC1678A8E}" type="presOf" srcId="{5043CA3A-F453-4A59-A94F-2922874E5CF3}" destId="{100C8E9D-AF7D-4510-85D9-F7381D60706F}" srcOrd="0" destOrd="0" presId="urn:microsoft.com/office/officeart/2005/8/layout/hierarchy3"/>
    <dgm:cxn modelId="{5157D160-709B-46D3-AAC3-58E80B9DBC3B}" type="presOf" srcId="{EFA50017-8FF1-4B0A-92D7-0E593CA0E85E}" destId="{39BBF15D-F8AE-41BF-BF55-EE13B0996B2A}" srcOrd="0" destOrd="0" presId="urn:microsoft.com/office/officeart/2005/8/layout/hierarchy3"/>
    <dgm:cxn modelId="{4E3A3824-577B-47F6-86CE-ED4A7FC86485}" srcId="{628D3181-6647-4B88-9DAD-5681CD9D1384}" destId="{8C968066-3FA5-4124-8131-8BB3026C4C89}" srcOrd="0" destOrd="0" parTransId="{5043CA3A-F453-4A59-A94F-2922874E5CF3}" sibTransId="{150270D4-58F2-437F-9091-FF9CF47F52D4}"/>
    <dgm:cxn modelId="{66737B9F-8350-4BFD-AAE9-55F361DD3B51}" type="presOf" srcId="{59441C3F-620D-4A44-B59A-19178C8E5C08}" destId="{69A62520-025D-4938-8175-1029F0EC4B9A}" srcOrd="0" destOrd="0" presId="urn:microsoft.com/office/officeart/2005/8/layout/hierarchy3"/>
    <dgm:cxn modelId="{BB58E8C9-143D-4779-BC00-A6559F994328}" type="presOf" srcId="{01516E49-5636-4D08-B8D9-AF14F149677E}" destId="{D6F9F101-5BE4-4DB6-B34A-CE7535F845B4}" srcOrd="1" destOrd="0" presId="urn:microsoft.com/office/officeart/2005/8/layout/hierarchy3"/>
    <dgm:cxn modelId="{210A2184-CBFF-43B3-A0C2-FD28890AF326}" srcId="{80516046-5B67-489A-B9B2-8F17D860AC7C}" destId="{3A9E50E4-2545-455D-8E96-4F9CFC543079}" srcOrd="5" destOrd="0" parTransId="{C6214C8D-9B57-475A-A088-B584783F1CB5}" sibTransId="{F8262572-862F-403B-A52D-C930C38267AE}"/>
    <dgm:cxn modelId="{4DF6AC5F-2AB3-4097-925E-6F577C0B504F}" srcId="{80516046-5B67-489A-B9B2-8F17D860AC7C}" destId="{E09C64C0-4F23-470D-8F01-52A7BCB7E136}" srcOrd="2" destOrd="0" parTransId="{E78683FA-1A6B-4FDC-A84F-391D86687E11}" sibTransId="{753D8DF6-1913-440A-A963-7418B39CD285}"/>
    <dgm:cxn modelId="{19CF9527-428B-4E2A-8965-49B307591685}" srcId="{01516E49-5636-4D08-B8D9-AF14F149677E}" destId="{937BB24E-1657-4D43-96E0-1E6204C80157}" srcOrd="0" destOrd="0" parTransId="{59441C3F-620D-4A44-B59A-19178C8E5C08}" sibTransId="{BD5BB2C5-4246-4E09-81D0-3589F9EA1317}"/>
    <dgm:cxn modelId="{A36ACACE-0F6E-4795-B72F-740FDF40FDF2}" type="presOf" srcId="{80516046-5B67-489A-B9B2-8F17D860AC7C}" destId="{D235F92E-C716-4729-8F1A-343D8456222A}" srcOrd="0" destOrd="0" presId="urn:microsoft.com/office/officeart/2005/8/layout/hierarchy3"/>
    <dgm:cxn modelId="{83DCEAE7-D7C6-410B-A654-E2C247B10D73}" type="presOf" srcId="{8968C810-3440-4908-B373-942BBF25B584}" destId="{08F0DB9E-DAA3-4B52-AFD3-5669919CB08B}" srcOrd="0" destOrd="0" presId="urn:microsoft.com/office/officeart/2005/8/layout/hierarchy3"/>
    <dgm:cxn modelId="{188803B1-C35E-490E-9E77-C8D410E0DCA1}" type="presOf" srcId="{4C4F791C-C9A7-43A8-8137-DBF70B62CE52}" destId="{917E6284-E9F0-4A38-A9E6-D013F8DE5A24}" srcOrd="1" destOrd="0" presId="urn:microsoft.com/office/officeart/2005/8/layout/hierarchy3"/>
    <dgm:cxn modelId="{5C10D830-4989-4FF1-A0A0-985AA3824A96}" type="presOf" srcId="{3A9E50E4-2545-455D-8E96-4F9CFC543079}" destId="{FC537395-0805-4A68-BC47-D5E63C07EC9C}" srcOrd="0" destOrd="0" presId="urn:microsoft.com/office/officeart/2005/8/layout/hierarchy3"/>
    <dgm:cxn modelId="{649DEFAC-AE3A-4F15-A3FC-4C1ACA45E3C4}" srcId="{E09C64C0-4F23-470D-8F01-52A7BCB7E136}" destId="{CA7491F3-11BD-4CB1-84FC-FCA437A22BF1}" srcOrd="0" destOrd="0" parTransId="{1AA5C065-6C6A-46ED-8F7A-6B04E3DE9D77}" sibTransId="{279B2F8F-FEB9-4016-A750-FCDBF3CE2FA8}"/>
    <dgm:cxn modelId="{CDCBCE74-D2AA-4059-95AB-BC7B14371203}" type="presOf" srcId="{1CBE33A3-5D62-4D52-B05B-224A6A60AA86}" destId="{75978605-28DF-48A4-8B6C-F50793A3AAD6}" srcOrd="0" destOrd="0" presId="urn:microsoft.com/office/officeart/2005/8/layout/hierarchy3"/>
    <dgm:cxn modelId="{2EE64EAE-2DB0-459D-A583-145356028E22}" srcId="{80516046-5B67-489A-B9B2-8F17D860AC7C}" destId="{628D3181-6647-4B88-9DAD-5681CD9D1384}" srcOrd="3" destOrd="0" parTransId="{BE23D67D-20F4-4BCC-BA94-F580E62863BC}" sibTransId="{E996BC49-C558-435C-BB7A-CF08453F13BD}"/>
    <dgm:cxn modelId="{59CE59FB-F542-4961-A5FC-55BF870357E8}" type="presOf" srcId="{7C444018-85D8-422E-B377-971A7E1EFEDA}" destId="{61C0ECEC-5A30-40E5-B8AC-47815BEC6E4D}" srcOrd="0" destOrd="0" presId="urn:microsoft.com/office/officeart/2005/8/layout/hierarchy3"/>
    <dgm:cxn modelId="{95F286DB-00E8-4577-B5C0-5F08A3B4D360}" type="presParOf" srcId="{D235F92E-C716-4729-8F1A-343D8456222A}" destId="{18C8D51E-CE1E-462F-92B0-5B41340806DF}" srcOrd="0" destOrd="0" presId="urn:microsoft.com/office/officeart/2005/8/layout/hierarchy3"/>
    <dgm:cxn modelId="{5D5A4016-9B5B-4321-A34E-2B42A0DF19DF}" type="presParOf" srcId="{18C8D51E-CE1E-462F-92B0-5B41340806DF}" destId="{9DC0F8B8-EFD4-4689-9007-C5B8BFA37F91}" srcOrd="0" destOrd="0" presId="urn:microsoft.com/office/officeart/2005/8/layout/hierarchy3"/>
    <dgm:cxn modelId="{6AAD6967-0F24-4466-BD31-00AAFA7CDBF7}" type="presParOf" srcId="{9DC0F8B8-EFD4-4689-9007-C5B8BFA37F91}" destId="{4E7D2E39-7DDC-4690-B483-F0720C1C9E67}" srcOrd="0" destOrd="0" presId="urn:microsoft.com/office/officeart/2005/8/layout/hierarchy3"/>
    <dgm:cxn modelId="{CD8785FE-5696-4F9B-843C-AD3F85783B11}" type="presParOf" srcId="{9DC0F8B8-EFD4-4689-9007-C5B8BFA37F91}" destId="{868DA1EB-59D6-4BCA-A878-421E2CDE91B0}" srcOrd="1" destOrd="0" presId="urn:microsoft.com/office/officeart/2005/8/layout/hierarchy3"/>
    <dgm:cxn modelId="{F8A52F73-159F-434C-AB16-940C7BAFD82D}" type="presParOf" srcId="{18C8D51E-CE1E-462F-92B0-5B41340806DF}" destId="{0A1ACAA0-0E3D-4072-8224-A9E17ED74841}" srcOrd="1" destOrd="0" presId="urn:microsoft.com/office/officeart/2005/8/layout/hierarchy3"/>
    <dgm:cxn modelId="{F5EBB694-55D6-4D49-9365-B118EEA6AB97}" type="presParOf" srcId="{0A1ACAA0-0E3D-4072-8224-A9E17ED74841}" destId="{08F0DB9E-DAA3-4B52-AFD3-5669919CB08B}" srcOrd="0" destOrd="0" presId="urn:microsoft.com/office/officeart/2005/8/layout/hierarchy3"/>
    <dgm:cxn modelId="{EE46480A-B0D9-4440-ABD1-63E6F2772FB6}" type="presParOf" srcId="{0A1ACAA0-0E3D-4072-8224-A9E17ED74841}" destId="{75978605-28DF-48A4-8B6C-F50793A3AAD6}" srcOrd="1" destOrd="0" presId="urn:microsoft.com/office/officeart/2005/8/layout/hierarchy3"/>
    <dgm:cxn modelId="{3E2E97E6-3925-4BC3-A3E9-6845C7EFE78C}" type="presParOf" srcId="{D235F92E-C716-4729-8F1A-343D8456222A}" destId="{E16E6BF9-633E-4342-9860-FAB14650279F}" srcOrd="1" destOrd="0" presId="urn:microsoft.com/office/officeart/2005/8/layout/hierarchy3"/>
    <dgm:cxn modelId="{89BE1122-EAE8-469A-87D9-611E44568417}" type="presParOf" srcId="{E16E6BF9-633E-4342-9860-FAB14650279F}" destId="{FFEA13F2-27AB-413D-8723-70B52B19631A}" srcOrd="0" destOrd="0" presId="urn:microsoft.com/office/officeart/2005/8/layout/hierarchy3"/>
    <dgm:cxn modelId="{90323A74-73B4-4DD4-A41A-58B07FB2269C}" type="presParOf" srcId="{FFEA13F2-27AB-413D-8723-70B52B19631A}" destId="{B81BCEE4-93A9-45D4-B132-97AD3E751735}" srcOrd="0" destOrd="0" presId="urn:microsoft.com/office/officeart/2005/8/layout/hierarchy3"/>
    <dgm:cxn modelId="{7D25E691-E8EF-4FB3-BB0A-E944273B0A05}" type="presParOf" srcId="{FFEA13F2-27AB-413D-8723-70B52B19631A}" destId="{917E6284-E9F0-4A38-A9E6-D013F8DE5A24}" srcOrd="1" destOrd="0" presId="urn:microsoft.com/office/officeart/2005/8/layout/hierarchy3"/>
    <dgm:cxn modelId="{2B61E41E-D90D-4E8A-B1A5-E3044BAB4323}" type="presParOf" srcId="{E16E6BF9-633E-4342-9860-FAB14650279F}" destId="{8DB35BB4-2F6C-4261-BACB-5B8E473632D6}" srcOrd="1" destOrd="0" presId="urn:microsoft.com/office/officeart/2005/8/layout/hierarchy3"/>
    <dgm:cxn modelId="{52A7ACAB-0E87-4D69-AC1B-BD806C757E86}" type="presParOf" srcId="{8DB35BB4-2F6C-4261-BACB-5B8E473632D6}" destId="{39BBF15D-F8AE-41BF-BF55-EE13B0996B2A}" srcOrd="0" destOrd="0" presId="urn:microsoft.com/office/officeart/2005/8/layout/hierarchy3"/>
    <dgm:cxn modelId="{BF5894F6-C713-453A-AAE4-A546046FDDF2}" type="presParOf" srcId="{8DB35BB4-2F6C-4261-BACB-5B8E473632D6}" destId="{61C0ECEC-5A30-40E5-B8AC-47815BEC6E4D}" srcOrd="1" destOrd="0" presId="urn:microsoft.com/office/officeart/2005/8/layout/hierarchy3"/>
    <dgm:cxn modelId="{6B1E4D57-8F78-4987-BF9D-C7C9ACF13B5A}" type="presParOf" srcId="{D235F92E-C716-4729-8F1A-343D8456222A}" destId="{FFB863A9-43EB-4403-B3E1-50D952CC7B94}" srcOrd="2" destOrd="0" presId="urn:microsoft.com/office/officeart/2005/8/layout/hierarchy3"/>
    <dgm:cxn modelId="{7D65FDB4-7712-4014-81E6-A227777FFF10}" type="presParOf" srcId="{FFB863A9-43EB-4403-B3E1-50D952CC7B94}" destId="{3E1372EF-0F76-4697-8776-D81ED866104C}" srcOrd="0" destOrd="0" presId="urn:microsoft.com/office/officeart/2005/8/layout/hierarchy3"/>
    <dgm:cxn modelId="{2A45FB0C-D460-4E9C-BBEB-0B70974F2B90}" type="presParOf" srcId="{3E1372EF-0F76-4697-8776-D81ED866104C}" destId="{F5524FF2-D49B-4E62-BE82-2D1DABA3F796}" srcOrd="0" destOrd="0" presId="urn:microsoft.com/office/officeart/2005/8/layout/hierarchy3"/>
    <dgm:cxn modelId="{E117D0AC-3D27-4C0A-BEAE-63C5EAC28BD3}" type="presParOf" srcId="{3E1372EF-0F76-4697-8776-D81ED866104C}" destId="{7B6E9346-2B9E-4DCF-A44D-4B2843F83E3C}" srcOrd="1" destOrd="0" presId="urn:microsoft.com/office/officeart/2005/8/layout/hierarchy3"/>
    <dgm:cxn modelId="{471049A3-E139-4897-B1B6-9945687573F8}" type="presParOf" srcId="{FFB863A9-43EB-4403-B3E1-50D952CC7B94}" destId="{FDC8E727-3F71-4C38-A47D-971A515EEEC8}" srcOrd="1" destOrd="0" presId="urn:microsoft.com/office/officeart/2005/8/layout/hierarchy3"/>
    <dgm:cxn modelId="{27C4C153-95EB-4F78-A17E-BC2F2A67BA9C}" type="presParOf" srcId="{FDC8E727-3F71-4C38-A47D-971A515EEEC8}" destId="{EF1028FB-AF57-4EF7-81AA-425A5F80D971}" srcOrd="0" destOrd="0" presId="urn:microsoft.com/office/officeart/2005/8/layout/hierarchy3"/>
    <dgm:cxn modelId="{969EAE81-7D64-459A-BE1D-63AD5106FBA8}" type="presParOf" srcId="{FDC8E727-3F71-4C38-A47D-971A515EEEC8}" destId="{273A0797-E32F-4940-92CE-EBA6065BA289}" srcOrd="1" destOrd="0" presId="urn:microsoft.com/office/officeart/2005/8/layout/hierarchy3"/>
    <dgm:cxn modelId="{69188E6A-E6A7-4823-B4E2-99938BAAA32C}" type="presParOf" srcId="{D235F92E-C716-4729-8F1A-343D8456222A}" destId="{C3E1F657-9104-42BE-AB9A-F77881B77F64}" srcOrd="3" destOrd="0" presId="urn:microsoft.com/office/officeart/2005/8/layout/hierarchy3"/>
    <dgm:cxn modelId="{A2FA283E-9C95-4C3A-A7C7-6BD21ECC1B1E}" type="presParOf" srcId="{C3E1F657-9104-42BE-AB9A-F77881B77F64}" destId="{764F80DB-0B4C-46D0-8F85-84A282B9D1A7}" srcOrd="0" destOrd="0" presId="urn:microsoft.com/office/officeart/2005/8/layout/hierarchy3"/>
    <dgm:cxn modelId="{86E3C82C-9989-473B-B50F-9D60FDBF9A8C}" type="presParOf" srcId="{764F80DB-0B4C-46D0-8F85-84A282B9D1A7}" destId="{8AD4B2F3-6C1E-4056-8ECC-E21586193999}" srcOrd="0" destOrd="0" presId="urn:microsoft.com/office/officeart/2005/8/layout/hierarchy3"/>
    <dgm:cxn modelId="{42181F8B-96C7-4B12-9C35-6CDA23104C5E}" type="presParOf" srcId="{764F80DB-0B4C-46D0-8F85-84A282B9D1A7}" destId="{BF0F239F-823E-4560-84A0-91144B9062EC}" srcOrd="1" destOrd="0" presId="urn:microsoft.com/office/officeart/2005/8/layout/hierarchy3"/>
    <dgm:cxn modelId="{850D0690-E543-493B-9431-BC549DAE3832}" type="presParOf" srcId="{C3E1F657-9104-42BE-AB9A-F77881B77F64}" destId="{542E9509-C5B0-4F27-B03E-7980AF0C3F7B}" srcOrd="1" destOrd="0" presId="urn:microsoft.com/office/officeart/2005/8/layout/hierarchy3"/>
    <dgm:cxn modelId="{047CAEFC-5FCF-4870-AA5B-75CDD8D29978}" type="presParOf" srcId="{542E9509-C5B0-4F27-B03E-7980AF0C3F7B}" destId="{100C8E9D-AF7D-4510-85D9-F7381D60706F}" srcOrd="0" destOrd="0" presId="urn:microsoft.com/office/officeart/2005/8/layout/hierarchy3"/>
    <dgm:cxn modelId="{BFED51BB-9378-4679-AF56-01D6A69BA659}" type="presParOf" srcId="{542E9509-C5B0-4F27-B03E-7980AF0C3F7B}" destId="{231AADC6-C02E-454A-9E19-291995D4401C}" srcOrd="1" destOrd="0" presId="urn:microsoft.com/office/officeart/2005/8/layout/hierarchy3"/>
    <dgm:cxn modelId="{9F0614CC-EED4-4CBC-8D8D-F8FA52542557}" type="presParOf" srcId="{D235F92E-C716-4729-8F1A-343D8456222A}" destId="{9CBCEC30-83EC-4BFA-B314-8B1A3E37C397}" srcOrd="4" destOrd="0" presId="urn:microsoft.com/office/officeart/2005/8/layout/hierarchy3"/>
    <dgm:cxn modelId="{88F00AC0-AA82-425E-9816-1FD2C90AE6C9}" type="presParOf" srcId="{9CBCEC30-83EC-4BFA-B314-8B1A3E37C397}" destId="{16525D38-5029-40FA-ABA2-89FD7E2900BA}" srcOrd="0" destOrd="0" presId="urn:microsoft.com/office/officeart/2005/8/layout/hierarchy3"/>
    <dgm:cxn modelId="{B8F7A8F9-6F39-4037-B5F6-75A9ABD856E1}" type="presParOf" srcId="{16525D38-5029-40FA-ABA2-89FD7E2900BA}" destId="{6C2D0D3D-68B1-4E94-94C6-362F4A44BE78}" srcOrd="0" destOrd="0" presId="urn:microsoft.com/office/officeart/2005/8/layout/hierarchy3"/>
    <dgm:cxn modelId="{366AB02E-6498-4B74-AA3A-BBEBCA2119E0}" type="presParOf" srcId="{16525D38-5029-40FA-ABA2-89FD7E2900BA}" destId="{D6F9F101-5BE4-4DB6-B34A-CE7535F845B4}" srcOrd="1" destOrd="0" presId="urn:microsoft.com/office/officeart/2005/8/layout/hierarchy3"/>
    <dgm:cxn modelId="{FF80E174-D2C9-4FCF-8503-2E5CD36538E9}" type="presParOf" srcId="{9CBCEC30-83EC-4BFA-B314-8B1A3E37C397}" destId="{6D528FE9-6B0D-4E24-B07F-C81BAF9AE4DF}" srcOrd="1" destOrd="0" presId="urn:microsoft.com/office/officeart/2005/8/layout/hierarchy3"/>
    <dgm:cxn modelId="{2A642625-0D9B-476F-A8A1-83EFF4ED317A}" type="presParOf" srcId="{6D528FE9-6B0D-4E24-B07F-C81BAF9AE4DF}" destId="{69A62520-025D-4938-8175-1029F0EC4B9A}" srcOrd="0" destOrd="0" presId="urn:microsoft.com/office/officeart/2005/8/layout/hierarchy3"/>
    <dgm:cxn modelId="{0F684FE3-5814-4365-A5F2-AE9EF5F8EF02}" type="presParOf" srcId="{6D528FE9-6B0D-4E24-B07F-C81BAF9AE4DF}" destId="{0BD76D71-6641-4A05-808E-1256F038ECE9}" srcOrd="1" destOrd="0" presId="urn:microsoft.com/office/officeart/2005/8/layout/hierarchy3"/>
    <dgm:cxn modelId="{E9FFC6ED-9BF0-419B-8285-374CA4BD68A0}" type="presParOf" srcId="{D235F92E-C716-4729-8F1A-343D8456222A}" destId="{20BBDD80-C9AC-4226-9C73-63156B8F5319}" srcOrd="5" destOrd="0" presId="urn:microsoft.com/office/officeart/2005/8/layout/hierarchy3"/>
    <dgm:cxn modelId="{1B3DA164-1CF8-4627-8B2A-28DEAA24AFC2}" type="presParOf" srcId="{20BBDD80-C9AC-4226-9C73-63156B8F5319}" destId="{2A1DA417-4C5A-44AC-B3B1-702D204D1BE8}" srcOrd="0" destOrd="0" presId="urn:microsoft.com/office/officeart/2005/8/layout/hierarchy3"/>
    <dgm:cxn modelId="{66E756FE-E3B1-48EC-ACD7-58F189C396B5}" type="presParOf" srcId="{2A1DA417-4C5A-44AC-B3B1-702D204D1BE8}" destId="{FC537395-0805-4A68-BC47-D5E63C07EC9C}" srcOrd="0" destOrd="0" presId="urn:microsoft.com/office/officeart/2005/8/layout/hierarchy3"/>
    <dgm:cxn modelId="{4B890D2B-BD21-45CC-A256-BC5FC9D59C3C}" type="presParOf" srcId="{2A1DA417-4C5A-44AC-B3B1-702D204D1BE8}" destId="{55D55F2C-74E3-442F-9705-CEA86CD6DDE3}" srcOrd="1" destOrd="0" presId="urn:microsoft.com/office/officeart/2005/8/layout/hierarchy3"/>
    <dgm:cxn modelId="{8D4361B9-AD00-44B4-94CD-E69EA3495BA2}" type="presParOf" srcId="{20BBDD80-C9AC-4226-9C73-63156B8F5319}" destId="{6A2B483F-1506-46B0-B9A7-13781A0458A4}" srcOrd="1" destOrd="0" presId="urn:microsoft.com/office/officeart/2005/8/layout/hierarchy3"/>
    <dgm:cxn modelId="{AE6D3B56-DE2E-4269-B9FE-EF7F9AFA30D6}" type="presParOf" srcId="{6A2B483F-1506-46B0-B9A7-13781A0458A4}" destId="{9B8545B5-4D6A-4A17-9E1B-CE7B7A788AC4}" srcOrd="0" destOrd="0" presId="urn:microsoft.com/office/officeart/2005/8/layout/hierarchy3"/>
    <dgm:cxn modelId="{1461C13E-6707-485C-AC40-1564FBDA9A66}" type="presParOf" srcId="{6A2B483F-1506-46B0-B9A7-13781A0458A4}" destId="{A0AAB04D-76DC-45A7-BD58-3F59674BCA75}" srcOrd="1"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E91C29BF-1E41-44B6-9421-3C565F441C98}" type="doc">
      <dgm:prSet loTypeId="urn:microsoft.com/office/officeart/2005/8/layout/hierarchy3" loCatId="hierarchy" qsTypeId="urn:microsoft.com/office/officeart/2005/8/quickstyle/simple1" qsCatId="simple" csTypeId="urn:microsoft.com/office/officeart/2005/8/colors/colorful1" csCatId="colorful" phldr="1"/>
      <dgm:spPr/>
      <dgm:t>
        <a:bodyPr/>
        <a:lstStyle/>
        <a:p>
          <a:endParaRPr lang="en-US"/>
        </a:p>
      </dgm:t>
    </dgm:pt>
    <dgm:pt modelId="{E0E59B49-D8ED-4D17-B842-91E09178CCF1}">
      <dgm:prSet custT="1"/>
      <dgm:spPr/>
      <dgm:t>
        <a:bodyPr/>
        <a:lstStyle/>
        <a:p>
          <a:r>
            <a:rPr lang="en-US" altLang="en-US" sz="2500" b="1" dirty="0" smtClean="0">
              <a:solidFill>
                <a:schemeClr val="tx1"/>
              </a:solidFill>
              <a:latin typeface="+mn-lt"/>
            </a:rPr>
            <a:t>REMIT</a:t>
          </a:r>
          <a:endParaRPr lang="en-US" altLang="en-US" sz="2500" b="1" dirty="0">
            <a:solidFill>
              <a:schemeClr val="tx1"/>
            </a:solidFill>
            <a:latin typeface="+mn-lt"/>
          </a:endParaRPr>
        </a:p>
      </dgm:t>
    </dgm:pt>
    <dgm:pt modelId="{6A3B9802-E361-4A69-9D24-4879BD4E1EBD}" type="parTrans" cxnId="{9E3E7647-DA0B-4470-8C48-9B8184B8EF39}">
      <dgm:prSet/>
      <dgm:spPr/>
      <dgm:t>
        <a:bodyPr/>
        <a:lstStyle/>
        <a:p>
          <a:endParaRPr lang="en-US"/>
        </a:p>
      </dgm:t>
    </dgm:pt>
    <dgm:pt modelId="{E1CC1885-1EE1-453E-AE4F-8004A6CBC020}" type="sibTrans" cxnId="{9E3E7647-DA0B-4470-8C48-9B8184B8EF39}">
      <dgm:prSet/>
      <dgm:spPr/>
      <dgm:t>
        <a:bodyPr/>
        <a:lstStyle/>
        <a:p>
          <a:endParaRPr lang="en-US"/>
        </a:p>
      </dgm:t>
    </dgm:pt>
    <dgm:pt modelId="{24D6588A-9DB5-4F06-A442-81FD92B556EB}">
      <dgm:prSet custT="1"/>
      <dgm:spPr/>
      <dgm:t>
        <a:bodyPr anchor="ctr"/>
        <a:lstStyle/>
        <a:p>
          <a:r>
            <a:rPr lang="en-US" altLang="en-US" sz="2000" dirty="0" smtClean="0"/>
            <a:t>Remittance Report -Contains paid/denied claims from the recent cycle</a:t>
          </a:r>
          <a:endParaRPr lang="en-US" altLang="en-US" sz="2000" dirty="0"/>
        </a:p>
      </dgm:t>
    </dgm:pt>
    <dgm:pt modelId="{1A4EDE60-4078-425C-9051-B2A916844CB8}" type="parTrans" cxnId="{0F121B66-1406-4FC5-A1AC-2D0163DAE615}">
      <dgm:prSet/>
      <dgm:spPr/>
      <dgm:t>
        <a:bodyPr/>
        <a:lstStyle/>
        <a:p>
          <a:endParaRPr lang="en-US"/>
        </a:p>
      </dgm:t>
    </dgm:pt>
    <dgm:pt modelId="{F23944B2-3945-4879-BA92-CE7C5B784404}" type="sibTrans" cxnId="{0F121B66-1406-4FC5-A1AC-2D0163DAE615}">
      <dgm:prSet/>
      <dgm:spPr/>
      <dgm:t>
        <a:bodyPr/>
        <a:lstStyle/>
        <a:p>
          <a:endParaRPr lang="en-US"/>
        </a:p>
      </dgm:t>
    </dgm:pt>
    <dgm:pt modelId="{4C673AA0-EBA3-4338-8186-DD5DA213D899}">
      <dgm:prSet custT="1"/>
      <dgm:spPr/>
      <dgm:t>
        <a:bodyPr/>
        <a:lstStyle/>
        <a:p>
          <a:r>
            <a:rPr lang="en-US" altLang="en-US" sz="2500" b="1" dirty="0" smtClean="0">
              <a:solidFill>
                <a:schemeClr val="tx1"/>
              </a:solidFill>
              <a:latin typeface="+mn-lt"/>
            </a:rPr>
            <a:t>RMITDATA</a:t>
          </a:r>
          <a:endParaRPr lang="en-US" altLang="en-US" sz="2500" b="1" dirty="0">
            <a:solidFill>
              <a:schemeClr val="tx1"/>
            </a:solidFill>
            <a:latin typeface="+mn-lt"/>
          </a:endParaRPr>
        </a:p>
      </dgm:t>
    </dgm:pt>
    <dgm:pt modelId="{0A5ADE16-47B3-4BED-A9C2-E4934423022B}" type="parTrans" cxnId="{6AEF70FD-1E03-4CA0-B884-A2DC15635B40}">
      <dgm:prSet/>
      <dgm:spPr/>
      <dgm:t>
        <a:bodyPr/>
        <a:lstStyle/>
        <a:p>
          <a:endParaRPr lang="en-US"/>
        </a:p>
      </dgm:t>
    </dgm:pt>
    <dgm:pt modelId="{499F04FC-3EED-4688-932B-1F11FDC56A71}" type="sibTrans" cxnId="{6AEF70FD-1E03-4CA0-B884-A2DC15635B40}">
      <dgm:prSet/>
      <dgm:spPr/>
      <dgm:t>
        <a:bodyPr/>
        <a:lstStyle/>
        <a:p>
          <a:endParaRPr lang="en-US"/>
        </a:p>
      </dgm:t>
    </dgm:pt>
    <dgm:pt modelId="{8C279300-22A2-4230-8D90-3D887F257354}">
      <dgm:prSet custT="1"/>
      <dgm:spPr/>
      <dgm:t>
        <a:bodyPr anchor="ctr"/>
        <a:lstStyle/>
        <a:p>
          <a:r>
            <a:rPr lang="en-US" altLang="en-US" sz="2000" dirty="0" smtClean="0"/>
            <a:t>Remittance Data </a:t>
          </a:r>
          <a:r>
            <a:rPr lang="en-US" altLang="en-US" sz="2000" b="1" u="sng" dirty="0" smtClean="0"/>
            <a:t>File</a:t>
          </a:r>
          <a:r>
            <a:rPr lang="en-US" altLang="en-US" sz="2000" dirty="0" smtClean="0"/>
            <a:t> – Data file to be used by cnyricMed Integration Subscribers</a:t>
          </a:r>
          <a:endParaRPr lang="en-US" altLang="en-US" sz="2000" dirty="0"/>
        </a:p>
      </dgm:t>
    </dgm:pt>
    <dgm:pt modelId="{83B63632-E485-44D4-94E6-CFA9E1DEAE19}" type="parTrans" cxnId="{DF47D13C-3358-42AA-A13D-54741B5A106B}">
      <dgm:prSet/>
      <dgm:spPr/>
      <dgm:t>
        <a:bodyPr/>
        <a:lstStyle/>
        <a:p>
          <a:endParaRPr lang="en-US"/>
        </a:p>
      </dgm:t>
    </dgm:pt>
    <dgm:pt modelId="{C1103D10-D6E3-4935-8AD2-50BA4CA74586}" type="sibTrans" cxnId="{DF47D13C-3358-42AA-A13D-54741B5A106B}">
      <dgm:prSet/>
      <dgm:spPr/>
      <dgm:t>
        <a:bodyPr/>
        <a:lstStyle/>
        <a:p>
          <a:endParaRPr lang="en-US"/>
        </a:p>
      </dgm:t>
    </dgm:pt>
    <dgm:pt modelId="{D5F66D58-C307-4DD5-B9E8-8845C7B4248E}">
      <dgm:prSet custT="1"/>
      <dgm:spPr/>
      <dgm:t>
        <a:bodyPr/>
        <a:lstStyle/>
        <a:p>
          <a:r>
            <a:rPr lang="en-US" altLang="en-US" sz="2500" b="1" dirty="0" smtClean="0">
              <a:solidFill>
                <a:schemeClr val="tx1"/>
              </a:solidFill>
              <a:latin typeface="+mn-lt"/>
            </a:rPr>
            <a:t>PENDREPT</a:t>
          </a:r>
          <a:endParaRPr lang="en-US" altLang="en-US" sz="2500" b="1" dirty="0">
            <a:solidFill>
              <a:schemeClr val="tx1"/>
            </a:solidFill>
            <a:latin typeface="+mn-lt"/>
          </a:endParaRPr>
        </a:p>
      </dgm:t>
    </dgm:pt>
    <dgm:pt modelId="{C93DFF66-27AD-4599-BA90-05BC6B980BD2}" type="parTrans" cxnId="{3B735124-6043-49DE-B7B3-5F77DD4D2951}">
      <dgm:prSet/>
      <dgm:spPr/>
      <dgm:t>
        <a:bodyPr/>
        <a:lstStyle/>
        <a:p>
          <a:endParaRPr lang="en-US"/>
        </a:p>
      </dgm:t>
    </dgm:pt>
    <dgm:pt modelId="{A2C6C164-8475-4E0C-B825-58B615E90D8C}" type="sibTrans" cxnId="{3B735124-6043-49DE-B7B3-5F77DD4D2951}">
      <dgm:prSet/>
      <dgm:spPr/>
      <dgm:t>
        <a:bodyPr/>
        <a:lstStyle/>
        <a:p>
          <a:endParaRPr lang="en-US"/>
        </a:p>
      </dgm:t>
    </dgm:pt>
    <dgm:pt modelId="{5051668F-C571-43B9-AD28-2D25F1F98084}">
      <dgm:prSet custT="1"/>
      <dgm:spPr/>
      <dgm:t>
        <a:bodyPr anchor="ctr"/>
        <a:lstStyle/>
        <a:p>
          <a:r>
            <a:rPr lang="en-US" altLang="en-US" sz="2000" b="1" u="sng" dirty="0" smtClean="0"/>
            <a:t>Informational purposes only</a:t>
          </a:r>
          <a:r>
            <a:rPr lang="en-US" altLang="en-US" sz="2000" dirty="0" smtClean="0"/>
            <a:t>.  Contains held claims by CSC pending future payment.  Usually due to lack of student eligibility, to be remitted within the next three cycles</a:t>
          </a:r>
          <a:endParaRPr lang="en-US" altLang="en-US" sz="2000" dirty="0"/>
        </a:p>
      </dgm:t>
    </dgm:pt>
    <dgm:pt modelId="{428FAD29-CAB2-4310-B9F7-A0EEFF39F8C5}" type="parTrans" cxnId="{02F743F7-A934-4A54-A7B3-3B67951368A5}">
      <dgm:prSet/>
      <dgm:spPr/>
      <dgm:t>
        <a:bodyPr/>
        <a:lstStyle/>
        <a:p>
          <a:endParaRPr lang="en-US"/>
        </a:p>
      </dgm:t>
    </dgm:pt>
    <dgm:pt modelId="{51AD9C2C-58BF-45DC-A36C-C0B1C4933DDB}" type="sibTrans" cxnId="{02F743F7-A934-4A54-A7B3-3B67951368A5}">
      <dgm:prSet/>
      <dgm:spPr/>
      <dgm:t>
        <a:bodyPr/>
        <a:lstStyle/>
        <a:p>
          <a:endParaRPr lang="en-US"/>
        </a:p>
      </dgm:t>
    </dgm:pt>
    <dgm:pt modelId="{4730DE60-E6BA-4CE1-B347-1221BCC05C8A}">
      <dgm:prSet custT="1"/>
      <dgm:spPr/>
      <dgm:t>
        <a:bodyPr/>
        <a:lstStyle/>
        <a:p>
          <a:r>
            <a:rPr lang="en-US" sz="2500" b="1" dirty="0" smtClean="0">
              <a:solidFill>
                <a:schemeClr val="tx1"/>
              </a:solidFill>
              <a:latin typeface="+mn-lt"/>
            </a:rPr>
            <a:t>PREADJUD</a:t>
          </a:r>
          <a:endParaRPr lang="en-US" altLang="en-US" sz="2500" b="1" dirty="0">
            <a:solidFill>
              <a:schemeClr val="tx1"/>
            </a:solidFill>
          </a:endParaRPr>
        </a:p>
      </dgm:t>
    </dgm:pt>
    <dgm:pt modelId="{92A817E1-2A37-4EF4-9B55-45FEC8B495E7}" type="parTrans" cxnId="{FEBB5E1E-6434-4216-A7B9-5228D60DB59C}">
      <dgm:prSet/>
      <dgm:spPr/>
      <dgm:t>
        <a:bodyPr/>
        <a:lstStyle/>
        <a:p>
          <a:endParaRPr lang="en-US"/>
        </a:p>
      </dgm:t>
    </dgm:pt>
    <dgm:pt modelId="{2ACD7591-90D2-43FE-B8B9-59AC4D086A6C}" type="sibTrans" cxnId="{FEBB5E1E-6434-4216-A7B9-5228D60DB59C}">
      <dgm:prSet/>
      <dgm:spPr/>
      <dgm:t>
        <a:bodyPr/>
        <a:lstStyle/>
        <a:p>
          <a:endParaRPr lang="en-US"/>
        </a:p>
      </dgm:t>
    </dgm:pt>
    <dgm:pt modelId="{5805FE20-DEDB-4532-A137-38A43C890C79}">
      <dgm:prSet custT="1"/>
      <dgm:spPr/>
      <dgm:t>
        <a:bodyPr anchor="ctr"/>
        <a:lstStyle/>
        <a:p>
          <a:r>
            <a:rPr lang="en-US" sz="2000" dirty="0" smtClean="0"/>
            <a:t>Medicaid Pre-Adjudication Report - Rejected claims by CSC for invalid content</a:t>
          </a:r>
          <a:endParaRPr lang="en-US" sz="2000" dirty="0"/>
        </a:p>
      </dgm:t>
    </dgm:pt>
    <dgm:pt modelId="{90C8AD6F-63D6-4B5F-944B-D0947B3E0A7A}" type="parTrans" cxnId="{0F170100-49FF-465C-9166-5B564FC8062A}">
      <dgm:prSet/>
      <dgm:spPr/>
      <dgm:t>
        <a:bodyPr/>
        <a:lstStyle/>
        <a:p>
          <a:endParaRPr lang="en-US"/>
        </a:p>
      </dgm:t>
    </dgm:pt>
    <dgm:pt modelId="{DCD5A6DA-7D4D-4461-89ED-A7C0CC9B92B0}" type="sibTrans" cxnId="{0F170100-49FF-465C-9166-5B564FC8062A}">
      <dgm:prSet/>
      <dgm:spPr/>
      <dgm:t>
        <a:bodyPr/>
        <a:lstStyle/>
        <a:p>
          <a:endParaRPr lang="en-US"/>
        </a:p>
      </dgm:t>
    </dgm:pt>
    <dgm:pt modelId="{F3A77244-08E0-4F38-AEFF-0B55F34BDE00}" type="pres">
      <dgm:prSet presAssocID="{E91C29BF-1E41-44B6-9421-3C565F441C98}" presName="diagram" presStyleCnt="0">
        <dgm:presLayoutVars>
          <dgm:chPref val="1"/>
          <dgm:dir/>
          <dgm:animOne val="branch"/>
          <dgm:animLvl val="lvl"/>
          <dgm:resizeHandles/>
        </dgm:presLayoutVars>
      </dgm:prSet>
      <dgm:spPr/>
      <dgm:t>
        <a:bodyPr/>
        <a:lstStyle/>
        <a:p>
          <a:endParaRPr lang="en-US"/>
        </a:p>
      </dgm:t>
    </dgm:pt>
    <dgm:pt modelId="{3BC68A27-3F0C-430D-B09B-3771063DAEEA}" type="pres">
      <dgm:prSet presAssocID="{4C673AA0-EBA3-4338-8186-DD5DA213D899}" presName="root" presStyleCnt="0"/>
      <dgm:spPr/>
    </dgm:pt>
    <dgm:pt modelId="{57D3C66A-257B-4602-BE9C-AD29084F0DB9}" type="pres">
      <dgm:prSet presAssocID="{4C673AA0-EBA3-4338-8186-DD5DA213D899}" presName="rootComposite" presStyleCnt="0"/>
      <dgm:spPr/>
    </dgm:pt>
    <dgm:pt modelId="{F32DC5BE-EBF0-439C-AE43-1A5D77A4B9C2}" type="pres">
      <dgm:prSet presAssocID="{4C673AA0-EBA3-4338-8186-DD5DA213D899}" presName="rootText" presStyleLbl="node1" presStyleIdx="0" presStyleCnt="4" custScaleX="58300" custScaleY="61317" custLinFactNeighborY="-14911"/>
      <dgm:spPr/>
      <dgm:t>
        <a:bodyPr/>
        <a:lstStyle/>
        <a:p>
          <a:endParaRPr lang="en-US"/>
        </a:p>
      </dgm:t>
    </dgm:pt>
    <dgm:pt modelId="{D5B869CE-A921-4701-AEFA-2D5EB6AFB145}" type="pres">
      <dgm:prSet presAssocID="{4C673AA0-EBA3-4338-8186-DD5DA213D899}" presName="rootConnector" presStyleLbl="node1" presStyleIdx="0" presStyleCnt="4"/>
      <dgm:spPr/>
      <dgm:t>
        <a:bodyPr/>
        <a:lstStyle/>
        <a:p>
          <a:endParaRPr lang="en-US"/>
        </a:p>
      </dgm:t>
    </dgm:pt>
    <dgm:pt modelId="{B2504D9D-C255-4354-84BC-5A63C38D316B}" type="pres">
      <dgm:prSet presAssocID="{4C673AA0-EBA3-4338-8186-DD5DA213D899}" presName="childShape" presStyleCnt="0"/>
      <dgm:spPr/>
    </dgm:pt>
    <dgm:pt modelId="{D7701E62-041F-491A-A99F-27D0A980528A}" type="pres">
      <dgm:prSet presAssocID="{83B63632-E485-44D4-94E6-CFA9E1DEAE19}" presName="Name13" presStyleLbl="parChTrans1D2" presStyleIdx="0" presStyleCnt="4"/>
      <dgm:spPr/>
      <dgm:t>
        <a:bodyPr/>
        <a:lstStyle/>
        <a:p>
          <a:endParaRPr lang="en-US"/>
        </a:p>
      </dgm:t>
    </dgm:pt>
    <dgm:pt modelId="{108143FD-B92E-476D-AFA8-B845E886C317}" type="pres">
      <dgm:prSet presAssocID="{8C279300-22A2-4230-8D90-3D887F257354}" presName="childText" presStyleLbl="bgAcc1" presStyleIdx="0" presStyleCnt="4" custScaleX="70969" custScaleY="229093" custLinFactNeighborX="12752" custLinFactNeighborY="-13575">
        <dgm:presLayoutVars>
          <dgm:bulletEnabled val="1"/>
        </dgm:presLayoutVars>
      </dgm:prSet>
      <dgm:spPr/>
      <dgm:t>
        <a:bodyPr/>
        <a:lstStyle/>
        <a:p>
          <a:endParaRPr lang="en-US"/>
        </a:p>
      </dgm:t>
    </dgm:pt>
    <dgm:pt modelId="{5D0082B2-AAEC-4578-9F5E-18488E0DF2B0}" type="pres">
      <dgm:prSet presAssocID="{E0E59B49-D8ED-4D17-B842-91E09178CCF1}" presName="root" presStyleCnt="0"/>
      <dgm:spPr/>
    </dgm:pt>
    <dgm:pt modelId="{BF143CA3-DD15-4D01-BA68-8037AAC18189}" type="pres">
      <dgm:prSet presAssocID="{E0E59B49-D8ED-4D17-B842-91E09178CCF1}" presName="rootComposite" presStyleCnt="0"/>
      <dgm:spPr/>
    </dgm:pt>
    <dgm:pt modelId="{42CDAE50-2E69-434F-BC5C-57765CB5734B}" type="pres">
      <dgm:prSet presAssocID="{E0E59B49-D8ED-4D17-B842-91E09178CCF1}" presName="rootText" presStyleLbl="node1" presStyleIdx="1" presStyleCnt="4" custScaleX="58300" custScaleY="61317" custLinFactNeighborY="-14911"/>
      <dgm:spPr/>
      <dgm:t>
        <a:bodyPr/>
        <a:lstStyle/>
        <a:p>
          <a:endParaRPr lang="en-US"/>
        </a:p>
      </dgm:t>
    </dgm:pt>
    <dgm:pt modelId="{0E3E6450-3C08-47C1-B1AA-02F90E0FC00B}" type="pres">
      <dgm:prSet presAssocID="{E0E59B49-D8ED-4D17-B842-91E09178CCF1}" presName="rootConnector" presStyleLbl="node1" presStyleIdx="1" presStyleCnt="4"/>
      <dgm:spPr/>
      <dgm:t>
        <a:bodyPr/>
        <a:lstStyle/>
        <a:p>
          <a:endParaRPr lang="en-US"/>
        </a:p>
      </dgm:t>
    </dgm:pt>
    <dgm:pt modelId="{0C5D04FC-B7E4-4598-975A-2F3536958C8A}" type="pres">
      <dgm:prSet presAssocID="{E0E59B49-D8ED-4D17-B842-91E09178CCF1}" presName="childShape" presStyleCnt="0"/>
      <dgm:spPr/>
    </dgm:pt>
    <dgm:pt modelId="{DD69D4A7-AADC-4841-9AFD-989F9A884EEB}" type="pres">
      <dgm:prSet presAssocID="{1A4EDE60-4078-425C-9051-B2A916844CB8}" presName="Name13" presStyleLbl="parChTrans1D2" presStyleIdx="1" presStyleCnt="4"/>
      <dgm:spPr/>
      <dgm:t>
        <a:bodyPr/>
        <a:lstStyle/>
        <a:p>
          <a:endParaRPr lang="en-US"/>
        </a:p>
      </dgm:t>
    </dgm:pt>
    <dgm:pt modelId="{FC1DEEF5-063F-4D1F-A4CD-E83E82E8B68A}" type="pres">
      <dgm:prSet presAssocID="{24D6588A-9DB5-4F06-A442-81FD92B556EB}" presName="childText" presStyleLbl="bgAcc1" presStyleIdx="1" presStyleCnt="4" custScaleX="70969" custScaleY="229093" custLinFactNeighborX="12752" custLinFactNeighborY="-13575">
        <dgm:presLayoutVars>
          <dgm:bulletEnabled val="1"/>
        </dgm:presLayoutVars>
      </dgm:prSet>
      <dgm:spPr/>
      <dgm:t>
        <a:bodyPr/>
        <a:lstStyle/>
        <a:p>
          <a:endParaRPr lang="en-US"/>
        </a:p>
      </dgm:t>
    </dgm:pt>
    <dgm:pt modelId="{4D6E1E41-310D-406D-9CDA-D7886DCF4D4F}" type="pres">
      <dgm:prSet presAssocID="{D5F66D58-C307-4DD5-B9E8-8845C7B4248E}" presName="root" presStyleCnt="0"/>
      <dgm:spPr/>
    </dgm:pt>
    <dgm:pt modelId="{68CE907A-7455-4774-BF4F-B04298867FE2}" type="pres">
      <dgm:prSet presAssocID="{D5F66D58-C307-4DD5-B9E8-8845C7B4248E}" presName="rootComposite" presStyleCnt="0"/>
      <dgm:spPr/>
    </dgm:pt>
    <dgm:pt modelId="{32DD0F1A-0CB9-411E-B3BC-818B6B90B2DF}" type="pres">
      <dgm:prSet presAssocID="{D5F66D58-C307-4DD5-B9E8-8845C7B4248E}" presName="rootText" presStyleLbl="node1" presStyleIdx="2" presStyleCnt="4" custScaleX="58300" custScaleY="61317" custLinFactNeighborY="-14911"/>
      <dgm:spPr/>
      <dgm:t>
        <a:bodyPr/>
        <a:lstStyle/>
        <a:p>
          <a:endParaRPr lang="en-US"/>
        </a:p>
      </dgm:t>
    </dgm:pt>
    <dgm:pt modelId="{7A3F9A2E-1400-425C-AB1E-3553CA6545AD}" type="pres">
      <dgm:prSet presAssocID="{D5F66D58-C307-4DD5-B9E8-8845C7B4248E}" presName="rootConnector" presStyleLbl="node1" presStyleIdx="2" presStyleCnt="4"/>
      <dgm:spPr/>
      <dgm:t>
        <a:bodyPr/>
        <a:lstStyle/>
        <a:p>
          <a:endParaRPr lang="en-US"/>
        </a:p>
      </dgm:t>
    </dgm:pt>
    <dgm:pt modelId="{1C62D6C2-9430-4E50-9FF9-79669446B89B}" type="pres">
      <dgm:prSet presAssocID="{D5F66D58-C307-4DD5-B9E8-8845C7B4248E}" presName="childShape" presStyleCnt="0"/>
      <dgm:spPr/>
    </dgm:pt>
    <dgm:pt modelId="{699727DD-FADB-4BE3-A293-4B004938E55F}" type="pres">
      <dgm:prSet presAssocID="{428FAD29-CAB2-4310-B9F7-A0EEFF39F8C5}" presName="Name13" presStyleLbl="parChTrans1D2" presStyleIdx="2" presStyleCnt="4"/>
      <dgm:spPr/>
      <dgm:t>
        <a:bodyPr/>
        <a:lstStyle/>
        <a:p>
          <a:endParaRPr lang="en-US"/>
        </a:p>
      </dgm:t>
    </dgm:pt>
    <dgm:pt modelId="{5ED1117B-EACD-414C-AF7E-A902FED348E5}" type="pres">
      <dgm:prSet presAssocID="{5051668F-C571-43B9-AD28-2D25F1F98084}" presName="childText" presStyleLbl="bgAcc1" presStyleIdx="2" presStyleCnt="4" custScaleX="80234" custScaleY="229093" custLinFactNeighborX="12752" custLinFactNeighborY="-13575">
        <dgm:presLayoutVars>
          <dgm:bulletEnabled val="1"/>
        </dgm:presLayoutVars>
      </dgm:prSet>
      <dgm:spPr/>
      <dgm:t>
        <a:bodyPr/>
        <a:lstStyle/>
        <a:p>
          <a:endParaRPr lang="en-US"/>
        </a:p>
      </dgm:t>
    </dgm:pt>
    <dgm:pt modelId="{31CDA676-7903-4FDB-8F8B-A785C0E6CB93}" type="pres">
      <dgm:prSet presAssocID="{4730DE60-E6BA-4CE1-B347-1221BCC05C8A}" presName="root" presStyleCnt="0"/>
      <dgm:spPr/>
    </dgm:pt>
    <dgm:pt modelId="{641EFE3F-27CA-40F3-B515-AA25CD97702C}" type="pres">
      <dgm:prSet presAssocID="{4730DE60-E6BA-4CE1-B347-1221BCC05C8A}" presName="rootComposite" presStyleCnt="0"/>
      <dgm:spPr/>
    </dgm:pt>
    <dgm:pt modelId="{572A5256-7166-4139-B3C0-7C4B21234F72}" type="pres">
      <dgm:prSet presAssocID="{4730DE60-E6BA-4CE1-B347-1221BCC05C8A}" presName="rootText" presStyleLbl="node1" presStyleIdx="3" presStyleCnt="4" custScaleX="58224" custScaleY="61151"/>
      <dgm:spPr/>
      <dgm:t>
        <a:bodyPr/>
        <a:lstStyle/>
        <a:p>
          <a:endParaRPr lang="en-US"/>
        </a:p>
      </dgm:t>
    </dgm:pt>
    <dgm:pt modelId="{E5D0EC84-8F8E-4F86-BD01-91C37DFD0F22}" type="pres">
      <dgm:prSet presAssocID="{4730DE60-E6BA-4CE1-B347-1221BCC05C8A}" presName="rootConnector" presStyleLbl="node1" presStyleIdx="3" presStyleCnt="4"/>
      <dgm:spPr/>
      <dgm:t>
        <a:bodyPr/>
        <a:lstStyle/>
        <a:p>
          <a:endParaRPr lang="en-US"/>
        </a:p>
      </dgm:t>
    </dgm:pt>
    <dgm:pt modelId="{4B55CFB0-3651-42E8-89A5-E9EDA3598CCA}" type="pres">
      <dgm:prSet presAssocID="{4730DE60-E6BA-4CE1-B347-1221BCC05C8A}" presName="childShape" presStyleCnt="0"/>
      <dgm:spPr/>
    </dgm:pt>
    <dgm:pt modelId="{40E5BA83-4562-48AD-AE29-7DBD1B619631}" type="pres">
      <dgm:prSet presAssocID="{90C8AD6F-63D6-4B5F-944B-D0947B3E0A7A}" presName="Name13" presStyleLbl="parChTrans1D2" presStyleIdx="3" presStyleCnt="4"/>
      <dgm:spPr/>
      <dgm:t>
        <a:bodyPr/>
        <a:lstStyle/>
        <a:p>
          <a:endParaRPr lang="en-US"/>
        </a:p>
      </dgm:t>
    </dgm:pt>
    <dgm:pt modelId="{D64368C6-8CE2-4924-88E7-E5C6605CA6FA}" type="pres">
      <dgm:prSet presAssocID="{5805FE20-DEDB-4532-A137-38A43C890C79}" presName="childText" presStyleLbl="bgAcc1" presStyleIdx="3" presStyleCnt="4" custScaleX="67017" custScaleY="224225" custLinFactNeighborX="10170" custLinFactNeighborY="-10848">
        <dgm:presLayoutVars>
          <dgm:bulletEnabled val="1"/>
        </dgm:presLayoutVars>
      </dgm:prSet>
      <dgm:spPr/>
      <dgm:t>
        <a:bodyPr/>
        <a:lstStyle/>
        <a:p>
          <a:endParaRPr lang="en-US"/>
        </a:p>
      </dgm:t>
    </dgm:pt>
  </dgm:ptLst>
  <dgm:cxnLst>
    <dgm:cxn modelId="{EBB4AFAE-C434-4980-9DF0-08BBE8999DA9}" type="presOf" srcId="{E0E59B49-D8ED-4D17-B842-91E09178CCF1}" destId="{42CDAE50-2E69-434F-BC5C-57765CB5734B}" srcOrd="0" destOrd="0" presId="urn:microsoft.com/office/officeart/2005/8/layout/hierarchy3"/>
    <dgm:cxn modelId="{C6BDEA29-190E-4B6B-8128-812E44B43070}" type="presOf" srcId="{24D6588A-9DB5-4F06-A442-81FD92B556EB}" destId="{FC1DEEF5-063F-4D1F-A4CD-E83E82E8B68A}" srcOrd="0" destOrd="0" presId="urn:microsoft.com/office/officeart/2005/8/layout/hierarchy3"/>
    <dgm:cxn modelId="{6AEF70FD-1E03-4CA0-B884-A2DC15635B40}" srcId="{E91C29BF-1E41-44B6-9421-3C565F441C98}" destId="{4C673AA0-EBA3-4338-8186-DD5DA213D899}" srcOrd="0" destOrd="0" parTransId="{0A5ADE16-47B3-4BED-A9C2-E4934423022B}" sibTransId="{499F04FC-3EED-4688-932B-1F11FDC56A71}"/>
    <dgm:cxn modelId="{02F743F7-A934-4A54-A7B3-3B67951368A5}" srcId="{D5F66D58-C307-4DD5-B9E8-8845C7B4248E}" destId="{5051668F-C571-43B9-AD28-2D25F1F98084}" srcOrd="0" destOrd="0" parTransId="{428FAD29-CAB2-4310-B9F7-A0EEFF39F8C5}" sibTransId="{51AD9C2C-58BF-45DC-A36C-C0B1C4933DDB}"/>
    <dgm:cxn modelId="{9E3E7647-DA0B-4470-8C48-9B8184B8EF39}" srcId="{E91C29BF-1E41-44B6-9421-3C565F441C98}" destId="{E0E59B49-D8ED-4D17-B842-91E09178CCF1}" srcOrd="1" destOrd="0" parTransId="{6A3B9802-E361-4A69-9D24-4879BD4E1EBD}" sibTransId="{E1CC1885-1EE1-453E-AE4F-8004A6CBC020}"/>
    <dgm:cxn modelId="{6835EE3A-3B9D-4286-957C-AEACD9DE7FA6}" type="presOf" srcId="{5805FE20-DEDB-4532-A137-38A43C890C79}" destId="{D64368C6-8CE2-4924-88E7-E5C6605CA6FA}" srcOrd="0" destOrd="0" presId="urn:microsoft.com/office/officeart/2005/8/layout/hierarchy3"/>
    <dgm:cxn modelId="{C98E5B3F-AB3C-4C38-9681-9259B3B86C4F}" type="presOf" srcId="{428FAD29-CAB2-4310-B9F7-A0EEFF39F8C5}" destId="{699727DD-FADB-4BE3-A293-4B004938E55F}" srcOrd="0" destOrd="0" presId="urn:microsoft.com/office/officeart/2005/8/layout/hierarchy3"/>
    <dgm:cxn modelId="{740E2521-5175-49CD-915F-3B1BFBAD0B8D}" type="presOf" srcId="{83B63632-E485-44D4-94E6-CFA9E1DEAE19}" destId="{D7701E62-041F-491A-A99F-27D0A980528A}" srcOrd="0" destOrd="0" presId="urn:microsoft.com/office/officeart/2005/8/layout/hierarchy3"/>
    <dgm:cxn modelId="{1E1B6330-EDD1-4100-9133-E40DF5DFE548}" type="presOf" srcId="{D5F66D58-C307-4DD5-B9E8-8845C7B4248E}" destId="{32DD0F1A-0CB9-411E-B3BC-818B6B90B2DF}" srcOrd="0" destOrd="0" presId="urn:microsoft.com/office/officeart/2005/8/layout/hierarchy3"/>
    <dgm:cxn modelId="{DE25D9D1-3597-43E2-B8F9-197E452CEF48}" type="presOf" srcId="{4730DE60-E6BA-4CE1-B347-1221BCC05C8A}" destId="{E5D0EC84-8F8E-4F86-BD01-91C37DFD0F22}" srcOrd="1" destOrd="0" presId="urn:microsoft.com/office/officeart/2005/8/layout/hierarchy3"/>
    <dgm:cxn modelId="{A1A578DF-7BAC-4230-8FBB-3DBE444CFF5D}" type="presOf" srcId="{E91C29BF-1E41-44B6-9421-3C565F441C98}" destId="{F3A77244-08E0-4F38-AEFF-0B55F34BDE00}" srcOrd="0" destOrd="0" presId="urn:microsoft.com/office/officeart/2005/8/layout/hierarchy3"/>
    <dgm:cxn modelId="{81BD36AF-0699-493D-930C-27BB1D57E050}" type="presOf" srcId="{1A4EDE60-4078-425C-9051-B2A916844CB8}" destId="{DD69D4A7-AADC-4841-9AFD-989F9A884EEB}" srcOrd="0" destOrd="0" presId="urn:microsoft.com/office/officeart/2005/8/layout/hierarchy3"/>
    <dgm:cxn modelId="{DF47D13C-3358-42AA-A13D-54741B5A106B}" srcId="{4C673AA0-EBA3-4338-8186-DD5DA213D899}" destId="{8C279300-22A2-4230-8D90-3D887F257354}" srcOrd="0" destOrd="0" parTransId="{83B63632-E485-44D4-94E6-CFA9E1DEAE19}" sibTransId="{C1103D10-D6E3-4935-8AD2-50BA4CA74586}"/>
    <dgm:cxn modelId="{3B735124-6043-49DE-B7B3-5F77DD4D2951}" srcId="{E91C29BF-1E41-44B6-9421-3C565F441C98}" destId="{D5F66D58-C307-4DD5-B9E8-8845C7B4248E}" srcOrd="2" destOrd="0" parTransId="{C93DFF66-27AD-4599-BA90-05BC6B980BD2}" sibTransId="{A2C6C164-8475-4E0C-B825-58B615E90D8C}"/>
    <dgm:cxn modelId="{BB200262-9093-43C8-811A-BE908A599BC8}" type="presOf" srcId="{5051668F-C571-43B9-AD28-2D25F1F98084}" destId="{5ED1117B-EACD-414C-AF7E-A902FED348E5}" srcOrd="0" destOrd="0" presId="urn:microsoft.com/office/officeart/2005/8/layout/hierarchy3"/>
    <dgm:cxn modelId="{70EBDF12-FB1F-405A-9AEF-BD019A176938}" type="presOf" srcId="{8C279300-22A2-4230-8D90-3D887F257354}" destId="{108143FD-B92E-476D-AFA8-B845E886C317}" srcOrd="0" destOrd="0" presId="urn:microsoft.com/office/officeart/2005/8/layout/hierarchy3"/>
    <dgm:cxn modelId="{FEBB5E1E-6434-4216-A7B9-5228D60DB59C}" srcId="{E91C29BF-1E41-44B6-9421-3C565F441C98}" destId="{4730DE60-E6BA-4CE1-B347-1221BCC05C8A}" srcOrd="3" destOrd="0" parTransId="{92A817E1-2A37-4EF4-9B55-45FEC8B495E7}" sibTransId="{2ACD7591-90D2-43FE-B8B9-59AC4D086A6C}"/>
    <dgm:cxn modelId="{135FA5EA-A6DB-4767-98BC-ABDEBACD649C}" type="presOf" srcId="{90C8AD6F-63D6-4B5F-944B-D0947B3E0A7A}" destId="{40E5BA83-4562-48AD-AE29-7DBD1B619631}" srcOrd="0" destOrd="0" presId="urn:microsoft.com/office/officeart/2005/8/layout/hierarchy3"/>
    <dgm:cxn modelId="{F8A9DC81-6B7A-4148-B149-16982DF5730A}" type="presOf" srcId="{4C673AA0-EBA3-4338-8186-DD5DA213D899}" destId="{F32DC5BE-EBF0-439C-AE43-1A5D77A4B9C2}" srcOrd="0" destOrd="0" presId="urn:microsoft.com/office/officeart/2005/8/layout/hierarchy3"/>
    <dgm:cxn modelId="{0F121B66-1406-4FC5-A1AC-2D0163DAE615}" srcId="{E0E59B49-D8ED-4D17-B842-91E09178CCF1}" destId="{24D6588A-9DB5-4F06-A442-81FD92B556EB}" srcOrd="0" destOrd="0" parTransId="{1A4EDE60-4078-425C-9051-B2A916844CB8}" sibTransId="{F23944B2-3945-4879-BA92-CE7C5B784404}"/>
    <dgm:cxn modelId="{0F170100-49FF-465C-9166-5B564FC8062A}" srcId="{4730DE60-E6BA-4CE1-B347-1221BCC05C8A}" destId="{5805FE20-DEDB-4532-A137-38A43C890C79}" srcOrd="0" destOrd="0" parTransId="{90C8AD6F-63D6-4B5F-944B-D0947B3E0A7A}" sibTransId="{DCD5A6DA-7D4D-4461-89ED-A7C0CC9B92B0}"/>
    <dgm:cxn modelId="{F2AE79FB-AFC9-4063-8C45-F6D428B0F02E}" type="presOf" srcId="{4C673AA0-EBA3-4338-8186-DD5DA213D899}" destId="{D5B869CE-A921-4701-AEFA-2D5EB6AFB145}" srcOrd="1" destOrd="0" presId="urn:microsoft.com/office/officeart/2005/8/layout/hierarchy3"/>
    <dgm:cxn modelId="{7FA9B138-9918-442E-84DE-35F1072F27BC}" type="presOf" srcId="{D5F66D58-C307-4DD5-B9E8-8845C7B4248E}" destId="{7A3F9A2E-1400-425C-AB1E-3553CA6545AD}" srcOrd="1" destOrd="0" presId="urn:microsoft.com/office/officeart/2005/8/layout/hierarchy3"/>
    <dgm:cxn modelId="{14D58C36-AC52-4047-991F-C8EFD76154FC}" type="presOf" srcId="{4730DE60-E6BA-4CE1-B347-1221BCC05C8A}" destId="{572A5256-7166-4139-B3C0-7C4B21234F72}" srcOrd="0" destOrd="0" presId="urn:microsoft.com/office/officeart/2005/8/layout/hierarchy3"/>
    <dgm:cxn modelId="{EE762DEB-72C1-4E9F-BDB6-EC5337699B15}" type="presOf" srcId="{E0E59B49-D8ED-4D17-B842-91E09178CCF1}" destId="{0E3E6450-3C08-47C1-B1AA-02F90E0FC00B}" srcOrd="1" destOrd="0" presId="urn:microsoft.com/office/officeart/2005/8/layout/hierarchy3"/>
    <dgm:cxn modelId="{023377A0-F9D6-4406-BDF2-2AFB29EF8FD3}" type="presParOf" srcId="{F3A77244-08E0-4F38-AEFF-0B55F34BDE00}" destId="{3BC68A27-3F0C-430D-B09B-3771063DAEEA}" srcOrd="0" destOrd="0" presId="urn:microsoft.com/office/officeart/2005/8/layout/hierarchy3"/>
    <dgm:cxn modelId="{A5A36F54-910F-438E-A7E3-1EAD5534CEA7}" type="presParOf" srcId="{3BC68A27-3F0C-430D-B09B-3771063DAEEA}" destId="{57D3C66A-257B-4602-BE9C-AD29084F0DB9}" srcOrd="0" destOrd="0" presId="urn:microsoft.com/office/officeart/2005/8/layout/hierarchy3"/>
    <dgm:cxn modelId="{EE317F22-EC8E-4B29-A14F-D59C5F0A3740}" type="presParOf" srcId="{57D3C66A-257B-4602-BE9C-AD29084F0DB9}" destId="{F32DC5BE-EBF0-439C-AE43-1A5D77A4B9C2}" srcOrd="0" destOrd="0" presId="urn:microsoft.com/office/officeart/2005/8/layout/hierarchy3"/>
    <dgm:cxn modelId="{F769EB16-74D5-47A0-9B28-4B39FA9E0CEA}" type="presParOf" srcId="{57D3C66A-257B-4602-BE9C-AD29084F0DB9}" destId="{D5B869CE-A921-4701-AEFA-2D5EB6AFB145}" srcOrd="1" destOrd="0" presId="urn:microsoft.com/office/officeart/2005/8/layout/hierarchy3"/>
    <dgm:cxn modelId="{289E4415-261D-42B0-81E3-AEA9C83741DC}" type="presParOf" srcId="{3BC68A27-3F0C-430D-B09B-3771063DAEEA}" destId="{B2504D9D-C255-4354-84BC-5A63C38D316B}" srcOrd="1" destOrd="0" presId="urn:microsoft.com/office/officeart/2005/8/layout/hierarchy3"/>
    <dgm:cxn modelId="{C3D51237-F92B-4E2D-9349-B756B940CE5F}" type="presParOf" srcId="{B2504D9D-C255-4354-84BC-5A63C38D316B}" destId="{D7701E62-041F-491A-A99F-27D0A980528A}" srcOrd="0" destOrd="0" presId="urn:microsoft.com/office/officeart/2005/8/layout/hierarchy3"/>
    <dgm:cxn modelId="{5748910F-10BE-426D-9CB4-7B21872441E4}" type="presParOf" srcId="{B2504D9D-C255-4354-84BC-5A63C38D316B}" destId="{108143FD-B92E-476D-AFA8-B845E886C317}" srcOrd="1" destOrd="0" presId="urn:microsoft.com/office/officeart/2005/8/layout/hierarchy3"/>
    <dgm:cxn modelId="{84B0D883-94CF-4BA7-BA9C-B39A3C6DB3C1}" type="presParOf" srcId="{F3A77244-08E0-4F38-AEFF-0B55F34BDE00}" destId="{5D0082B2-AAEC-4578-9F5E-18488E0DF2B0}" srcOrd="1" destOrd="0" presId="urn:microsoft.com/office/officeart/2005/8/layout/hierarchy3"/>
    <dgm:cxn modelId="{E07FBF46-A2B9-4E83-8F23-5BAECD5D6C32}" type="presParOf" srcId="{5D0082B2-AAEC-4578-9F5E-18488E0DF2B0}" destId="{BF143CA3-DD15-4D01-BA68-8037AAC18189}" srcOrd="0" destOrd="0" presId="urn:microsoft.com/office/officeart/2005/8/layout/hierarchy3"/>
    <dgm:cxn modelId="{BDC9E5CD-0E63-494E-9D10-6E66C0AE765A}" type="presParOf" srcId="{BF143CA3-DD15-4D01-BA68-8037AAC18189}" destId="{42CDAE50-2E69-434F-BC5C-57765CB5734B}" srcOrd="0" destOrd="0" presId="urn:microsoft.com/office/officeart/2005/8/layout/hierarchy3"/>
    <dgm:cxn modelId="{BFE924D8-8BA7-4A76-9B37-B23FE51D8A90}" type="presParOf" srcId="{BF143CA3-DD15-4D01-BA68-8037AAC18189}" destId="{0E3E6450-3C08-47C1-B1AA-02F90E0FC00B}" srcOrd="1" destOrd="0" presId="urn:microsoft.com/office/officeart/2005/8/layout/hierarchy3"/>
    <dgm:cxn modelId="{1F424A7B-6E3C-4685-9272-F30DC451E308}" type="presParOf" srcId="{5D0082B2-AAEC-4578-9F5E-18488E0DF2B0}" destId="{0C5D04FC-B7E4-4598-975A-2F3536958C8A}" srcOrd="1" destOrd="0" presId="urn:microsoft.com/office/officeart/2005/8/layout/hierarchy3"/>
    <dgm:cxn modelId="{3AD1C969-62F5-4435-A384-13A6095A5FD6}" type="presParOf" srcId="{0C5D04FC-B7E4-4598-975A-2F3536958C8A}" destId="{DD69D4A7-AADC-4841-9AFD-989F9A884EEB}" srcOrd="0" destOrd="0" presId="urn:microsoft.com/office/officeart/2005/8/layout/hierarchy3"/>
    <dgm:cxn modelId="{90CF7507-A963-443C-8D62-2035AF5B6326}" type="presParOf" srcId="{0C5D04FC-B7E4-4598-975A-2F3536958C8A}" destId="{FC1DEEF5-063F-4D1F-A4CD-E83E82E8B68A}" srcOrd="1" destOrd="0" presId="urn:microsoft.com/office/officeart/2005/8/layout/hierarchy3"/>
    <dgm:cxn modelId="{43382C28-FD26-46AB-BE92-177F51461057}" type="presParOf" srcId="{F3A77244-08E0-4F38-AEFF-0B55F34BDE00}" destId="{4D6E1E41-310D-406D-9CDA-D7886DCF4D4F}" srcOrd="2" destOrd="0" presId="urn:microsoft.com/office/officeart/2005/8/layout/hierarchy3"/>
    <dgm:cxn modelId="{F50A1A95-915F-482D-A18A-F63632921F5C}" type="presParOf" srcId="{4D6E1E41-310D-406D-9CDA-D7886DCF4D4F}" destId="{68CE907A-7455-4774-BF4F-B04298867FE2}" srcOrd="0" destOrd="0" presId="urn:microsoft.com/office/officeart/2005/8/layout/hierarchy3"/>
    <dgm:cxn modelId="{06A1898B-3080-4094-8637-CDE17944A228}" type="presParOf" srcId="{68CE907A-7455-4774-BF4F-B04298867FE2}" destId="{32DD0F1A-0CB9-411E-B3BC-818B6B90B2DF}" srcOrd="0" destOrd="0" presId="urn:microsoft.com/office/officeart/2005/8/layout/hierarchy3"/>
    <dgm:cxn modelId="{550566C0-BC0C-45D3-8D01-5E51DA55D8B7}" type="presParOf" srcId="{68CE907A-7455-4774-BF4F-B04298867FE2}" destId="{7A3F9A2E-1400-425C-AB1E-3553CA6545AD}" srcOrd="1" destOrd="0" presId="urn:microsoft.com/office/officeart/2005/8/layout/hierarchy3"/>
    <dgm:cxn modelId="{62E28B5F-70CE-428F-9E20-CBF6891E0191}" type="presParOf" srcId="{4D6E1E41-310D-406D-9CDA-D7886DCF4D4F}" destId="{1C62D6C2-9430-4E50-9FF9-79669446B89B}" srcOrd="1" destOrd="0" presId="urn:microsoft.com/office/officeart/2005/8/layout/hierarchy3"/>
    <dgm:cxn modelId="{03228234-8C28-4642-A343-CD7CCDC7883F}" type="presParOf" srcId="{1C62D6C2-9430-4E50-9FF9-79669446B89B}" destId="{699727DD-FADB-4BE3-A293-4B004938E55F}" srcOrd="0" destOrd="0" presId="urn:microsoft.com/office/officeart/2005/8/layout/hierarchy3"/>
    <dgm:cxn modelId="{27D072E1-57C4-4825-A2EC-3D53487A2F5E}" type="presParOf" srcId="{1C62D6C2-9430-4E50-9FF9-79669446B89B}" destId="{5ED1117B-EACD-414C-AF7E-A902FED348E5}" srcOrd="1" destOrd="0" presId="urn:microsoft.com/office/officeart/2005/8/layout/hierarchy3"/>
    <dgm:cxn modelId="{9919E2E1-7B44-41FD-90F8-7060695924F8}" type="presParOf" srcId="{F3A77244-08E0-4F38-AEFF-0B55F34BDE00}" destId="{31CDA676-7903-4FDB-8F8B-A785C0E6CB93}" srcOrd="3" destOrd="0" presId="urn:microsoft.com/office/officeart/2005/8/layout/hierarchy3"/>
    <dgm:cxn modelId="{63B1F3A0-AD4A-4640-A7D2-F27659B27FE2}" type="presParOf" srcId="{31CDA676-7903-4FDB-8F8B-A785C0E6CB93}" destId="{641EFE3F-27CA-40F3-B515-AA25CD97702C}" srcOrd="0" destOrd="0" presId="urn:microsoft.com/office/officeart/2005/8/layout/hierarchy3"/>
    <dgm:cxn modelId="{253E9623-91FA-406E-8E70-409D9848C259}" type="presParOf" srcId="{641EFE3F-27CA-40F3-B515-AA25CD97702C}" destId="{572A5256-7166-4139-B3C0-7C4B21234F72}" srcOrd="0" destOrd="0" presId="urn:microsoft.com/office/officeart/2005/8/layout/hierarchy3"/>
    <dgm:cxn modelId="{B58CD218-7502-4464-8287-C419583BFAA0}" type="presParOf" srcId="{641EFE3F-27CA-40F3-B515-AA25CD97702C}" destId="{E5D0EC84-8F8E-4F86-BD01-91C37DFD0F22}" srcOrd="1" destOrd="0" presId="urn:microsoft.com/office/officeart/2005/8/layout/hierarchy3"/>
    <dgm:cxn modelId="{214F7FD8-8472-4B8C-98DC-E5E285903481}" type="presParOf" srcId="{31CDA676-7903-4FDB-8F8B-A785C0E6CB93}" destId="{4B55CFB0-3651-42E8-89A5-E9EDA3598CCA}" srcOrd="1" destOrd="0" presId="urn:microsoft.com/office/officeart/2005/8/layout/hierarchy3"/>
    <dgm:cxn modelId="{550B4616-8B9D-463E-A34A-54F609A38567}" type="presParOf" srcId="{4B55CFB0-3651-42E8-89A5-E9EDA3598CCA}" destId="{40E5BA83-4562-48AD-AE29-7DBD1B619631}" srcOrd="0" destOrd="0" presId="urn:microsoft.com/office/officeart/2005/8/layout/hierarchy3"/>
    <dgm:cxn modelId="{8457D3DA-DE01-4259-BF0F-9D57AB9218FD}" type="presParOf" srcId="{4B55CFB0-3651-42E8-89A5-E9EDA3598CCA}" destId="{D64368C6-8CE2-4924-88E7-E5C6605CA6FA}" srcOrd="1"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E91C29BF-1E41-44B6-9421-3C565F441C98}" type="doc">
      <dgm:prSet loTypeId="urn:microsoft.com/office/officeart/2005/8/layout/hierarchy3" loCatId="hierarchy" qsTypeId="urn:microsoft.com/office/officeart/2005/8/quickstyle/simple1" qsCatId="simple" csTypeId="urn:microsoft.com/office/officeart/2005/8/colors/colorful1" csCatId="colorful" phldr="1"/>
      <dgm:spPr/>
      <dgm:t>
        <a:bodyPr/>
        <a:lstStyle/>
        <a:p>
          <a:endParaRPr lang="en-US"/>
        </a:p>
      </dgm:t>
    </dgm:pt>
    <dgm:pt modelId="{8C650FDB-8300-4D30-899B-03978BFEB9E8}">
      <dgm:prSet phldrT="[Text]" custT="1"/>
      <dgm:spPr/>
      <dgm:t>
        <a:bodyPr/>
        <a:lstStyle/>
        <a:p>
          <a:r>
            <a:rPr lang="en-US" sz="2500" b="1" dirty="0" smtClean="0">
              <a:solidFill>
                <a:schemeClr val="tx1"/>
              </a:solidFill>
              <a:latin typeface="+mn-lt"/>
            </a:rPr>
            <a:t>CLMRJECT</a:t>
          </a:r>
          <a:endParaRPr lang="en-US" sz="2500" b="1" dirty="0">
            <a:solidFill>
              <a:schemeClr val="tx1"/>
            </a:solidFill>
            <a:latin typeface="+mn-lt"/>
          </a:endParaRPr>
        </a:p>
      </dgm:t>
    </dgm:pt>
    <dgm:pt modelId="{BDA61A5E-3D45-4871-B772-FC5808F43565}" type="parTrans" cxnId="{A526B0BF-8600-4D4F-9EAD-F05DFC56707A}">
      <dgm:prSet/>
      <dgm:spPr/>
      <dgm:t>
        <a:bodyPr/>
        <a:lstStyle/>
        <a:p>
          <a:endParaRPr lang="en-US"/>
        </a:p>
      </dgm:t>
    </dgm:pt>
    <dgm:pt modelId="{9D522A34-9D80-4FB6-8805-8175C3371FDF}" type="sibTrans" cxnId="{A526B0BF-8600-4D4F-9EAD-F05DFC56707A}">
      <dgm:prSet/>
      <dgm:spPr/>
      <dgm:t>
        <a:bodyPr/>
        <a:lstStyle/>
        <a:p>
          <a:endParaRPr lang="en-US"/>
        </a:p>
      </dgm:t>
    </dgm:pt>
    <dgm:pt modelId="{AB2575C6-0CBA-4538-B3DE-C826A22E4B22}">
      <dgm:prSet custT="1"/>
      <dgm:spPr/>
      <dgm:t>
        <a:bodyPr/>
        <a:lstStyle/>
        <a:p>
          <a:r>
            <a:rPr lang="en-US" sz="2500" b="1" smtClean="0">
              <a:solidFill>
                <a:schemeClr val="tx1"/>
              </a:solidFill>
              <a:latin typeface="+mn-lt"/>
            </a:rPr>
            <a:t>SRVUPDT</a:t>
          </a:r>
          <a:endParaRPr lang="en-US" sz="2500" b="1" dirty="0">
            <a:solidFill>
              <a:schemeClr val="tx1"/>
            </a:solidFill>
            <a:latin typeface="+mn-lt"/>
          </a:endParaRPr>
        </a:p>
      </dgm:t>
    </dgm:pt>
    <dgm:pt modelId="{3D2BA965-B414-4192-B8B9-D58B2D6D12E5}" type="parTrans" cxnId="{1DF4B061-95B0-430C-B4B3-735B38A42593}">
      <dgm:prSet/>
      <dgm:spPr/>
      <dgm:t>
        <a:bodyPr/>
        <a:lstStyle/>
        <a:p>
          <a:endParaRPr lang="en-US"/>
        </a:p>
      </dgm:t>
    </dgm:pt>
    <dgm:pt modelId="{496F1064-050D-4631-A482-AACFCFB6505C}" type="sibTrans" cxnId="{1DF4B061-95B0-430C-B4B3-735B38A42593}">
      <dgm:prSet/>
      <dgm:spPr/>
      <dgm:t>
        <a:bodyPr/>
        <a:lstStyle/>
        <a:p>
          <a:endParaRPr lang="en-US"/>
        </a:p>
      </dgm:t>
    </dgm:pt>
    <dgm:pt modelId="{22F08190-D84C-4927-8CDA-0EECE89CEE00}">
      <dgm:prSet custT="1"/>
      <dgm:spPr/>
      <dgm:t>
        <a:bodyPr/>
        <a:lstStyle/>
        <a:p>
          <a:r>
            <a:rPr lang="en-US" sz="2500" b="1" dirty="0" smtClean="0">
              <a:solidFill>
                <a:schemeClr val="tx1"/>
              </a:solidFill>
              <a:latin typeface="+mn-lt"/>
            </a:rPr>
            <a:t>BILLSUM</a:t>
          </a:r>
          <a:endParaRPr lang="en-US" sz="2500" b="1" dirty="0">
            <a:solidFill>
              <a:schemeClr val="tx1"/>
            </a:solidFill>
            <a:latin typeface="+mn-lt"/>
          </a:endParaRPr>
        </a:p>
      </dgm:t>
    </dgm:pt>
    <dgm:pt modelId="{422C9F17-5770-4EA9-9EB3-AF6FA9E5B46B}" type="parTrans" cxnId="{F6F98ADD-A3A1-46E6-97CA-D7F20E41EA70}">
      <dgm:prSet/>
      <dgm:spPr/>
      <dgm:t>
        <a:bodyPr/>
        <a:lstStyle/>
        <a:p>
          <a:endParaRPr lang="en-US"/>
        </a:p>
      </dgm:t>
    </dgm:pt>
    <dgm:pt modelId="{1339A295-DB28-487F-8347-DB8DD4F0BF54}" type="sibTrans" cxnId="{F6F98ADD-A3A1-46E6-97CA-D7F20E41EA70}">
      <dgm:prSet/>
      <dgm:spPr/>
      <dgm:t>
        <a:bodyPr/>
        <a:lstStyle/>
        <a:p>
          <a:endParaRPr lang="en-US"/>
        </a:p>
      </dgm:t>
    </dgm:pt>
    <dgm:pt modelId="{E820D6B9-0553-492B-9FD6-793F24EC81DB}">
      <dgm:prSet custT="1"/>
      <dgm:spPr/>
      <dgm:t>
        <a:bodyPr/>
        <a:lstStyle/>
        <a:p>
          <a:r>
            <a:rPr lang="en-US" sz="2500" b="1" dirty="0" smtClean="0">
              <a:solidFill>
                <a:schemeClr val="tx1"/>
              </a:solidFill>
              <a:latin typeface="+mn-lt"/>
            </a:rPr>
            <a:t>PREADJFL</a:t>
          </a:r>
          <a:endParaRPr lang="en-US" altLang="en-US" sz="2500" b="1" dirty="0">
            <a:solidFill>
              <a:schemeClr val="tx1"/>
            </a:solidFill>
            <a:latin typeface="+mn-lt"/>
          </a:endParaRPr>
        </a:p>
      </dgm:t>
    </dgm:pt>
    <dgm:pt modelId="{29D513F4-A436-4A2B-8A7D-3B60915E2359}" type="parTrans" cxnId="{5C91773E-7DED-48B4-8822-2827360BDFA6}">
      <dgm:prSet/>
      <dgm:spPr/>
      <dgm:t>
        <a:bodyPr/>
        <a:lstStyle/>
        <a:p>
          <a:endParaRPr lang="en-US"/>
        </a:p>
      </dgm:t>
    </dgm:pt>
    <dgm:pt modelId="{C16DC7C1-8829-45D6-A977-E1BD58A92FFA}" type="sibTrans" cxnId="{5C91773E-7DED-48B4-8822-2827360BDFA6}">
      <dgm:prSet/>
      <dgm:spPr/>
      <dgm:t>
        <a:bodyPr/>
        <a:lstStyle/>
        <a:p>
          <a:endParaRPr lang="en-US"/>
        </a:p>
      </dgm:t>
    </dgm:pt>
    <dgm:pt modelId="{7E65AE2C-281F-40EB-95D2-9DBC930AFA8D}">
      <dgm:prSet phldrT="[Text]" custT="1"/>
      <dgm:spPr/>
      <dgm:t>
        <a:bodyPr anchor="ctr"/>
        <a:lstStyle/>
        <a:p>
          <a:r>
            <a:rPr lang="en-US" sz="2000" dirty="0" smtClean="0"/>
            <a:t>Claim Reject</a:t>
          </a:r>
          <a:r>
            <a:rPr lang="en-US" sz="2000" b="1" u="sng" dirty="0" smtClean="0"/>
            <a:t> File</a:t>
          </a:r>
          <a:r>
            <a:rPr lang="en-US" sz="2000" dirty="0" smtClean="0"/>
            <a:t> - Data file to be used by cnyricMED Integration Subscribers</a:t>
          </a:r>
          <a:endParaRPr lang="en-US" sz="2000" dirty="0"/>
        </a:p>
      </dgm:t>
    </dgm:pt>
    <dgm:pt modelId="{C7D4D5E6-0EB2-44D8-8710-C57FF254F38E}" type="parTrans" cxnId="{9D6CD031-DE1A-4CFE-9419-C5A0AA0EF295}">
      <dgm:prSet/>
      <dgm:spPr/>
      <dgm:t>
        <a:bodyPr/>
        <a:lstStyle/>
        <a:p>
          <a:endParaRPr lang="en-US"/>
        </a:p>
      </dgm:t>
    </dgm:pt>
    <dgm:pt modelId="{1EA4B48A-A2F5-4C8D-8AC2-4B655D4ABD33}" type="sibTrans" cxnId="{9D6CD031-DE1A-4CFE-9419-C5A0AA0EF295}">
      <dgm:prSet/>
      <dgm:spPr/>
      <dgm:t>
        <a:bodyPr/>
        <a:lstStyle/>
        <a:p>
          <a:endParaRPr lang="en-US"/>
        </a:p>
      </dgm:t>
    </dgm:pt>
    <dgm:pt modelId="{018769E3-AD1F-4D16-920E-82FCE477E60A}">
      <dgm:prSet custT="1"/>
      <dgm:spPr/>
      <dgm:t>
        <a:bodyPr anchor="ctr"/>
        <a:lstStyle/>
        <a:p>
          <a:r>
            <a:rPr lang="en-US" sz="2000" dirty="0" smtClean="0"/>
            <a:t>Service Update Report - Contains rejected claims from the recent cycle submission</a:t>
          </a:r>
          <a:endParaRPr lang="en-US" sz="2000" dirty="0"/>
        </a:p>
      </dgm:t>
    </dgm:pt>
    <dgm:pt modelId="{37FD8436-8CCE-4670-84C2-D03C2A4A109E}" type="parTrans" cxnId="{1673BC81-7091-4776-913C-CDBA66EC4650}">
      <dgm:prSet/>
      <dgm:spPr/>
      <dgm:t>
        <a:bodyPr/>
        <a:lstStyle/>
        <a:p>
          <a:endParaRPr lang="en-US"/>
        </a:p>
      </dgm:t>
    </dgm:pt>
    <dgm:pt modelId="{2A694716-3AE1-4E60-A270-A29173300CA6}" type="sibTrans" cxnId="{1673BC81-7091-4776-913C-CDBA66EC4650}">
      <dgm:prSet/>
      <dgm:spPr/>
      <dgm:t>
        <a:bodyPr/>
        <a:lstStyle/>
        <a:p>
          <a:endParaRPr lang="en-US"/>
        </a:p>
      </dgm:t>
    </dgm:pt>
    <dgm:pt modelId="{DABB539D-7BC0-41CF-8853-A7AB2566449B}">
      <dgm:prSet custT="1"/>
      <dgm:spPr/>
      <dgm:t>
        <a:bodyPr anchor="ctr"/>
        <a:lstStyle/>
        <a:p>
          <a:r>
            <a:rPr lang="en-US" sz="2000" dirty="0" smtClean="0"/>
            <a:t>Billing Summary containing accepted claims previously displayed on Service Update Report</a:t>
          </a:r>
          <a:endParaRPr lang="en-US" sz="2000" dirty="0"/>
        </a:p>
      </dgm:t>
    </dgm:pt>
    <dgm:pt modelId="{8BAF075B-3141-4B30-8390-F434390ED398}" type="parTrans" cxnId="{EDE869B6-BFE0-4771-9A4C-62F1037DD754}">
      <dgm:prSet/>
      <dgm:spPr/>
      <dgm:t>
        <a:bodyPr/>
        <a:lstStyle/>
        <a:p>
          <a:endParaRPr lang="en-US"/>
        </a:p>
      </dgm:t>
    </dgm:pt>
    <dgm:pt modelId="{F920896B-92CD-427C-9963-ECFAFFF0BC5B}" type="sibTrans" cxnId="{EDE869B6-BFE0-4771-9A4C-62F1037DD754}">
      <dgm:prSet/>
      <dgm:spPr/>
      <dgm:t>
        <a:bodyPr/>
        <a:lstStyle/>
        <a:p>
          <a:endParaRPr lang="en-US"/>
        </a:p>
      </dgm:t>
    </dgm:pt>
    <dgm:pt modelId="{60123839-78F2-4D4F-9A4D-84C79F26A4D1}">
      <dgm:prSet custT="1"/>
      <dgm:spPr/>
      <dgm:t>
        <a:bodyPr anchor="ctr"/>
        <a:lstStyle/>
        <a:p>
          <a:r>
            <a:rPr lang="en-US" sz="2000" dirty="0" smtClean="0"/>
            <a:t>Medicaid Pre-Adjudication </a:t>
          </a:r>
          <a:r>
            <a:rPr lang="en-US" sz="2000" b="1" u="sng" dirty="0" smtClean="0"/>
            <a:t>File </a:t>
          </a:r>
          <a:r>
            <a:rPr lang="en-US" sz="2000" dirty="0" smtClean="0"/>
            <a:t>- Data file to be used by cnyricMED Integration Subscribers</a:t>
          </a:r>
          <a:endParaRPr lang="en-US" altLang="en-US" sz="2000" dirty="0"/>
        </a:p>
      </dgm:t>
    </dgm:pt>
    <dgm:pt modelId="{60FAA404-7CAF-4FF7-969B-E095950BC5C0}" type="parTrans" cxnId="{0EA25B4D-6857-4A10-A4DF-E20E78A410AC}">
      <dgm:prSet/>
      <dgm:spPr/>
      <dgm:t>
        <a:bodyPr/>
        <a:lstStyle/>
        <a:p>
          <a:endParaRPr lang="en-US"/>
        </a:p>
      </dgm:t>
    </dgm:pt>
    <dgm:pt modelId="{44E6EF2D-5439-405C-8ED0-99B7268765E9}" type="sibTrans" cxnId="{0EA25B4D-6857-4A10-A4DF-E20E78A410AC}">
      <dgm:prSet/>
      <dgm:spPr/>
      <dgm:t>
        <a:bodyPr/>
        <a:lstStyle/>
        <a:p>
          <a:endParaRPr lang="en-US"/>
        </a:p>
      </dgm:t>
    </dgm:pt>
    <dgm:pt modelId="{F3A77244-08E0-4F38-AEFF-0B55F34BDE00}" type="pres">
      <dgm:prSet presAssocID="{E91C29BF-1E41-44B6-9421-3C565F441C98}" presName="diagram" presStyleCnt="0">
        <dgm:presLayoutVars>
          <dgm:chPref val="1"/>
          <dgm:dir/>
          <dgm:animOne val="branch"/>
          <dgm:animLvl val="lvl"/>
          <dgm:resizeHandles/>
        </dgm:presLayoutVars>
      </dgm:prSet>
      <dgm:spPr/>
      <dgm:t>
        <a:bodyPr/>
        <a:lstStyle/>
        <a:p>
          <a:endParaRPr lang="en-US"/>
        </a:p>
      </dgm:t>
    </dgm:pt>
    <dgm:pt modelId="{2846B307-40C5-47B7-B4D2-A9DA947A072E}" type="pres">
      <dgm:prSet presAssocID="{E820D6B9-0553-492B-9FD6-793F24EC81DB}" presName="root" presStyleCnt="0"/>
      <dgm:spPr/>
    </dgm:pt>
    <dgm:pt modelId="{DC374406-2A29-4F5E-971B-714AF91C287F}" type="pres">
      <dgm:prSet presAssocID="{E820D6B9-0553-492B-9FD6-793F24EC81DB}" presName="rootComposite" presStyleCnt="0"/>
      <dgm:spPr/>
    </dgm:pt>
    <dgm:pt modelId="{3C63FA14-2D58-4FF5-A619-95C88AEBFCE7}" type="pres">
      <dgm:prSet presAssocID="{E820D6B9-0553-492B-9FD6-793F24EC81DB}" presName="rootText" presStyleLbl="node1" presStyleIdx="0" presStyleCnt="4" custScaleX="94082" custScaleY="94082" custLinFactNeighborY="-14911"/>
      <dgm:spPr/>
      <dgm:t>
        <a:bodyPr/>
        <a:lstStyle/>
        <a:p>
          <a:endParaRPr lang="en-US"/>
        </a:p>
      </dgm:t>
    </dgm:pt>
    <dgm:pt modelId="{2A18A5EB-210B-47B2-9718-C85FD9FA1C24}" type="pres">
      <dgm:prSet presAssocID="{E820D6B9-0553-492B-9FD6-793F24EC81DB}" presName="rootConnector" presStyleLbl="node1" presStyleIdx="0" presStyleCnt="4"/>
      <dgm:spPr/>
      <dgm:t>
        <a:bodyPr/>
        <a:lstStyle/>
        <a:p>
          <a:endParaRPr lang="en-US"/>
        </a:p>
      </dgm:t>
    </dgm:pt>
    <dgm:pt modelId="{815DA6FA-832F-415E-8C09-7E8374C3E168}" type="pres">
      <dgm:prSet presAssocID="{E820D6B9-0553-492B-9FD6-793F24EC81DB}" presName="childShape" presStyleCnt="0"/>
      <dgm:spPr/>
    </dgm:pt>
    <dgm:pt modelId="{0B64091E-D7C4-400E-8658-0A80E9471C48}" type="pres">
      <dgm:prSet presAssocID="{60FAA404-7CAF-4FF7-969B-E095950BC5C0}" presName="Name13" presStyleLbl="parChTrans1D2" presStyleIdx="0" presStyleCnt="4"/>
      <dgm:spPr/>
      <dgm:t>
        <a:bodyPr/>
        <a:lstStyle/>
        <a:p>
          <a:endParaRPr lang="en-US"/>
        </a:p>
      </dgm:t>
    </dgm:pt>
    <dgm:pt modelId="{ADBC2DFD-1C01-4B3A-815A-9FB2432601C0}" type="pres">
      <dgm:prSet presAssocID="{60123839-78F2-4D4F-9A4D-84C79F26A4D1}" presName="childText" presStyleLbl="bgAcc1" presStyleIdx="0" presStyleCnt="4" custScaleX="105026" custScaleY="347752" custLinFactNeighborX="12752">
        <dgm:presLayoutVars>
          <dgm:bulletEnabled val="1"/>
        </dgm:presLayoutVars>
      </dgm:prSet>
      <dgm:spPr/>
      <dgm:t>
        <a:bodyPr/>
        <a:lstStyle/>
        <a:p>
          <a:endParaRPr lang="en-US"/>
        </a:p>
      </dgm:t>
    </dgm:pt>
    <dgm:pt modelId="{3EE46750-CEDC-4011-AEE8-5F78E5E5F92E}" type="pres">
      <dgm:prSet presAssocID="{8C650FDB-8300-4D30-899B-03978BFEB9E8}" presName="root" presStyleCnt="0"/>
      <dgm:spPr/>
    </dgm:pt>
    <dgm:pt modelId="{28DDB75D-EA27-483B-8EC6-081BD70B2B81}" type="pres">
      <dgm:prSet presAssocID="{8C650FDB-8300-4D30-899B-03978BFEB9E8}" presName="rootComposite" presStyleCnt="0"/>
      <dgm:spPr/>
    </dgm:pt>
    <dgm:pt modelId="{6E5556B7-1AD7-4C23-919E-F40E11489B85}" type="pres">
      <dgm:prSet presAssocID="{8C650FDB-8300-4D30-899B-03978BFEB9E8}" presName="rootText" presStyleLbl="node1" presStyleIdx="1" presStyleCnt="4" custScaleX="94082" custScaleY="94082" custLinFactNeighborY="-14911"/>
      <dgm:spPr/>
      <dgm:t>
        <a:bodyPr/>
        <a:lstStyle/>
        <a:p>
          <a:endParaRPr lang="en-US"/>
        </a:p>
      </dgm:t>
    </dgm:pt>
    <dgm:pt modelId="{228D9A01-9B8A-4169-A7CF-5552D6D89F25}" type="pres">
      <dgm:prSet presAssocID="{8C650FDB-8300-4D30-899B-03978BFEB9E8}" presName="rootConnector" presStyleLbl="node1" presStyleIdx="1" presStyleCnt="4"/>
      <dgm:spPr/>
      <dgm:t>
        <a:bodyPr/>
        <a:lstStyle/>
        <a:p>
          <a:endParaRPr lang="en-US"/>
        </a:p>
      </dgm:t>
    </dgm:pt>
    <dgm:pt modelId="{94474201-6C89-40CF-9370-7D1FFB301DEE}" type="pres">
      <dgm:prSet presAssocID="{8C650FDB-8300-4D30-899B-03978BFEB9E8}" presName="childShape" presStyleCnt="0"/>
      <dgm:spPr/>
    </dgm:pt>
    <dgm:pt modelId="{C4C7A403-4DE9-4D1C-BC87-C3A38293A8DA}" type="pres">
      <dgm:prSet presAssocID="{C7D4D5E6-0EB2-44D8-8710-C57FF254F38E}" presName="Name13" presStyleLbl="parChTrans1D2" presStyleIdx="1" presStyleCnt="4"/>
      <dgm:spPr/>
      <dgm:t>
        <a:bodyPr/>
        <a:lstStyle/>
        <a:p>
          <a:endParaRPr lang="en-US"/>
        </a:p>
      </dgm:t>
    </dgm:pt>
    <dgm:pt modelId="{5C0EF7E7-63F6-4F0E-9750-B3AEF7E23808}" type="pres">
      <dgm:prSet presAssocID="{7E65AE2C-281F-40EB-95D2-9DBC930AFA8D}" presName="childText" presStyleLbl="bgAcc1" presStyleIdx="1" presStyleCnt="4" custScaleX="105026" custScaleY="347752" custLinFactNeighborX="12752">
        <dgm:presLayoutVars>
          <dgm:bulletEnabled val="1"/>
        </dgm:presLayoutVars>
      </dgm:prSet>
      <dgm:spPr/>
      <dgm:t>
        <a:bodyPr/>
        <a:lstStyle/>
        <a:p>
          <a:endParaRPr lang="en-US"/>
        </a:p>
      </dgm:t>
    </dgm:pt>
    <dgm:pt modelId="{6A8422D8-9054-45B1-A680-B87B97E43167}" type="pres">
      <dgm:prSet presAssocID="{AB2575C6-0CBA-4538-B3DE-C826A22E4B22}" presName="root" presStyleCnt="0"/>
      <dgm:spPr/>
    </dgm:pt>
    <dgm:pt modelId="{310549F6-603C-4BB1-8C05-4CF33A4217D9}" type="pres">
      <dgm:prSet presAssocID="{AB2575C6-0CBA-4538-B3DE-C826A22E4B22}" presName="rootComposite" presStyleCnt="0"/>
      <dgm:spPr/>
    </dgm:pt>
    <dgm:pt modelId="{49F5DEA0-CA43-4828-82BB-E4920D1614C4}" type="pres">
      <dgm:prSet presAssocID="{AB2575C6-0CBA-4538-B3DE-C826A22E4B22}" presName="rootText" presStyleLbl="node1" presStyleIdx="2" presStyleCnt="4" custScaleX="94082" custScaleY="94082" custLinFactNeighborY="-14911"/>
      <dgm:spPr/>
      <dgm:t>
        <a:bodyPr/>
        <a:lstStyle/>
        <a:p>
          <a:endParaRPr lang="en-US"/>
        </a:p>
      </dgm:t>
    </dgm:pt>
    <dgm:pt modelId="{29177661-F3E6-4257-B706-CF33E4457A38}" type="pres">
      <dgm:prSet presAssocID="{AB2575C6-0CBA-4538-B3DE-C826A22E4B22}" presName="rootConnector" presStyleLbl="node1" presStyleIdx="2" presStyleCnt="4"/>
      <dgm:spPr/>
      <dgm:t>
        <a:bodyPr/>
        <a:lstStyle/>
        <a:p>
          <a:endParaRPr lang="en-US"/>
        </a:p>
      </dgm:t>
    </dgm:pt>
    <dgm:pt modelId="{17CAC830-C615-4D70-88A1-84DBC459D5EF}" type="pres">
      <dgm:prSet presAssocID="{AB2575C6-0CBA-4538-B3DE-C826A22E4B22}" presName="childShape" presStyleCnt="0"/>
      <dgm:spPr/>
    </dgm:pt>
    <dgm:pt modelId="{FF3A03D6-7485-4591-85FA-D2F89E11AB34}" type="pres">
      <dgm:prSet presAssocID="{37FD8436-8CCE-4670-84C2-D03C2A4A109E}" presName="Name13" presStyleLbl="parChTrans1D2" presStyleIdx="2" presStyleCnt="4"/>
      <dgm:spPr/>
      <dgm:t>
        <a:bodyPr/>
        <a:lstStyle/>
        <a:p>
          <a:endParaRPr lang="en-US"/>
        </a:p>
      </dgm:t>
    </dgm:pt>
    <dgm:pt modelId="{722DE3DD-4DE2-47B5-B60D-DB04C72A2F48}" type="pres">
      <dgm:prSet presAssocID="{018769E3-AD1F-4D16-920E-82FCE477E60A}" presName="childText" presStyleLbl="bgAcc1" presStyleIdx="2" presStyleCnt="4" custScaleX="105026" custScaleY="347752" custLinFactNeighborX="12752">
        <dgm:presLayoutVars>
          <dgm:bulletEnabled val="1"/>
        </dgm:presLayoutVars>
      </dgm:prSet>
      <dgm:spPr/>
      <dgm:t>
        <a:bodyPr/>
        <a:lstStyle/>
        <a:p>
          <a:endParaRPr lang="en-US"/>
        </a:p>
      </dgm:t>
    </dgm:pt>
    <dgm:pt modelId="{FF065DB5-A27C-4356-8702-FAA49C580164}" type="pres">
      <dgm:prSet presAssocID="{22F08190-D84C-4927-8CDA-0EECE89CEE00}" presName="root" presStyleCnt="0"/>
      <dgm:spPr/>
    </dgm:pt>
    <dgm:pt modelId="{CEA30645-765A-4D39-B29A-A26B62426E46}" type="pres">
      <dgm:prSet presAssocID="{22F08190-D84C-4927-8CDA-0EECE89CEE00}" presName="rootComposite" presStyleCnt="0"/>
      <dgm:spPr/>
    </dgm:pt>
    <dgm:pt modelId="{40ACFD6A-4036-44F7-AF1E-737D32B37A75}" type="pres">
      <dgm:prSet presAssocID="{22F08190-D84C-4927-8CDA-0EECE89CEE00}" presName="rootText" presStyleLbl="node1" presStyleIdx="3" presStyleCnt="4" custScaleX="94082" custScaleY="94082" custLinFactNeighborY="-14911"/>
      <dgm:spPr/>
      <dgm:t>
        <a:bodyPr/>
        <a:lstStyle/>
        <a:p>
          <a:endParaRPr lang="en-US"/>
        </a:p>
      </dgm:t>
    </dgm:pt>
    <dgm:pt modelId="{5A0A1863-CFDD-4611-9062-C8A9A6E29837}" type="pres">
      <dgm:prSet presAssocID="{22F08190-D84C-4927-8CDA-0EECE89CEE00}" presName="rootConnector" presStyleLbl="node1" presStyleIdx="3" presStyleCnt="4"/>
      <dgm:spPr/>
      <dgm:t>
        <a:bodyPr/>
        <a:lstStyle/>
        <a:p>
          <a:endParaRPr lang="en-US"/>
        </a:p>
      </dgm:t>
    </dgm:pt>
    <dgm:pt modelId="{852DFDD5-67CE-4B3A-9569-F394A771E51C}" type="pres">
      <dgm:prSet presAssocID="{22F08190-D84C-4927-8CDA-0EECE89CEE00}" presName="childShape" presStyleCnt="0"/>
      <dgm:spPr/>
    </dgm:pt>
    <dgm:pt modelId="{9FB9069F-31CE-4A10-BA8A-1FD20F98EFFF}" type="pres">
      <dgm:prSet presAssocID="{8BAF075B-3141-4B30-8390-F434390ED398}" presName="Name13" presStyleLbl="parChTrans1D2" presStyleIdx="3" presStyleCnt="4"/>
      <dgm:spPr/>
      <dgm:t>
        <a:bodyPr/>
        <a:lstStyle/>
        <a:p>
          <a:endParaRPr lang="en-US"/>
        </a:p>
      </dgm:t>
    </dgm:pt>
    <dgm:pt modelId="{ED3E91A0-51EE-47BD-BA8F-A9003125CDED}" type="pres">
      <dgm:prSet presAssocID="{DABB539D-7BC0-41CF-8853-A7AB2566449B}" presName="childText" presStyleLbl="bgAcc1" presStyleIdx="3" presStyleCnt="4" custScaleX="105026" custScaleY="347752" custLinFactNeighborX="12752">
        <dgm:presLayoutVars>
          <dgm:bulletEnabled val="1"/>
        </dgm:presLayoutVars>
      </dgm:prSet>
      <dgm:spPr/>
      <dgm:t>
        <a:bodyPr/>
        <a:lstStyle/>
        <a:p>
          <a:endParaRPr lang="en-US"/>
        </a:p>
      </dgm:t>
    </dgm:pt>
  </dgm:ptLst>
  <dgm:cxnLst>
    <dgm:cxn modelId="{80EA56AF-770B-4E3F-94B8-0F32026DCF3E}" type="presOf" srcId="{E820D6B9-0553-492B-9FD6-793F24EC81DB}" destId="{2A18A5EB-210B-47B2-9718-C85FD9FA1C24}" srcOrd="1" destOrd="0" presId="urn:microsoft.com/office/officeart/2005/8/layout/hierarchy3"/>
    <dgm:cxn modelId="{F0328DF8-28B4-4D13-9159-245A1C30FF33}" type="presOf" srcId="{E91C29BF-1E41-44B6-9421-3C565F441C98}" destId="{F3A77244-08E0-4F38-AEFF-0B55F34BDE00}" srcOrd="0" destOrd="0" presId="urn:microsoft.com/office/officeart/2005/8/layout/hierarchy3"/>
    <dgm:cxn modelId="{F6F98ADD-A3A1-46E6-97CA-D7F20E41EA70}" srcId="{E91C29BF-1E41-44B6-9421-3C565F441C98}" destId="{22F08190-D84C-4927-8CDA-0EECE89CEE00}" srcOrd="3" destOrd="0" parTransId="{422C9F17-5770-4EA9-9EB3-AF6FA9E5B46B}" sibTransId="{1339A295-DB28-487F-8347-DB8DD4F0BF54}"/>
    <dgm:cxn modelId="{9D80094C-FFA8-408C-BA94-D168EFAFD80E}" type="presOf" srcId="{C7D4D5E6-0EB2-44D8-8710-C57FF254F38E}" destId="{C4C7A403-4DE9-4D1C-BC87-C3A38293A8DA}" srcOrd="0" destOrd="0" presId="urn:microsoft.com/office/officeart/2005/8/layout/hierarchy3"/>
    <dgm:cxn modelId="{5C91773E-7DED-48B4-8822-2827360BDFA6}" srcId="{E91C29BF-1E41-44B6-9421-3C565F441C98}" destId="{E820D6B9-0553-492B-9FD6-793F24EC81DB}" srcOrd="0" destOrd="0" parTransId="{29D513F4-A436-4A2B-8A7D-3B60915E2359}" sibTransId="{C16DC7C1-8829-45D6-A977-E1BD58A92FFA}"/>
    <dgm:cxn modelId="{28C60EC1-E1DD-42B8-82D1-028C0D679903}" type="presOf" srcId="{8C650FDB-8300-4D30-899B-03978BFEB9E8}" destId="{6E5556B7-1AD7-4C23-919E-F40E11489B85}" srcOrd="0" destOrd="0" presId="urn:microsoft.com/office/officeart/2005/8/layout/hierarchy3"/>
    <dgm:cxn modelId="{1F185874-7C99-41F3-B20B-FA87CFEBC926}" type="presOf" srcId="{E820D6B9-0553-492B-9FD6-793F24EC81DB}" destId="{3C63FA14-2D58-4FF5-A619-95C88AEBFCE7}" srcOrd="0" destOrd="0" presId="urn:microsoft.com/office/officeart/2005/8/layout/hierarchy3"/>
    <dgm:cxn modelId="{6A9F80B0-A8A1-49AA-8DCA-A8DA90930931}" type="presOf" srcId="{22F08190-D84C-4927-8CDA-0EECE89CEE00}" destId="{5A0A1863-CFDD-4611-9062-C8A9A6E29837}" srcOrd="1" destOrd="0" presId="urn:microsoft.com/office/officeart/2005/8/layout/hierarchy3"/>
    <dgm:cxn modelId="{5521075D-EEA1-4A8D-88E7-E988BEB7BFC7}" type="presOf" srcId="{8C650FDB-8300-4D30-899B-03978BFEB9E8}" destId="{228D9A01-9B8A-4169-A7CF-5552D6D89F25}" srcOrd="1" destOrd="0" presId="urn:microsoft.com/office/officeart/2005/8/layout/hierarchy3"/>
    <dgm:cxn modelId="{98254232-6C72-46F1-972B-D372566D5EDF}" type="presOf" srcId="{60FAA404-7CAF-4FF7-969B-E095950BC5C0}" destId="{0B64091E-D7C4-400E-8658-0A80E9471C48}" srcOrd="0" destOrd="0" presId="urn:microsoft.com/office/officeart/2005/8/layout/hierarchy3"/>
    <dgm:cxn modelId="{0EA25B4D-6857-4A10-A4DF-E20E78A410AC}" srcId="{E820D6B9-0553-492B-9FD6-793F24EC81DB}" destId="{60123839-78F2-4D4F-9A4D-84C79F26A4D1}" srcOrd="0" destOrd="0" parTransId="{60FAA404-7CAF-4FF7-969B-E095950BC5C0}" sibTransId="{44E6EF2D-5439-405C-8ED0-99B7268765E9}"/>
    <dgm:cxn modelId="{9D6CD031-DE1A-4CFE-9419-C5A0AA0EF295}" srcId="{8C650FDB-8300-4D30-899B-03978BFEB9E8}" destId="{7E65AE2C-281F-40EB-95D2-9DBC930AFA8D}" srcOrd="0" destOrd="0" parTransId="{C7D4D5E6-0EB2-44D8-8710-C57FF254F38E}" sibTransId="{1EA4B48A-A2F5-4C8D-8AC2-4B655D4ABD33}"/>
    <dgm:cxn modelId="{5A958A07-9F47-403E-91BC-8681DBF71A7B}" type="presOf" srcId="{7E65AE2C-281F-40EB-95D2-9DBC930AFA8D}" destId="{5C0EF7E7-63F6-4F0E-9750-B3AEF7E23808}" srcOrd="0" destOrd="0" presId="urn:microsoft.com/office/officeart/2005/8/layout/hierarchy3"/>
    <dgm:cxn modelId="{1673BC81-7091-4776-913C-CDBA66EC4650}" srcId="{AB2575C6-0CBA-4538-B3DE-C826A22E4B22}" destId="{018769E3-AD1F-4D16-920E-82FCE477E60A}" srcOrd="0" destOrd="0" parTransId="{37FD8436-8CCE-4670-84C2-D03C2A4A109E}" sibTransId="{2A694716-3AE1-4E60-A270-A29173300CA6}"/>
    <dgm:cxn modelId="{5F90DD90-6002-4B80-96F4-92F7BD13B780}" type="presOf" srcId="{8BAF075B-3141-4B30-8390-F434390ED398}" destId="{9FB9069F-31CE-4A10-BA8A-1FD20F98EFFF}" srcOrd="0" destOrd="0" presId="urn:microsoft.com/office/officeart/2005/8/layout/hierarchy3"/>
    <dgm:cxn modelId="{EDE869B6-BFE0-4771-9A4C-62F1037DD754}" srcId="{22F08190-D84C-4927-8CDA-0EECE89CEE00}" destId="{DABB539D-7BC0-41CF-8853-A7AB2566449B}" srcOrd="0" destOrd="0" parTransId="{8BAF075B-3141-4B30-8390-F434390ED398}" sibTransId="{F920896B-92CD-427C-9963-ECFAFFF0BC5B}"/>
    <dgm:cxn modelId="{276CB1D2-3608-4CF1-A5C0-C8D73E5101A3}" type="presOf" srcId="{AB2575C6-0CBA-4538-B3DE-C826A22E4B22}" destId="{29177661-F3E6-4257-B706-CF33E4457A38}" srcOrd="1" destOrd="0" presId="urn:microsoft.com/office/officeart/2005/8/layout/hierarchy3"/>
    <dgm:cxn modelId="{68A57847-F26D-4EAF-A310-0C1D9ECA6285}" type="presOf" srcId="{37FD8436-8CCE-4670-84C2-D03C2A4A109E}" destId="{FF3A03D6-7485-4591-85FA-D2F89E11AB34}" srcOrd="0" destOrd="0" presId="urn:microsoft.com/office/officeart/2005/8/layout/hierarchy3"/>
    <dgm:cxn modelId="{A526B0BF-8600-4D4F-9EAD-F05DFC56707A}" srcId="{E91C29BF-1E41-44B6-9421-3C565F441C98}" destId="{8C650FDB-8300-4D30-899B-03978BFEB9E8}" srcOrd="1" destOrd="0" parTransId="{BDA61A5E-3D45-4871-B772-FC5808F43565}" sibTransId="{9D522A34-9D80-4FB6-8805-8175C3371FDF}"/>
    <dgm:cxn modelId="{4BC30436-0BAB-4767-90B5-B968E6F2C846}" type="presOf" srcId="{DABB539D-7BC0-41CF-8853-A7AB2566449B}" destId="{ED3E91A0-51EE-47BD-BA8F-A9003125CDED}" srcOrd="0" destOrd="0" presId="urn:microsoft.com/office/officeart/2005/8/layout/hierarchy3"/>
    <dgm:cxn modelId="{9561B8AF-F115-4563-9F55-AB31232AA90B}" type="presOf" srcId="{AB2575C6-0CBA-4538-B3DE-C826A22E4B22}" destId="{49F5DEA0-CA43-4828-82BB-E4920D1614C4}" srcOrd="0" destOrd="0" presId="urn:microsoft.com/office/officeart/2005/8/layout/hierarchy3"/>
    <dgm:cxn modelId="{5C335553-2505-441F-858F-9CAF0DD31BC7}" type="presOf" srcId="{22F08190-D84C-4927-8CDA-0EECE89CEE00}" destId="{40ACFD6A-4036-44F7-AF1E-737D32B37A75}" srcOrd="0" destOrd="0" presId="urn:microsoft.com/office/officeart/2005/8/layout/hierarchy3"/>
    <dgm:cxn modelId="{1DF4B061-95B0-430C-B4B3-735B38A42593}" srcId="{E91C29BF-1E41-44B6-9421-3C565F441C98}" destId="{AB2575C6-0CBA-4538-B3DE-C826A22E4B22}" srcOrd="2" destOrd="0" parTransId="{3D2BA965-B414-4192-B8B9-D58B2D6D12E5}" sibTransId="{496F1064-050D-4631-A482-AACFCFB6505C}"/>
    <dgm:cxn modelId="{B74D82B1-210C-4988-9704-8E6BE4C9BB51}" type="presOf" srcId="{60123839-78F2-4D4F-9A4D-84C79F26A4D1}" destId="{ADBC2DFD-1C01-4B3A-815A-9FB2432601C0}" srcOrd="0" destOrd="0" presId="urn:microsoft.com/office/officeart/2005/8/layout/hierarchy3"/>
    <dgm:cxn modelId="{3009F58E-FDF2-481E-A313-75F2BFFE19E5}" type="presOf" srcId="{018769E3-AD1F-4D16-920E-82FCE477E60A}" destId="{722DE3DD-4DE2-47B5-B60D-DB04C72A2F48}" srcOrd="0" destOrd="0" presId="urn:microsoft.com/office/officeart/2005/8/layout/hierarchy3"/>
    <dgm:cxn modelId="{7133E6E5-57CB-4853-8217-49DE0EE5E0C4}" type="presParOf" srcId="{F3A77244-08E0-4F38-AEFF-0B55F34BDE00}" destId="{2846B307-40C5-47B7-B4D2-A9DA947A072E}" srcOrd="0" destOrd="0" presId="urn:microsoft.com/office/officeart/2005/8/layout/hierarchy3"/>
    <dgm:cxn modelId="{E5FD7CEA-4F88-4EEF-B1E0-67B78D27698A}" type="presParOf" srcId="{2846B307-40C5-47B7-B4D2-A9DA947A072E}" destId="{DC374406-2A29-4F5E-971B-714AF91C287F}" srcOrd="0" destOrd="0" presId="urn:microsoft.com/office/officeart/2005/8/layout/hierarchy3"/>
    <dgm:cxn modelId="{3161F022-E349-4513-B7C2-9E147FFBF763}" type="presParOf" srcId="{DC374406-2A29-4F5E-971B-714AF91C287F}" destId="{3C63FA14-2D58-4FF5-A619-95C88AEBFCE7}" srcOrd="0" destOrd="0" presId="urn:microsoft.com/office/officeart/2005/8/layout/hierarchy3"/>
    <dgm:cxn modelId="{3084A141-1062-4783-9808-B5DFF9154932}" type="presParOf" srcId="{DC374406-2A29-4F5E-971B-714AF91C287F}" destId="{2A18A5EB-210B-47B2-9718-C85FD9FA1C24}" srcOrd="1" destOrd="0" presId="urn:microsoft.com/office/officeart/2005/8/layout/hierarchy3"/>
    <dgm:cxn modelId="{58359D8C-FA6F-4A9D-A7FE-8F33B223B587}" type="presParOf" srcId="{2846B307-40C5-47B7-B4D2-A9DA947A072E}" destId="{815DA6FA-832F-415E-8C09-7E8374C3E168}" srcOrd="1" destOrd="0" presId="urn:microsoft.com/office/officeart/2005/8/layout/hierarchy3"/>
    <dgm:cxn modelId="{95C7322B-764D-4101-9C36-6679784491E0}" type="presParOf" srcId="{815DA6FA-832F-415E-8C09-7E8374C3E168}" destId="{0B64091E-D7C4-400E-8658-0A80E9471C48}" srcOrd="0" destOrd="0" presId="urn:microsoft.com/office/officeart/2005/8/layout/hierarchy3"/>
    <dgm:cxn modelId="{5274D889-D626-409A-BE14-CD3DEA9FBB52}" type="presParOf" srcId="{815DA6FA-832F-415E-8C09-7E8374C3E168}" destId="{ADBC2DFD-1C01-4B3A-815A-9FB2432601C0}" srcOrd="1" destOrd="0" presId="urn:microsoft.com/office/officeart/2005/8/layout/hierarchy3"/>
    <dgm:cxn modelId="{6C889488-0E62-4516-88C3-F90502AB83AF}" type="presParOf" srcId="{F3A77244-08E0-4F38-AEFF-0B55F34BDE00}" destId="{3EE46750-CEDC-4011-AEE8-5F78E5E5F92E}" srcOrd="1" destOrd="0" presId="urn:microsoft.com/office/officeart/2005/8/layout/hierarchy3"/>
    <dgm:cxn modelId="{6F2FB59B-CD4D-4484-8204-94544FB870BA}" type="presParOf" srcId="{3EE46750-CEDC-4011-AEE8-5F78E5E5F92E}" destId="{28DDB75D-EA27-483B-8EC6-081BD70B2B81}" srcOrd="0" destOrd="0" presId="urn:microsoft.com/office/officeart/2005/8/layout/hierarchy3"/>
    <dgm:cxn modelId="{A3C8B42E-CD61-4DBF-8395-29369FD57DB1}" type="presParOf" srcId="{28DDB75D-EA27-483B-8EC6-081BD70B2B81}" destId="{6E5556B7-1AD7-4C23-919E-F40E11489B85}" srcOrd="0" destOrd="0" presId="urn:microsoft.com/office/officeart/2005/8/layout/hierarchy3"/>
    <dgm:cxn modelId="{B0A2D01A-2323-4B74-AD22-F6F9BACAEF51}" type="presParOf" srcId="{28DDB75D-EA27-483B-8EC6-081BD70B2B81}" destId="{228D9A01-9B8A-4169-A7CF-5552D6D89F25}" srcOrd="1" destOrd="0" presId="urn:microsoft.com/office/officeart/2005/8/layout/hierarchy3"/>
    <dgm:cxn modelId="{3933209C-C0D1-4234-B9B6-5AEB9ED43F30}" type="presParOf" srcId="{3EE46750-CEDC-4011-AEE8-5F78E5E5F92E}" destId="{94474201-6C89-40CF-9370-7D1FFB301DEE}" srcOrd="1" destOrd="0" presId="urn:microsoft.com/office/officeart/2005/8/layout/hierarchy3"/>
    <dgm:cxn modelId="{4E31D07A-8E74-499E-8A3E-57C55EA32287}" type="presParOf" srcId="{94474201-6C89-40CF-9370-7D1FFB301DEE}" destId="{C4C7A403-4DE9-4D1C-BC87-C3A38293A8DA}" srcOrd="0" destOrd="0" presId="urn:microsoft.com/office/officeart/2005/8/layout/hierarchy3"/>
    <dgm:cxn modelId="{78DC4E4B-2376-470F-9FE1-6D0E07269E0C}" type="presParOf" srcId="{94474201-6C89-40CF-9370-7D1FFB301DEE}" destId="{5C0EF7E7-63F6-4F0E-9750-B3AEF7E23808}" srcOrd="1" destOrd="0" presId="urn:microsoft.com/office/officeart/2005/8/layout/hierarchy3"/>
    <dgm:cxn modelId="{2821032F-B2EA-479C-B7FE-1F915D2D7CB5}" type="presParOf" srcId="{F3A77244-08E0-4F38-AEFF-0B55F34BDE00}" destId="{6A8422D8-9054-45B1-A680-B87B97E43167}" srcOrd="2" destOrd="0" presId="urn:microsoft.com/office/officeart/2005/8/layout/hierarchy3"/>
    <dgm:cxn modelId="{A5DA1559-289C-4D6C-B4E6-5328CE40D831}" type="presParOf" srcId="{6A8422D8-9054-45B1-A680-B87B97E43167}" destId="{310549F6-603C-4BB1-8C05-4CF33A4217D9}" srcOrd="0" destOrd="0" presId="urn:microsoft.com/office/officeart/2005/8/layout/hierarchy3"/>
    <dgm:cxn modelId="{F7F50CE9-F95A-47F6-9520-BA464AFB8E98}" type="presParOf" srcId="{310549F6-603C-4BB1-8C05-4CF33A4217D9}" destId="{49F5DEA0-CA43-4828-82BB-E4920D1614C4}" srcOrd="0" destOrd="0" presId="urn:microsoft.com/office/officeart/2005/8/layout/hierarchy3"/>
    <dgm:cxn modelId="{78A29B76-405D-42B2-A0D5-15F14017E372}" type="presParOf" srcId="{310549F6-603C-4BB1-8C05-4CF33A4217D9}" destId="{29177661-F3E6-4257-B706-CF33E4457A38}" srcOrd="1" destOrd="0" presId="urn:microsoft.com/office/officeart/2005/8/layout/hierarchy3"/>
    <dgm:cxn modelId="{E6D8EB6F-AD29-4C3D-A460-2C14E9F6AE20}" type="presParOf" srcId="{6A8422D8-9054-45B1-A680-B87B97E43167}" destId="{17CAC830-C615-4D70-88A1-84DBC459D5EF}" srcOrd="1" destOrd="0" presId="urn:microsoft.com/office/officeart/2005/8/layout/hierarchy3"/>
    <dgm:cxn modelId="{48691AAC-82E2-4BE2-8756-F29B80D08957}" type="presParOf" srcId="{17CAC830-C615-4D70-88A1-84DBC459D5EF}" destId="{FF3A03D6-7485-4591-85FA-D2F89E11AB34}" srcOrd="0" destOrd="0" presId="urn:microsoft.com/office/officeart/2005/8/layout/hierarchy3"/>
    <dgm:cxn modelId="{FA888BE7-B185-4A58-8BF3-7C8DDE35E25A}" type="presParOf" srcId="{17CAC830-C615-4D70-88A1-84DBC459D5EF}" destId="{722DE3DD-4DE2-47B5-B60D-DB04C72A2F48}" srcOrd="1" destOrd="0" presId="urn:microsoft.com/office/officeart/2005/8/layout/hierarchy3"/>
    <dgm:cxn modelId="{57926A40-A0D3-4A65-890F-6A2CECA39A03}" type="presParOf" srcId="{F3A77244-08E0-4F38-AEFF-0B55F34BDE00}" destId="{FF065DB5-A27C-4356-8702-FAA49C580164}" srcOrd="3" destOrd="0" presId="urn:microsoft.com/office/officeart/2005/8/layout/hierarchy3"/>
    <dgm:cxn modelId="{3D29DDE6-CABF-4044-8E77-8A4DBE15C11A}" type="presParOf" srcId="{FF065DB5-A27C-4356-8702-FAA49C580164}" destId="{CEA30645-765A-4D39-B29A-A26B62426E46}" srcOrd="0" destOrd="0" presId="urn:microsoft.com/office/officeart/2005/8/layout/hierarchy3"/>
    <dgm:cxn modelId="{A6C607DA-FFA7-4C17-A4CF-26C2684EE147}" type="presParOf" srcId="{CEA30645-765A-4D39-B29A-A26B62426E46}" destId="{40ACFD6A-4036-44F7-AF1E-737D32B37A75}" srcOrd="0" destOrd="0" presId="urn:microsoft.com/office/officeart/2005/8/layout/hierarchy3"/>
    <dgm:cxn modelId="{31E99879-EC35-43D7-A0B0-E689F081E5AD}" type="presParOf" srcId="{CEA30645-765A-4D39-B29A-A26B62426E46}" destId="{5A0A1863-CFDD-4611-9062-C8A9A6E29837}" srcOrd="1" destOrd="0" presId="urn:microsoft.com/office/officeart/2005/8/layout/hierarchy3"/>
    <dgm:cxn modelId="{0A65D670-4455-4A99-8D65-09E49CB85008}" type="presParOf" srcId="{FF065DB5-A27C-4356-8702-FAA49C580164}" destId="{852DFDD5-67CE-4B3A-9569-F394A771E51C}" srcOrd="1" destOrd="0" presId="urn:microsoft.com/office/officeart/2005/8/layout/hierarchy3"/>
    <dgm:cxn modelId="{D0776C22-A6FE-483B-B1AF-D3E9C69CD57E}" type="presParOf" srcId="{852DFDD5-67CE-4B3A-9569-F394A771E51C}" destId="{9FB9069F-31CE-4A10-BA8A-1FD20F98EFFF}" srcOrd="0" destOrd="0" presId="urn:microsoft.com/office/officeart/2005/8/layout/hierarchy3"/>
    <dgm:cxn modelId="{DA097FD1-1043-4518-B24B-3EED34B18CEF}" type="presParOf" srcId="{852DFDD5-67CE-4B3A-9569-F394A771E51C}" destId="{ED3E91A0-51EE-47BD-BA8F-A9003125CDED}" srcOrd="1"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BB46A6-0F98-4FEB-8C0A-4B480C611CA1}" type="doc">
      <dgm:prSet loTypeId="urn:diagrams.loki3.com/VaryingWidthList+Icon#1" loCatId="list" qsTypeId="urn:microsoft.com/office/officeart/2005/8/quickstyle/simple1" qsCatId="simple" csTypeId="urn:microsoft.com/office/officeart/2005/8/colors/colorful1" csCatId="colorful" phldr="1"/>
      <dgm:spPr/>
    </dgm:pt>
    <dgm:pt modelId="{B2E9084A-F3D0-478F-9AEA-679A7C4C665E}">
      <dgm:prSet phldrT="[Text]"/>
      <dgm:spPr/>
      <dgm:t>
        <a:bodyPr/>
        <a:lstStyle/>
        <a:p>
          <a:r>
            <a:rPr lang="en-US" b="1" dirty="0" smtClean="0">
              <a:solidFill>
                <a:schemeClr val="tx1"/>
              </a:solidFill>
            </a:rPr>
            <a:t>SPEECH THERAPY</a:t>
          </a:r>
          <a:endParaRPr lang="en-US" b="1" dirty="0">
            <a:solidFill>
              <a:schemeClr val="tx1"/>
            </a:solidFill>
          </a:endParaRPr>
        </a:p>
      </dgm:t>
    </dgm:pt>
    <dgm:pt modelId="{66BEA786-FE8E-4F23-B446-3FAC93D13B7F}" type="parTrans" cxnId="{D805FD70-B383-4C97-8AB7-A2708D8CCB44}">
      <dgm:prSet/>
      <dgm:spPr/>
      <dgm:t>
        <a:bodyPr/>
        <a:lstStyle/>
        <a:p>
          <a:endParaRPr lang="en-US"/>
        </a:p>
      </dgm:t>
    </dgm:pt>
    <dgm:pt modelId="{3E1A124E-9663-44E4-8152-9F78B1EDF67E}" type="sibTrans" cxnId="{D805FD70-B383-4C97-8AB7-A2708D8CCB44}">
      <dgm:prSet/>
      <dgm:spPr/>
      <dgm:t>
        <a:bodyPr/>
        <a:lstStyle/>
        <a:p>
          <a:endParaRPr lang="en-US"/>
        </a:p>
      </dgm:t>
    </dgm:pt>
    <dgm:pt modelId="{8E466853-083E-4111-B878-931169201D92}">
      <dgm:prSet phldrT="[Text]"/>
      <dgm:spPr/>
      <dgm:t>
        <a:bodyPr/>
        <a:lstStyle/>
        <a:p>
          <a:r>
            <a:rPr lang="en-US" b="1" dirty="0" smtClean="0">
              <a:solidFill>
                <a:schemeClr val="tx1"/>
              </a:solidFill>
            </a:rPr>
            <a:t>PSYCHOLOGICAL COUNSELING</a:t>
          </a:r>
          <a:endParaRPr lang="en-US" b="1" dirty="0">
            <a:solidFill>
              <a:schemeClr val="tx1"/>
            </a:solidFill>
          </a:endParaRPr>
        </a:p>
      </dgm:t>
    </dgm:pt>
    <dgm:pt modelId="{9797682C-C754-4C07-B510-7C6E4C983855}" type="parTrans" cxnId="{49BEFC07-A491-4215-86B2-7AB7D85889B9}">
      <dgm:prSet/>
      <dgm:spPr/>
      <dgm:t>
        <a:bodyPr/>
        <a:lstStyle/>
        <a:p>
          <a:endParaRPr lang="en-US"/>
        </a:p>
      </dgm:t>
    </dgm:pt>
    <dgm:pt modelId="{F0103190-BC5D-492D-87EF-19C82F4D99D5}" type="sibTrans" cxnId="{49BEFC07-A491-4215-86B2-7AB7D85889B9}">
      <dgm:prSet/>
      <dgm:spPr/>
      <dgm:t>
        <a:bodyPr/>
        <a:lstStyle/>
        <a:p>
          <a:endParaRPr lang="en-US"/>
        </a:p>
      </dgm:t>
    </dgm:pt>
    <dgm:pt modelId="{AA943FCA-2998-4924-9064-401072BBA756}">
      <dgm:prSet phldrT="[Text]"/>
      <dgm:spPr/>
      <dgm:t>
        <a:bodyPr/>
        <a:lstStyle/>
        <a:p>
          <a:r>
            <a:rPr lang="en-US" b="1" dirty="0" smtClean="0">
              <a:solidFill>
                <a:schemeClr val="tx1"/>
              </a:solidFill>
            </a:rPr>
            <a:t>PHYSICAL THERAPY</a:t>
          </a:r>
          <a:endParaRPr lang="en-US" b="1" dirty="0">
            <a:solidFill>
              <a:schemeClr val="tx1"/>
            </a:solidFill>
          </a:endParaRPr>
        </a:p>
      </dgm:t>
    </dgm:pt>
    <dgm:pt modelId="{B68F285E-D5B2-40DB-8895-E13081D20706}" type="parTrans" cxnId="{7372541A-24AA-4F55-8B08-93DDEF661A49}">
      <dgm:prSet/>
      <dgm:spPr/>
      <dgm:t>
        <a:bodyPr/>
        <a:lstStyle/>
        <a:p>
          <a:endParaRPr lang="en-US"/>
        </a:p>
      </dgm:t>
    </dgm:pt>
    <dgm:pt modelId="{9CEE4D0D-4BD6-4627-BA4F-E2BCC4FFF76E}" type="sibTrans" cxnId="{7372541A-24AA-4F55-8B08-93DDEF661A49}">
      <dgm:prSet/>
      <dgm:spPr/>
      <dgm:t>
        <a:bodyPr/>
        <a:lstStyle/>
        <a:p>
          <a:endParaRPr lang="en-US"/>
        </a:p>
      </dgm:t>
    </dgm:pt>
    <dgm:pt modelId="{B3EA2330-AB84-49E9-A4CF-914173EDA047}">
      <dgm:prSet phldrT="[Text]"/>
      <dgm:spPr/>
      <dgm:t>
        <a:bodyPr/>
        <a:lstStyle/>
        <a:p>
          <a:r>
            <a:rPr lang="en-US" b="1" dirty="0" smtClean="0">
              <a:solidFill>
                <a:schemeClr val="tx1"/>
              </a:solidFill>
            </a:rPr>
            <a:t>OCCUPATIONAL THERAPY</a:t>
          </a:r>
          <a:endParaRPr lang="en-US" b="1" dirty="0">
            <a:solidFill>
              <a:schemeClr val="tx1"/>
            </a:solidFill>
          </a:endParaRPr>
        </a:p>
      </dgm:t>
    </dgm:pt>
    <dgm:pt modelId="{FADA949C-5272-4EC8-AF30-85D6160BF1CC}" type="parTrans" cxnId="{7667D16B-818A-403F-B1DC-7C5F1323ED2B}">
      <dgm:prSet/>
      <dgm:spPr/>
      <dgm:t>
        <a:bodyPr/>
        <a:lstStyle/>
        <a:p>
          <a:endParaRPr lang="en-US"/>
        </a:p>
      </dgm:t>
    </dgm:pt>
    <dgm:pt modelId="{70AD0CD7-BF18-4375-924C-FEE5DE5FB3E2}" type="sibTrans" cxnId="{7667D16B-818A-403F-B1DC-7C5F1323ED2B}">
      <dgm:prSet/>
      <dgm:spPr/>
      <dgm:t>
        <a:bodyPr/>
        <a:lstStyle/>
        <a:p>
          <a:endParaRPr lang="en-US"/>
        </a:p>
      </dgm:t>
    </dgm:pt>
    <dgm:pt modelId="{038DA04E-7758-4473-AB0B-CD4E3A25DB82}">
      <dgm:prSet phldrT="[Text]"/>
      <dgm:spPr/>
      <dgm:t>
        <a:bodyPr/>
        <a:lstStyle/>
        <a:p>
          <a:r>
            <a:rPr lang="en-US" b="1" dirty="0" smtClean="0">
              <a:solidFill>
                <a:schemeClr val="tx1"/>
              </a:solidFill>
            </a:rPr>
            <a:t>SKILLED NURSING</a:t>
          </a:r>
          <a:endParaRPr lang="en-US" b="1" dirty="0">
            <a:solidFill>
              <a:schemeClr val="tx1"/>
            </a:solidFill>
          </a:endParaRPr>
        </a:p>
      </dgm:t>
    </dgm:pt>
    <dgm:pt modelId="{DDF86D52-3BD4-441B-AE77-25CA1EB74115}" type="parTrans" cxnId="{4033C260-7200-40EB-95FF-EF04AC4C2B23}">
      <dgm:prSet/>
      <dgm:spPr/>
      <dgm:t>
        <a:bodyPr/>
        <a:lstStyle/>
        <a:p>
          <a:endParaRPr lang="en-US"/>
        </a:p>
      </dgm:t>
    </dgm:pt>
    <dgm:pt modelId="{7930813C-A077-4438-AD5B-7D90B43E8593}" type="sibTrans" cxnId="{4033C260-7200-40EB-95FF-EF04AC4C2B23}">
      <dgm:prSet/>
      <dgm:spPr/>
      <dgm:t>
        <a:bodyPr/>
        <a:lstStyle/>
        <a:p>
          <a:endParaRPr lang="en-US"/>
        </a:p>
      </dgm:t>
    </dgm:pt>
    <dgm:pt modelId="{18F7F227-C84C-4CD4-B55B-2BDD38EB5C0A}">
      <dgm:prSet phldrT="[Text]"/>
      <dgm:spPr/>
      <dgm:t>
        <a:bodyPr/>
        <a:lstStyle/>
        <a:p>
          <a:r>
            <a:rPr lang="en-US" b="1" dirty="0" smtClean="0">
              <a:solidFill>
                <a:schemeClr val="tx1"/>
              </a:solidFill>
            </a:rPr>
            <a:t>PSYCHOLOGICAL EVALUATION</a:t>
          </a:r>
          <a:endParaRPr lang="en-US" b="1" dirty="0">
            <a:solidFill>
              <a:schemeClr val="tx1"/>
            </a:solidFill>
          </a:endParaRPr>
        </a:p>
      </dgm:t>
    </dgm:pt>
    <dgm:pt modelId="{A53F837F-33FD-439A-AAFD-CC05ADD6AD53}" type="parTrans" cxnId="{E528F9A0-7712-49F4-82A6-E097AAB2EEFE}">
      <dgm:prSet/>
      <dgm:spPr/>
      <dgm:t>
        <a:bodyPr/>
        <a:lstStyle/>
        <a:p>
          <a:endParaRPr lang="en-US"/>
        </a:p>
      </dgm:t>
    </dgm:pt>
    <dgm:pt modelId="{89849F0D-4D75-4E7E-A9AF-689C50FC03D2}" type="sibTrans" cxnId="{E528F9A0-7712-49F4-82A6-E097AAB2EEFE}">
      <dgm:prSet/>
      <dgm:spPr/>
      <dgm:t>
        <a:bodyPr/>
        <a:lstStyle/>
        <a:p>
          <a:endParaRPr lang="en-US"/>
        </a:p>
      </dgm:t>
    </dgm:pt>
    <dgm:pt modelId="{51BB4EDD-9A86-454F-AD6E-C9F17326E0F2}">
      <dgm:prSet phldrT="[Text]"/>
      <dgm:spPr/>
      <dgm:t>
        <a:bodyPr/>
        <a:lstStyle/>
        <a:p>
          <a:r>
            <a:rPr lang="en-US" b="1" dirty="0" smtClean="0">
              <a:solidFill>
                <a:schemeClr val="tx1"/>
              </a:solidFill>
            </a:rPr>
            <a:t>MEDICAL EALUATION</a:t>
          </a:r>
          <a:endParaRPr lang="en-US" b="1" dirty="0">
            <a:solidFill>
              <a:schemeClr val="tx1"/>
            </a:solidFill>
          </a:endParaRPr>
        </a:p>
      </dgm:t>
    </dgm:pt>
    <dgm:pt modelId="{C0B44A9E-E919-4B55-B006-6CDB3BAD846C}" type="parTrans" cxnId="{24FBC271-A5B6-4372-AE1D-554050A272D8}">
      <dgm:prSet/>
      <dgm:spPr/>
      <dgm:t>
        <a:bodyPr/>
        <a:lstStyle/>
        <a:p>
          <a:endParaRPr lang="en-US"/>
        </a:p>
      </dgm:t>
    </dgm:pt>
    <dgm:pt modelId="{D26CBF09-E339-4497-91AA-B7A4A3C0085A}" type="sibTrans" cxnId="{24FBC271-A5B6-4372-AE1D-554050A272D8}">
      <dgm:prSet/>
      <dgm:spPr/>
      <dgm:t>
        <a:bodyPr/>
        <a:lstStyle/>
        <a:p>
          <a:endParaRPr lang="en-US"/>
        </a:p>
      </dgm:t>
    </dgm:pt>
    <dgm:pt modelId="{6A60BE33-15A3-48B6-A011-1BDAB44D9247}">
      <dgm:prSet phldrT="[Text]"/>
      <dgm:spPr/>
      <dgm:t>
        <a:bodyPr/>
        <a:lstStyle/>
        <a:p>
          <a:r>
            <a:rPr lang="en-US" b="1" dirty="0" smtClean="0">
              <a:solidFill>
                <a:schemeClr val="tx1"/>
              </a:solidFill>
            </a:rPr>
            <a:t>MEDICAL SPECIALIST EVALUATION</a:t>
          </a:r>
          <a:endParaRPr lang="en-US" b="1" dirty="0">
            <a:solidFill>
              <a:schemeClr val="tx1"/>
            </a:solidFill>
          </a:endParaRPr>
        </a:p>
      </dgm:t>
    </dgm:pt>
    <dgm:pt modelId="{760EBCC0-CA82-4DC7-81B2-D9BA3ACAE299}" type="parTrans" cxnId="{27E85D0A-94AD-49C8-8C08-8CBA3A71F369}">
      <dgm:prSet/>
      <dgm:spPr/>
      <dgm:t>
        <a:bodyPr/>
        <a:lstStyle/>
        <a:p>
          <a:endParaRPr lang="en-US"/>
        </a:p>
      </dgm:t>
    </dgm:pt>
    <dgm:pt modelId="{AB58CBBF-B3A8-465F-8736-A92CBA878088}" type="sibTrans" cxnId="{27E85D0A-94AD-49C8-8C08-8CBA3A71F369}">
      <dgm:prSet/>
      <dgm:spPr/>
      <dgm:t>
        <a:bodyPr/>
        <a:lstStyle/>
        <a:p>
          <a:endParaRPr lang="en-US"/>
        </a:p>
      </dgm:t>
    </dgm:pt>
    <dgm:pt modelId="{651CABCC-EBB2-4A12-B3F3-2F56C0BFCD28}">
      <dgm:prSet phldrT="[Text]"/>
      <dgm:spPr/>
      <dgm:t>
        <a:bodyPr/>
        <a:lstStyle/>
        <a:p>
          <a:r>
            <a:rPr lang="en-US" b="1" dirty="0" smtClean="0">
              <a:solidFill>
                <a:schemeClr val="tx1"/>
              </a:solidFill>
            </a:rPr>
            <a:t>AUDIOLOGICAL EVALUATION</a:t>
          </a:r>
          <a:endParaRPr lang="en-US" b="1" dirty="0">
            <a:solidFill>
              <a:schemeClr val="tx1"/>
            </a:solidFill>
          </a:endParaRPr>
        </a:p>
      </dgm:t>
    </dgm:pt>
    <dgm:pt modelId="{9D3DE8DB-33A7-4E69-A9F0-6D0B04D4FF6F}" type="parTrans" cxnId="{15423BC1-7C70-4734-ADEA-B1AA624B8963}">
      <dgm:prSet/>
      <dgm:spPr/>
      <dgm:t>
        <a:bodyPr/>
        <a:lstStyle/>
        <a:p>
          <a:endParaRPr lang="en-US"/>
        </a:p>
      </dgm:t>
    </dgm:pt>
    <dgm:pt modelId="{9D3B5E62-C1FB-4073-BF4A-86776E339F15}" type="sibTrans" cxnId="{15423BC1-7C70-4734-ADEA-B1AA624B8963}">
      <dgm:prSet/>
      <dgm:spPr/>
      <dgm:t>
        <a:bodyPr/>
        <a:lstStyle/>
        <a:p>
          <a:endParaRPr lang="en-US"/>
        </a:p>
      </dgm:t>
    </dgm:pt>
    <dgm:pt modelId="{9BF57D4E-190C-48FC-8A76-D3B4D7C30A3E}">
      <dgm:prSet phldrT="[Text]"/>
      <dgm:spPr/>
      <dgm:t>
        <a:bodyPr/>
        <a:lstStyle/>
        <a:p>
          <a:r>
            <a:rPr lang="en-US" b="1" dirty="0" smtClean="0">
              <a:solidFill>
                <a:schemeClr val="tx1"/>
              </a:solidFill>
            </a:rPr>
            <a:t>SPECIAL TRANSPORTATIO</a:t>
          </a:r>
          <a:r>
            <a:rPr lang="en-US" dirty="0" smtClean="0">
              <a:solidFill>
                <a:schemeClr val="tx1"/>
              </a:solidFill>
            </a:rPr>
            <a:t>N</a:t>
          </a:r>
          <a:endParaRPr lang="en-US" dirty="0">
            <a:solidFill>
              <a:schemeClr val="tx1"/>
            </a:solidFill>
          </a:endParaRPr>
        </a:p>
      </dgm:t>
    </dgm:pt>
    <dgm:pt modelId="{82EA8F73-18D1-468E-9303-2ACF14CD5E9C}" type="parTrans" cxnId="{86104A0F-5DED-4169-B139-51A08EB11F5C}">
      <dgm:prSet/>
      <dgm:spPr/>
      <dgm:t>
        <a:bodyPr/>
        <a:lstStyle/>
        <a:p>
          <a:endParaRPr lang="en-US"/>
        </a:p>
      </dgm:t>
    </dgm:pt>
    <dgm:pt modelId="{F45E64B7-A13D-48DB-AAEB-7DAAB21703D7}" type="sibTrans" cxnId="{86104A0F-5DED-4169-B139-51A08EB11F5C}">
      <dgm:prSet/>
      <dgm:spPr/>
      <dgm:t>
        <a:bodyPr/>
        <a:lstStyle/>
        <a:p>
          <a:endParaRPr lang="en-US"/>
        </a:p>
      </dgm:t>
    </dgm:pt>
    <dgm:pt modelId="{2AED2E4C-A985-4DDC-8709-AE388250CD85}" type="pres">
      <dgm:prSet presAssocID="{67BB46A6-0F98-4FEB-8C0A-4B480C611CA1}" presName="Name0" presStyleCnt="0">
        <dgm:presLayoutVars>
          <dgm:resizeHandles/>
        </dgm:presLayoutVars>
      </dgm:prSet>
      <dgm:spPr/>
    </dgm:pt>
    <dgm:pt modelId="{23DE9276-0F07-470B-8421-2E05629CDFE0}" type="pres">
      <dgm:prSet presAssocID="{B2E9084A-F3D0-478F-9AEA-679A7C4C665E}" presName="text" presStyleLbl="node1" presStyleIdx="0" presStyleCnt="10">
        <dgm:presLayoutVars>
          <dgm:bulletEnabled val="1"/>
        </dgm:presLayoutVars>
      </dgm:prSet>
      <dgm:spPr/>
      <dgm:t>
        <a:bodyPr/>
        <a:lstStyle/>
        <a:p>
          <a:endParaRPr lang="en-US"/>
        </a:p>
      </dgm:t>
    </dgm:pt>
    <dgm:pt modelId="{32E2FBCA-B0A7-44CA-B42B-23ECB61DD606}" type="pres">
      <dgm:prSet presAssocID="{3E1A124E-9663-44E4-8152-9F78B1EDF67E}" presName="space" presStyleCnt="0"/>
      <dgm:spPr/>
    </dgm:pt>
    <dgm:pt modelId="{0BEBA3BE-3F0C-4693-8ACC-5452122257CC}" type="pres">
      <dgm:prSet presAssocID="{AA943FCA-2998-4924-9064-401072BBA756}" presName="text" presStyleLbl="node1" presStyleIdx="1" presStyleCnt="10">
        <dgm:presLayoutVars>
          <dgm:bulletEnabled val="1"/>
        </dgm:presLayoutVars>
      </dgm:prSet>
      <dgm:spPr/>
      <dgm:t>
        <a:bodyPr/>
        <a:lstStyle/>
        <a:p>
          <a:endParaRPr lang="en-US"/>
        </a:p>
      </dgm:t>
    </dgm:pt>
    <dgm:pt modelId="{92AEE0DF-06F6-47BA-8DDD-C6D3D6123780}" type="pres">
      <dgm:prSet presAssocID="{9CEE4D0D-4BD6-4627-BA4F-E2BCC4FFF76E}" presName="space" presStyleCnt="0"/>
      <dgm:spPr/>
    </dgm:pt>
    <dgm:pt modelId="{044D1BBC-6497-4FAF-B621-24DB48E75EC8}" type="pres">
      <dgm:prSet presAssocID="{B3EA2330-AB84-49E9-A4CF-914173EDA047}" presName="text" presStyleLbl="node1" presStyleIdx="2" presStyleCnt="10">
        <dgm:presLayoutVars>
          <dgm:bulletEnabled val="1"/>
        </dgm:presLayoutVars>
      </dgm:prSet>
      <dgm:spPr/>
      <dgm:t>
        <a:bodyPr/>
        <a:lstStyle/>
        <a:p>
          <a:endParaRPr lang="en-US"/>
        </a:p>
      </dgm:t>
    </dgm:pt>
    <dgm:pt modelId="{CA0EADE8-7F11-4626-9908-34B79D323C03}" type="pres">
      <dgm:prSet presAssocID="{70AD0CD7-BF18-4375-924C-FEE5DE5FB3E2}" presName="space" presStyleCnt="0"/>
      <dgm:spPr/>
    </dgm:pt>
    <dgm:pt modelId="{3258723B-0B56-45FC-B188-93ECD8875A87}" type="pres">
      <dgm:prSet presAssocID="{8E466853-083E-4111-B878-931169201D92}" presName="text" presStyleLbl="node1" presStyleIdx="3" presStyleCnt="10">
        <dgm:presLayoutVars>
          <dgm:bulletEnabled val="1"/>
        </dgm:presLayoutVars>
      </dgm:prSet>
      <dgm:spPr/>
      <dgm:t>
        <a:bodyPr/>
        <a:lstStyle/>
        <a:p>
          <a:endParaRPr lang="en-US"/>
        </a:p>
      </dgm:t>
    </dgm:pt>
    <dgm:pt modelId="{9062CC2E-F776-4BE1-B7AD-6A4917A59188}" type="pres">
      <dgm:prSet presAssocID="{F0103190-BC5D-492D-87EF-19C82F4D99D5}" presName="space" presStyleCnt="0"/>
      <dgm:spPr/>
    </dgm:pt>
    <dgm:pt modelId="{D3E176FE-B8D5-4A2B-B04E-F7FA52F65A3D}" type="pres">
      <dgm:prSet presAssocID="{038DA04E-7758-4473-AB0B-CD4E3A25DB82}" presName="text" presStyleLbl="node1" presStyleIdx="4" presStyleCnt="10">
        <dgm:presLayoutVars>
          <dgm:bulletEnabled val="1"/>
        </dgm:presLayoutVars>
      </dgm:prSet>
      <dgm:spPr/>
      <dgm:t>
        <a:bodyPr/>
        <a:lstStyle/>
        <a:p>
          <a:endParaRPr lang="en-US"/>
        </a:p>
      </dgm:t>
    </dgm:pt>
    <dgm:pt modelId="{10A5EDF7-9391-4AB2-AB23-BF4F2A5E60C1}" type="pres">
      <dgm:prSet presAssocID="{7930813C-A077-4438-AD5B-7D90B43E8593}" presName="space" presStyleCnt="0"/>
      <dgm:spPr/>
    </dgm:pt>
    <dgm:pt modelId="{58699BBE-CE31-4824-A58C-BA3F0ECF72A1}" type="pres">
      <dgm:prSet presAssocID="{18F7F227-C84C-4CD4-B55B-2BDD38EB5C0A}" presName="text" presStyleLbl="node1" presStyleIdx="5" presStyleCnt="10">
        <dgm:presLayoutVars>
          <dgm:bulletEnabled val="1"/>
        </dgm:presLayoutVars>
      </dgm:prSet>
      <dgm:spPr/>
      <dgm:t>
        <a:bodyPr/>
        <a:lstStyle/>
        <a:p>
          <a:endParaRPr lang="en-US"/>
        </a:p>
      </dgm:t>
    </dgm:pt>
    <dgm:pt modelId="{3D34E262-6451-4F3B-A1B7-60E9E17132FE}" type="pres">
      <dgm:prSet presAssocID="{89849F0D-4D75-4E7E-A9AF-689C50FC03D2}" presName="space" presStyleCnt="0"/>
      <dgm:spPr/>
    </dgm:pt>
    <dgm:pt modelId="{A02C866E-7B18-49F4-A20D-92EC5A87C4A2}" type="pres">
      <dgm:prSet presAssocID="{51BB4EDD-9A86-454F-AD6E-C9F17326E0F2}" presName="text" presStyleLbl="node1" presStyleIdx="6" presStyleCnt="10">
        <dgm:presLayoutVars>
          <dgm:bulletEnabled val="1"/>
        </dgm:presLayoutVars>
      </dgm:prSet>
      <dgm:spPr/>
      <dgm:t>
        <a:bodyPr/>
        <a:lstStyle/>
        <a:p>
          <a:endParaRPr lang="en-US"/>
        </a:p>
      </dgm:t>
    </dgm:pt>
    <dgm:pt modelId="{00BF9B94-669A-4BC0-A59F-4DB06B248442}" type="pres">
      <dgm:prSet presAssocID="{D26CBF09-E339-4497-91AA-B7A4A3C0085A}" presName="space" presStyleCnt="0"/>
      <dgm:spPr/>
    </dgm:pt>
    <dgm:pt modelId="{8B2805E5-3A44-4C79-919F-DE0276181E86}" type="pres">
      <dgm:prSet presAssocID="{6A60BE33-15A3-48B6-A011-1BDAB44D9247}" presName="text" presStyleLbl="node1" presStyleIdx="7" presStyleCnt="10">
        <dgm:presLayoutVars>
          <dgm:bulletEnabled val="1"/>
        </dgm:presLayoutVars>
      </dgm:prSet>
      <dgm:spPr/>
      <dgm:t>
        <a:bodyPr/>
        <a:lstStyle/>
        <a:p>
          <a:endParaRPr lang="en-US"/>
        </a:p>
      </dgm:t>
    </dgm:pt>
    <dgm:pt modelId="{C4949D34-62C7-4C28-9B6B-5A640147042D}" type="pres">
      <dgm:prSet presAssocID="{AB58CBBF-B3A8-465F-8736-A92CBA878088}" presName="space" presStyleCnt="0"/>
      <dgm:spPr/>
    </dgm:pt>
    <dgm:pt modelId="{79610776-F001-4C07-8E7F-FEEE5722EB11}" type="pres">
      <dgm:prSet presAssocID="{651CABCC-EBB2-4A12-B3F3-2F56C0BFCD28}" presName="text" presStyleLbl="node1" presStyleIdx="8" presStyleCnt="10">
        <dgm:presLayoutVars>
          <dgm:bulletEnabled val="1"/>
        </dgm:presLayoutVars>
      </dgm:prSet>
      <dgm:spPr/>
      <dgm:t>
        <a:bodyPr/>
        <a:lstStyle/>
        <a:p>
          <a:endParaRPr lang="en-US"/>
        </a:p>
      </dgm:t>
    </dgm:pt>
    <dgm:pt modelId="{13A2E9F1-12F4-412B-8EE4-E1CFB113AA6A}" type="pres">
      <dgm:prSet presAssocID="{9D3B5E62-C1FB-4073-BF4A-86776E339F15}" presName="space" presStyleCnt="0"/>
      <dgm:spPr/>
    </dgm:pt>
    <dgm:pt modelId="{AF28E404-F2A0-42EC-A30E-E8DCE61DEE66}" type="pres">
      <dgm:prSet presAssocID="{9BF57D4E-190C-48FC-8A76-D3B4D7C30A3E}" presName="text" presStyleLbl="node1" presStyleIdx="9" presStyleCnt="10">
        <dgm:presLayoutVars>
          <dgm:bulletEnabled val="1"/>
        </dgm:presLayoutVars>
      </dgm:prSet>
      <dgm:spPr/>
      <dgm:t>
        <a:bodyPr/>
        <a:lstStyle/>
        <a:p>
          <a:endParaRPr lang="en-US"/>
        </a:p>
      </dgm:t>
    </dgm:pt>
  </dgm:ptLst>
  <dgm:cxnLst>
    <dgm:cxn modelId="{7372541A-24AA-4F55-8B08-93DDEF661A49}" srcId="{67BB46A6-0F98-4FEB-8C0A-4B480C611CA1}" destId="{AA943FCA-2998-4924-9064-401072BBA756}" srcOrd="1" destOrd="0" parTransId="{B68F285E-D5B2-40DB-8895-E13081D20706}" sibTransId="{9CEE4D0D-4BD6-4627-BA4F-E2BCC4FFF76E}"/>
    <dgm:cxn modelId="{2B7B8E32-B600-410C-AC0D-75DF1F7D6EE4}" type="presOf" srcId="{651CABCC-EBB2-4A12-B3F3-2F56C0BFCD28}" destId="{79610776-F001-4C07-8E7F-FEEE5722EB11}" srcOrd="0" destOrd="0" presId="urn:diagrams.loki3.com/VaryingWidthList+Icon#1"/>
    <dgm:cxn modelId="{26E97016-149C-49AD-8C68-6349588105EF}" type="presOf" srcId="{AA943FCA-2998-4924-9064-401072BBA756}" destId="{0BEBA3BE-3F0C-4693-8ACC-5452122257CC}" srcOrd="0" destOrd="0" presId="urn:diagrams.loki3.com/VaryingWidthList+Icon#1"/>
    <dgm:cxn modelId="{0A8A039D-FC60-4FF4-8507-CFD96790B60D}" type="presOf" srcId="{51BB4EDD-9A86-454F-AD6E-C9F17326E0F2}" destId="{A02C866E-7B18-49F4-A20D-92EC5A87C4A2}" srcOrd="0" destOrd="0" presId="urn:diagrams.loki3.com/VaryingWidthList+Icon#1"/>
    <dgm:cxn modelId="{24FBC271-A5B6-4372-AE1D-554050A272D8}" srcId="{67BB46A6-0F98-4FEB-8C0A-4B480C611CA1}" destId="{51BB4EDD-9A86-454F-AD6E-C9F17326E0F2}" srcOrd="6" destOrd="0" parTransId="{C0B44A9E-E919-4B55-B006-6CDB3BAD846C}" sibTransId="{D26CBF09-E339-4497-91AA-B7A4A3C0085A}"/>
    <dgm:cxn modelId="{1AD57D9A-8E72-4AD5-86EB-2EE1EA332BC1}" type="presOf" srcId="{038DA04E-7758-4473-AB0B-CD4E3A25DB82}" destId="{D3E176FE-B8D5-4A2B-B04E-F7FA52F65A3D}" srcOrd="0" destOrd="0" presId="urn:diagrams.loki3.com/VaryingWidthList+Icon#1"/>
    <dgm:cxn modelId="{27E85D0A-94AD-49C8-8C08-8CBA3A71F369}" srcId="{67BB46A6-0F98-4FEB-8C0A-4B480C611CA1}" destId="{6A60BE33-15A3-48B6-A011-1BDAB44D9247}" srcOrd="7" destOrd="0" parTransId="{760EBCC0-CA82-4DC7-81B2-D9BA3ACAE299}" sibTransId="{AB58CBBF-B3A8-465F-8736-A92CBA878088}"/>
    <dgm:cxn modelId="{86104A0F-5DED-4169-B139-51A08EB11F5C}" srcId="{67BB46A6-0F98-4FEB-8C0A-4B480C611CA1}" destId="{9BF57D4E-190C-48FC-8A76-D3B4D7C30A3E}" srcOrd="9" destOrd="0" parTransId="{82EA8F73-18D1-468E-9303-2ACF14CD5E9C}" sibTransId="{F45E64B7-A13D-48DB-AAEB-7DAAB21703D7}"/>
    <dgm:cxn modelId="{4033C260-7200-40EB-95FF-EF04AC4C2B23}" srcId="{67BB46A6-0F98-4FEB-8C0A-4B480C611CA1}" destId="{038DA04E-7758-4473-AB0B-CD4E3A25DB82}" srcOrd="4" destOrd="0" parTransId="{DDF86D52-3BD4-441B-AE77-25CA1EB74115}" sibTransId="{7930813C-A077-4438-AD5B-7D90B43E8593}"/>
    <dgm:cxn modelId="{49BEFC07-A491-4215-86B2-7AB7D85889B9}" srcId="{67BB46A6-0F98-4FEB-8C0A-4B480C611CA1}" destId="{8E466853-083E-4111-B878-931169201D92}" srcOrd="3" destOrd="0" parTransId="{9797682C-C754-4C07-B510-7C6E4C983855}" sibTransId="{F0103190-BC5D-492D-87EF-19C82F4D99D5}"/>
    <dgm:cxn modelId="{15423BC1-7C70-4734-ADEA-B1AA624B8963}" srcId="{67BB46A6-0F98-4FEB-8C0A-4B480C611CA1}" destId="{651CABCC-EBB2-4A12-B3F3-2F56C0BFCD28}" srcOrd="8" destOrd="0" parTransId="{9D3DE8DB-33A7-4E69-A9F0-6D0B04D4FF6F}" sibTransId="{9D3B5E62-C1FB-4073-BF4A-86776E339F15}"/>
    <dgm:cxn modelId="{5283C3C6-52AA-4594-8B9E-098D4930A245}" type="presOf" srcId="{18F7F227-C84C-4CD4-B55B-2BDD38EB5C0A}" destId="{58699BBE-CE31-4824-A58C-BA3F0ECF72A1}" srcOrd="0" destOrd="0" presId="urn:diagrams.loki3.com/VaryingWidthList+Icon#1"/>
    <dgm:cxn modelId="{D805FD70-B383-4C97-8AB7-A2708D8CCB44}" srcId="{67BB46A6-0F98-4FEB-8C0A-4B480C611CA1}" destId="{B2E9084A-F3D0-478F-9AEA-679A7C4C665E}" srcOrd="0" destOrd="0" parTransId="{66BEA786-FE8E-4F23-B446-3FAC93D13B7F}" sibTransId="{3E1A124E-9663-44E4-8152-9F78B1EDF67E}"/>
    <dgm:cxn modelId="{2DADC7D1-D2FA-4E72-B128-8248CFED6763}" type="presOf" srcId="{67BB46A6-0F98-4FEB-8C0A-4B480C611CA1}" destId="{2AED2E4C-A985-4DDC-8709-AE388250CD85}" srcOrd="0" destOrd="0" presId="urn:diagrams.loki3.com/VaryingWidthList+Icon#1"/>
    <dgm:cxn modelId="{8CC866DE-EBBB-4794-98A8-60C8EF913364}" type="presOf" srcId="{9BF57D4E-190C-48FC-8A76-D3B4D7C30A3E}" destId="{AF28E404-F2A0-42EC-A30E-E8DCE61DEE66}" srcOrd="0" destOrd="0" presId="urn:diagrams.loki3.com/VaryingWidthList+Icon#1"/>
    <dgm:cxn modelId="{E528F9A0-7712-49F4-82A6-E097AAB2EEFE}" srcId="{67BB46A6-0F98-4FEB-8C0A-4B480C611CA1}" destId="{18F7F227-C84C-4CD4-B55B-2BDD38EB5C0A}" srcOrd="5" destOrd="0" parTransId="{A53F837F-33FD-439A-AAFD-CC05ADD6AD53}" sibTransId="{89849F0D-4D75-4E7E-A9AF-689C50FC03D2}"/>
    <dgm:cxn modelId="{7667D16B-818A-403F-B1DC-7C5F1323ED2B}" srcId="{67BB46A6-0F98-4FEB-8C0A-4B480C611CA1}" destId="{B3EA2330-AB84-49E9-A4CF-914173EDA047}" srcOrd="2" destOrd="0" parTransId="{FADA949C-5272-4EC8-AF30-85D6160BF1CC}" sibTransId="{70AD0CD7-BF18-4375-924C-FEE5DE5FB3E2}"/>
    <dgm:cxn modelId="{0D37256C-1A75-4AD6-9491-5B22CF4BDE3F}" type="presOf" srcId="{B2E9084A-F3D0-478F-9AEA-679A7C4C665E}" destId="{23DE9276-0F07-470B-8421-2E05629CDFE0}" srcOrd="0" destOrd="0" presId="urn:diagrams.loki3.com/VaryingWidthList+Icon#1"/>
    <dgm:cxn modelId="{2CB1DFF4-E506-4061-9534-F6087A5D36A9}" type="presOf" srcId="{6A60BE33-15A3-48B6-A011-1BDAB44D9247}" destId="{8B2805E5-3A44-4C79-919F-DE0276181E86}" srcOrd="0" destOrd="0" presId="urn:diagrams.loki3.com/VaryingWidthList+Icon#1"/>
    <dgm:cxn modelId="{D71F995E-B887-4298-9A46-2F089DFC231B}" type="presOf" srcId="{B3EA2330-AB84-49E9-A4CF-914173EDA047}" destId="{044D1BBC-6497-4FAF-B621-24DB48E75EC8}" srcOrd="0" destOrd="0" presId="urn:diagrams.loki3.com/VaryingWidthList+Icon#1"/>
    <dgm:cxn modelId="{B4FB9122-8A56-4FB2-8E56-84588F0E80AC}" type="presOf" srcId="{8E466853-083E-4111-B878-931169201D92}" destId="{3258723B-0B56-45FC-B188-93ECD8875A87}" srcOrd="0" destOrd="0" presId="urn:diagrams.loki3.com/VaryingWidthList+Icon#1"/>
    <dgm:cxn modelId="{C26F538D-3335-4ED9-B7B9-EFC2F0A22567}" type="presParOf" srcId="{2AED2E4C-A985-4DDC-8709-AE388250CD85}" destId="{23DE9276-0F07-470B-8421-2E05629CDFE0}" srcOrd="0" destOrd="0" presId="urn:diagrams.loki3.com/VaryingWidthList+Icon#1"/>
    <dgm:cxn modelId="{26B8158E-AD3C-4AAB-A116-F7722A6C153B}" type="presParOf" srcId="{2AED2E4C-A985-4DDC-8709-AE388250CD85}" destId="{32E2FBCA-B0A7-44CA-B42B-23ECB61DD606}" srcOrd="1" destOrd="0" presId="urn:diagrams.loki3.com/VaryingWidthList+Icon#1"/>
    <dgm:cxn modelId="{A239F52D-4EE6-42CE-90E8-01984950486B}" type="presParOf" srcId="{2AED2E4C-A985-4DDC-8709-AE388250CD85}" destId="{0BEBA3BE-3F0C-4693-8ACC-5452122257CC}" srcOrd="2" destOrd="0" presId="urn:diagrams.loki3.com/VaryingWidthList+Icon#1"/>
    <dgm:cxn modelId="{1E2E23DF-F50E-49B5-84AB-B1AC97A604D7}" type="presParOf" srcId="{2AED2E4C-A985-4DDC-8709-AE388250CD85}" destId="{92AEE0DF-06F6-47BA-8DDD-C6D3D6123780}" srcOrd="3" destOrd="0" presId="urn:diagrams.loki3.com/VaryingWidthList+Icon#1"/>
    <dgm:cxn modelId="{16351E5F-C22E-45D3-B4A7-19E962981FDB}" type="presParOf" srcId="{2AED2E4C-A985-4DDC-8709-AE388250CD85}" destId="{044D1BBC-6497-4FAF-B621-24DB48E75EC8}" srcOrd="4" destOrd="0" presId="urn:diagrams.loki3.com/VaryingWidthList+Icon#1"/>
    <dgm:cxn modelId="{DDC87443-8586-4323-97D4-FAED70B1403E}" type="presParOf" srcId="{2AED2E4C-A985-4DDC-8709-AE388250CD85}" destId="{CA0EADE8-7F11-4626-9908-34B79D323C03}" srcOrd="5" destOrd="0" presId="urn:diagrams.loki3.com/VaryingWidthList+Icon#1"/>
    <dgm:cxn modelId="{6572A2CD-5D9E-4615-A28B-5A2726AFD7C1}" type="presParOf" srcId="{2AED2E4C-A985-4DDC-8709-AE388250CD85}" destId="{3258723B-0B56-45FC-B188-93ECD8875A87}" srcOrd="6" destOrd="0" presId="urn:diagrams.loki3.com/VaryingWidthList+Icon#1"/>
    <dgm:cxn modelId="{76CF5C6E-661C-42A6-B63C-91F9259AFC68}" type="presParOf" srcId="{2AED2E4C-A985-4DDC-8709-AE388250CD85}" destId="{9062CC2E-F776-4BE1-B7AD-6A4917A59188}" srcOrd="7" destOrd="0" presId="urn:diagrams.loki3.com/VaryingWidthList+Icon#1"/>
    <dgm:cxn modelId="{196A8C89-FE07-49C2-BAF9-C03B435CF75A}" type="presParOf" srcId="{2AED2E4C-A985-4DDC-8709-AE388250CD85}" destId="{D3E176FE-B8D5-4A2B-B04E-F7FA52F65A3D}" srcOrd="8" destOrd="0" presId="urn:diagrams.loki3.com/VaryingWidthList+Icon#1"/>
    <dgm:cxn modelId="{A31F8F06-D140-469E-98AB-BE84B49F10B9}" type="presParOf" srcId="{2AED2E4C-A985-4DDC-8709-AE388250CD85}" destId="{10A5EDF7-9391-4AB2-AB23-BF4F2A5E60C1}" srcOrd="9" destOrd="0" presId="urn:diagrams.loki3.com/VaryingWidthList+Icon#1"/>
    <dgm:cxn modelId="{58163B45-FF64-4168-A4D8-10C348A3ED00}" type="presParOf" srcId="{2AED2E4C-A985-4DDC-8709-AE388250CD85}" destId="{58699BBE-CE31-4824-A58C-BA3F0ECF72A1}" srcOrd="10" destOrd="0" presId="urn:diagrams.loki3.com/VaryingWidthList+Icon#1"/>
    <dgm:cxn modelId="{BB621503-FF95-4A93-B0DC-9F617BB56B4A}" type="presParOf" srcId="{2AED2E4C-A985-4DDC-8709-AE388250CD85}" destId="{3D34E262-6451-4F3B-A1B7-60E9E17132FE}" srcOrd="11" destOrd="0" presId="urn:diagrams.loki3.com/VaryingWidthList+Icon#1"/>
    <dgm:cxn modelId="{AB6BF5E3-2DC7-4DBB-9B34-3A6E57E45AC5}" type="presParOf" srcId="{2AED2E4C-A985-4DDC-8709-AE388250CD85}" destId="{A02C866E-7B18-49F4-A20D-92EC5A87C4A2}" srcOrd="12" destOrd="0" presId="urn:diagrams.loki3.com/VaryingWidthList+Icon#1"/>
    <dgm:cxn modelId="{F6ABF78B-E744-439D-B4AA-75C2493D47D0}" type="presParOf" srcId="{2AED2E4C-A985-4DDC-8709-AE388250CD85}" destId="{00BF9B94-669A-4BC0-A59F-4DB06B248442}" srcOrd="13" destOrd="0" presId="urn:diagrams.loki3.com/VaryingWidthList+Icon#1"/>
    <dgm:cxn modelId="{7461B65F-1446-49CB-8767-A67A2BC9A069}" type="presParOf" srcId="{2AED2E4C-A985-4DDC-8709-AE388250CD85}" destId="{8B2805E5-3A44-4C79-919F-DE0276181E86}" srcOrd="14" destOrd="0" presId="urn:diagrams.loki3.com/VaryingWidthList+Icon#1"/>
    <dgm:cxn modelId="{4AA465BD-E1D4-4ED7-BA6E-699BAD2ADDCA}" type="presParOf" srcId="{2AED2E4C-A985-4DDC-8709-AE388250CD85}" destId="{C4949D34-62C7-4C28-9B6B-5A640147042D}" srcOrd="15" destOrd="0" presId="urn:diagrams.loki3.com/VaryingWidthList+Icon#1"/>
    <dgm:cxn modelId="{83916359-4D8E-4790-AE01-1E3ADF11F12B}" type="presParOf" srcId="{2AED2E4C-A985-4DDC-8709-AE388250CD85}" destId="{79610776-F001-4C07-8E7F-FEEE5722EB11}" srcOrd="16" destOrd="0" presId="urn:diagrams.loki3.com/VaryingWidthList+Icon#1"/>
    <dgm:cxn modelId="{762C7C3B-56F2-4FE3-801E-ADE6BC0FBCA4}" type="presParOf" srcId="{2AED2E4C-A985-4DDC-8709-AE388250CD85}" destId="{13A2E9F1-12F4-412B-8EE4-E1CFB113AA6A}" srcOrd="17" destOrd="0" presId="urn:diagrams.loki3.com/VaryingWidthList+Icon#1"/>
    <dgm:cxn modelId="{EBA1A936-904A-4FEA-BA20-679C9C72DA5B}" type="presParOf" srcId="{2AED2E4C-A985-4DDC-8709-AE388250CD85}" destId="{AF28E404-F2A0-42EC-A30E-E8DCE61DEE66}" srcOrd="18" destOrd="0" presId="urn:diagrams.loki3.com/VaryingWidthList+Ico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BD5D8F1-11E9-4215-9D4E-23BC17C4B19A}"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7661BEB5-D5D4-4E92-B8A8-09F91775AD10}">
      <dgm:prSet phldrT="[Text]" custT="1"/>
      <dgm:spPr/>
      <dgm:t>
        <a:bodyPr/>
        <a:lstStyle/>
        <a:p>
          <a:r>
            <a:rPr lang="en-US" sz="2600" b="1" dirty="0" smtClean="0">
              <a:solidFill>
                <a:schemeClr val="tx1"/>
              </a:solidFill>
            </a:rPr>
            <a:t>Individualized Education Program (IEP)</a:t>
          </a:r>
          <a:endParaRPr lang="en-US" sz="2600" b="1" dirty="0">
            <a:solidFill>
              <a:schemeClr val="tx1"/>
            </a:solidFill>
          </a:endParaRPr>
        </a:p>
      </dgm:t>
    </dgm:pt>
    <dgm:pt modelId="{ED9F88F1-088F-4339-B51F-95D2ED49C5F0}" type="parTrans" cxnId="{FA85583A-F819-4BFE-940A-D22EE6EF0575}">
      <dgm:prSet/>
      <dgm:spPr/>
      <dgm:t>
        <a:bodyPr/>
        <a:lstStyle/>
        <a:p>
          <a:endParaRPr lang="en-US"/>
        </a:p>
      </dgm:t>
    </dgm:pt>
    <dgm:pt modelId="{D3AAFAB1-A6F6-4066-AF8E-0BA114B2F2F1}" type="sibTrans" cxnId="{FA85583A-F819-4BFE-940A-D22EE6EF0575}">
      <dgm:prSet/>
      <dgm:spPr/>
      <dgm:t>
        <a:bodyPr/>
        <a:lstStyle/>
        <a:p>
          <a:endParaRPr lang="en-US"/>
        </a:p>
      </dgm:t>
    </dgm:pt>
    <dgm:pt modelId="{9F31A9BC-8C6B-4A6B-9BB5-920241F19ED7}">
      <dgm:prSet phldrT="[Text]" custT="1"/>
      <dgm:spPr>
        <a:solidFill>
          <a:schemeClr val="accent5">
            <a:lumMod val="40000"/>
            <a:lumOff val="60000"/>
            <a:alpha val="90000"/>
          </a:schemeClr>
        </a:solidFill>
      </dgm:spPr>
      <dgm:t>
        <a:bodyPr/>
        <a:lstStyle/>
        <a:p>
          <a:r>
            <a:rPr lang="en-US" sz="2600" dirty="0" smtClean="0">
              <a:solidFill>
                <a:schemeClr val="tx1"/>
              </a:solidFill>
            </a:rPr>
            <a:t>Special Education requirement.</a:t>
          </a:r>
          <a:endParaRPr lang="en-US" sz="2600" dirty="0">
            <a:solidFill>
              <a:schemeClr val="tx1"/>
            </a:solidFill>
          </a:endParaRPr>
        </a:p>
      </dgm:t>
    </dgm:pt>
    <dgm:pt modelId="{C845BD35-AC31-4F0D-9B5F-2EBFC1702765}" type="parTrans" cxnId="{1244C186-2806-4D71-B39D-D80186B9222A}">
      <dgm:prSet/>
      <dgm:spPr/>
      <dgm:t>
        <a:bodyPr/>
        <a:lstStyle/>
        <a:p>
          <a:endParaRPr lang="en-US"/>
        </a:p>
      </dgm:t>
    </dgm:pt>
    <dgm:pt modelId="{148C6B61-AD70-4DA7-9667-72FE253AB833}" type="sibTrans" cxnId="{1244C186-2806-4D71-B39D-D80186B9222A}">
      <dgm:prSet/>
      <dgm:spPr/>
      <dgm:t>
        <a:bodyPr/>
        <a:lstStyle/>
        <a:p>
          <a:endParaRPr lang="en-US"/>
        </a:p>
      </dgm:t>
    </dgm:pt>
    <dgm:pt modelId="{0ABEAB48-43F4-455F-B532-750215F03807}">
      <dgm:prSet phldrT="[Text]" custT="1"/>
      <dgm:spPr/>
      <dgm:t>
        <a:bodyPr/>
        <a:lstStyle/>
        <a:p>
          <a:r>
            <a:rPr lang="en-US" sz="2600" dirty="0" smtClean="0">
              <a:solidFill>
                <a:schemeClr val="tx1"/>
              </a:solidFill>
            </a:rPr>
            <a:t>Determines what services are needed to receive free appropriate public education (FAPE).</a:t>
          </a:r>
          <a:endParaRPr lang="en-US" sz="2600" dirty="0">
            <a:solidFill>
              <a:schemeClr val="tx1"/>
            </a:solidFill>
          </a:endParaRPr>
        </a:p>
      </dgm:t>
    </dgm:pt>
    <dgm:pt modelId="{D5A3BDAF-1474-483A-A14D-1ED6B87CA259}" type="parTrans" cxnId="{FDAF5121-7443-4606-BCF6-DDE53B703C7E}">
      <dgm:prSet/>
      <dgm:spPr/>
      <dgm:t>
        <a:bodyPr/>
        <a:lstStyle/>
        <a:p>
          <a:endParaRPr lang="en-US"/>
        </a:p>
      </dgm:t>
    </dgm:pt>
    <dgm:pt modelId="{006033DA-2FC9-4F13-B384-6C00C0EED706}" type="sibTrans" cxnId="{FDAF5121-7443-4606-BCF6-DDE53B703C7E}">
      <dgm:prSet/>
      <dgm:spPr/>
      <dgm:t>
        <a:bodyPr/>
        <a:lstStyle/>
        <a:p>
          <a:endParaRPr lang="en-US"/>
        </a:p>
      </dgm:t>
    </dgm:pt>
    <dgm:pt modelId="{8CBDC0C1-4F14-4022-B65D-2CDDE5C29F9A}">
      <dgm:prSet phldrT="[Text]" custT="1"/>
      <dgm:spPr>
        <a:solidFill>
          <a:srgbClr val="66CCFF"/>
        </a:solidFill>
      </dgm:spPr>
      <dgm:t>
        <a:bodyPr/>
        <a:lstStyle/>
        <a:p>
          <a:r>
            <a:rPr lang="en-US" sz="2600" b="1" dirty="0" smtClean="0">
              <a:solidFill>
                <a:schemeClr val="tx1"/>
              </a:solidFill>
            </a:rPr>
            <a:t>Written Order or Written Referral</a:t>
          </a:r>
          <a:endParaRPr lang="en-US" sz="2600" b="1" dirty="0">
            <a:solidFill>
              <a:schemeClr val="tx1"/>
            </a:solidFill>
          </a:endParaRPr>
        </a:p>
      </dgm:t>
    </dgm:pt>
    <dgm:pt modelId="{D4564590-BB3F-4ED8-8EDB-F7D9176A3E6F}" type="parTrans" cxnId="{03224240-74C2-45F1-B10C-4651DACA3ED5}">
      <dgm:prSet/>
      <dgm:spPr/>
      <dgm:t>
        <a:bodyPr/>
        <a:lstStyle/>
        <a:p>
          <a:endParaRPr lang="en-US"/>
        </a:p>
      </dgm:t>
    </dgm:pt>
    <dgm:pt modelId="{6814117E-5DCC-4B55-B599-7D8684EB4F08}" type="sibTrans" cxnId="{03224240-74C2-45F1-B10C-4651DACA3ED5}">
      <dgm:prSet/>
      <dgm:spPr/>
      <dgm:t>
        <a:bodyPr/>
        <a:lstStyle/>
        <a:p>
          <a:endParaRPr lang="en-US"/>
        </a:p>
      </dgm:t>
    </dgm:pt>
    <dgm:pt modelId="{21158BB8-A5A2-4DCE-B2C4-196F5C8E1FBB}">
      <dgm:prSet phldrT="[Text]" custT="1"/>
      <dgm:spPr>
        <a:solidFill>
          <a:schemeClr val="accent6">
            <a:lumMod val="40000"/>
            <a:lumOff val="60000"/>
          </a:schemeClr>
        </a:solidFill>
      </dgm:spPr>
      <dgm:t>
        <a:bodyPr/>
        <a:lstStyle/>
        <a:p>
          <a:r>
            <a:rPr lang="en-US" sz="2600" dirty="0" smtClean="0">
              <a:solidFill>
                <a:schemeClr val="tx1"/>
              </a:solidFill>
            </a:rPr>
            <a:t>NYS Medicaid requirement.</a:t>
          </a:r>
          <a:endParaRPr lang="en-US" sz="2600" dirty="0">
            <a:solidFill>
              <a:schemeClr val="tx1"/>
            </a:solidFill>
          </a:endParaRPr>
        </a:p>
      </dgm:t>
    </dgm:pt>
    <dgm:pt modelId="{7FFCC584-F0AB-4E17-AC7A-F76C95482399}" type="parTrans" cxnId="{5B070C1A-40D6-4EFD-BAC3-2AF21073B76D}">
      <dgm:prSet/>
      <dgm:spPr/>
      <dgm:t>
        <a:bodyPr/>
        <a:lstStyle/>
        <a:p>
          <a:endParaRPr lang="en-US"/>
        </a:p>
      </dgm:t>
    </dgm:pt>
    <dgm:pt modelId="{D07AFDC0-8309-4841-B555-62B8751DC39D}" type="sibTrans" cxnId="{5B070C1A-40D6-4EFD-BAC3-2AF21073B76D}">
      <dgm:prSet/>
      <dgm:spPr/>
      <dgm:t>
        <a:bodyPr/>
        <a:lstStyle/>
        <a:p>
          <a:endParaRPr lang="en-US"/>
        </a:p>
      </dgm:t>
    </dgm:pt>
    <dgm:pt modelId="{DF77C567-32E2-451A-9BEF-2BF21C9A4777}">
      <dgm:prSet phldrT="[Text]" custT="1"/>
      <dgm:spPr>
        <a:solidFill>
          <a:schemeClr val="accent6">
            <a:lumMod val="40000"/>
            <a:lumOff val="60000"/>
          </a:schemeClr>
        </a:solidFill>
      </dgm:spPr>
      <dgm:t>
        <a:bodyPr/>
        <a:lstStyle/>
        <a:p>
          <a:r>
            <a:rPr lang="en-US" sz="2600" dirty="0" smtClean="0">
              <a:solidFill>
                <a:schemeClr val="tx1"/>
              </a:solidFill>
            </a:rPr>
            <a:t>Documents </a:t>
          </a:r>
          <a:r>
            <a:rPr lang="en-US" sz="2600" b="1" dirty="0" smtClean="0">
              <a:solidFill>
                <a:schemeClr val="tx1"/>
              </a:solidFill>
            </a:rPr>
            <a:t>medical necessity</a:t>
          </a:r>
          <a:r>
            <a:rPr lang="en-US" sz="2600" dirty="0" smtClean="0">
              <a:solidFill>
                <a:schemeClr val="tx1"/>
              </a:solidFill>
            </a:rPr>
            <a:t>.</a:t>
          </a:r>
          <a:endParaRPr lang="en-US" sz="2600" dirty="0">
            <a:solidFill>
              <a:schemeClr val="tx1"/>
            </a:solidFill>
          </a:endParaRPr>
        </a:p>
      </dgm:t>
    </dgm:pt>
    <dgm:pt modelId="{3BD6A68A-0A81-403A-95C1-E18907ADD728}" type="parTrans" cxnId="{865864F9-315C-410B-8F3A-E551993420AA}">
      <dgm:prSet/>
      <dgm:spPr/>
      <dgm:t>
        <a:bodyPr/>
        <a:lstStyle/>
        <a:p>
          <a:endParaRPr lang="en-US"/>
        </a:p>
      </dgm:t>
    </dgm:pt>
    <dgm:pt modelId="{4668D3B9-904B-45B0-A250-F2555AF53FA4}" type="sibTrans" cxnId="{865864F9-315C-410B-8F3A-E551993420AA}">
      <dgm:prSet/>
      <dgm:spPr/>
      <dgm:t>
        <a:bodyPr/>
        <a:lstStyle/>
        <a:p>
          <a:endParaRPr lang="en-US"/>
        </a:p>
      </dgm:t>
    </dgm:pt>
    <dgm:pt modelId="{2F56F6EC-677F-4C06-8A81-0A04698153DB}">
      <dgm:prSet phldrT="[Text]" custT="1"/>
      <dgm:spPr>
        <a:solidFill>
          <a:srgbClr val="FFC000"/>
        </a:solidFill>
      </dgm:spPr>
      <dgm:t>
        <a:bodyPr/>
        <a:lstStyle/>
        <a:p>
          <a:r>
            <a:rPr lang="en-US" sz="2600" dirty="0" smtClean="0">
              <a:solidFill>
                <a:schemeClr val="tx1"/>
              </a:solidFill>
            </a:rPr>
            <a:t>Documents </a:t>
          </a:r>
          <a:r>
            <a:rPr lang="en-US" sz="2600" b="1" dirty="0" smtClean="0">
              <a:solidFill>
                <a:schemeClr val="tx1"/>
              </a:solidFill>
            </a:rPr>
            <a:t>educational needs</a:t>
          </a:r>
          <a:r>
            <a:rPr lang="en-US" sz="2600" dirty="0" smtClean="0">
              <a:solidFill>
                <a:schemeClr val="tx1"/>
              </a:solidFill>
            </a:rPr>
            <a:t>.</a:t>
          </a:r>
          <a:endParaRPr lang="en-US" sz="2600" dirty="0">
            <a:solidFill>
              <a:schemeClr val="tx1"/>
            </a:solidFill>
          </a:endParaRPr>
        </a:p>
      </dgm:t>
    </dgm:pt>
    <dgm:pt modelId="{6EEA22A9-D952-466C-9C10-FC8B13ADFAD7}" type="parTrans" cxnId="{FE2C0A2E-774A-4C88-A324-B9D55103303D}">
      <dgm:prSet/>
      <dgm:spPr/>
      <dgm:t>
        <a:bodyPr/>
        <a:lstStyle/>
        <a:p>
          <a:endParaRPr lang="en-US"/>
        </a:p>
      </dgm:t>
    </dgm:pt>
    <dgm:pt modelId="{905325FB-8FAC-4EE8-A9FD-F82A46DD78AB}" type="sibTrans" cxnId="{FE2C0A2E-774A-4C88-A324-B9D55103303D}">
      <dgm:prSet/>
      <dgm:spPr/>
      <dgm:t>
        <a:bodyPr/>
        <a:lstStyle/>
        <a:p>
          <a:endParaRPr lang="en-US"/>
        </a:p>
      </dgm:t>
    </dgm:pt>
    <dgm:pt modelId="{054DB83F-BD8B-42F6-A0C2-C54F2262381D}">
      <dgm:prSet phldrT="[Text]" custT="1"/>
      <dgm:spPr>
        <a:solidFill>
          <a:schemeClr val="accent6">
            <a:lumMod val="40000"/>
            <a:lumOff val="60000"/>
          </a:schemeClr>
        </a:solidFill>
      </dgm:spPr>
      <dgm:t>
        <a:bodyPr anchor="t"/>
        <a:lstStyle/>
        <a:p>
          <a:r>
            <a:rPr lang="en-US" sz="2600" dirty="0" smtClean="0">
              <a:solidFill>
                <a:schemeClr val="tx1"/>
              </a:solidFill>
            </a:rPr>
            <a:t>Allows for potential Medicaid reimbursement.</a:t>
          </a:r>
          <a:endParaRPr lang="en-US" sz="2600" dirty="0">
            <a:solidFill>
              <a:schemeClr val="tx1"/>
            </a:solidFill>
          </a:endParaRPr>
        </a:p>
      </dgm:t>
    </dgm:pt>
    <dgm:pt modelId="{ED93784A-B6FA-4809-80ED-2714D58B4161}" type="parTrans" cxnId="{19ED4604-E938-4C2B-8B3E-7A94B4D31AE7}">
      <dgm:prSet/>
      <dgm:spPr/>
      <dgm:t>
        <a:bodyPr/>
        <a:lstStyle/>
        <a:p>
          <a:endParaRPr lang="en-US"/>
        </a:p>
      </dgm:t>
    </dgm:pt>
    <dgm:pt modelId="{D14BAEC6-5380-49F2-AF37-7FBE26D1EB5C}" type="sibTrans" cxnId="{19ED4604-E938-4C2B-8B3E-7A94B4D31AE7}">
      <dgm:prSet/>
      <dgm:spPr/>
      <dgm:t>
        <a:bodyPr/>
        <a:lstStyle/>
        <a:p>
          <a:endParaRPr lang="en-US"/>
        </a:p>
      </dgm:t>
    </dgm:pt>
    <dgm:pt modelId="{79202F39-506C-4291-A840-318EFB2A77D6}" type="pres">
      <dgm:prSet presAssocID="{4BD5D8F1-11E9-4215-9D4E-23BC17C4B19A}" presName="linear" presStyleCnt="0">
        <dgm:presLayoutVars>
          <dgm:dir/>
          <dgm:animLvl val="lvl"/>
          <dgm:resizeHandles val="exact"/>
        </dgm:presLayoutVars>
      </dgm:prSet>
      <dgm:spPr/>
      <dgm:t>
        <a:bodyPr/>
        <a:lstStyle/>
        <a:p>
          <a:endParaRPr lang="en-US"/>
        </a:p>
      </dgm:t>
    </dgm:pt>
    <dgm:pt modelId="{D6DC11D6-6E47-4FD7-9C9F-2023B3B9EC24}" type="pres">
      <dgm:prSet presAssocID="{7661BEB5-D5D4-4E92-B8A8-09F91775AD10}" presName="parentLin" presStyleCnt="0"/>
      <dgm:spPr/>
    </dgm:pt>
    <dgm:pt modelId="{8F253FA1-C136-4B59-B3B2-FD2959D22AED}" type="pres">
      <dgm:prSet presAssocID="{7661BEB5-D5D4-4E92-B8A8-09F91775AD10}" presName="parentLeftMargin" presStyleLbl="node1" presStyleIdx="0" presStyleCnt="2"/>
      <dgm:spPr/>
      <dgm:t>
        <a:bodyPr/>
        <a:lstStyle/>
        <a:p>
          <a:endParaRPr lang="en-US"/>
        </a:p>
      </dgm:t>
    </dgm:pt>
    <dgm:pt modelId="{4766D05C-6604-4608-A132-F2F790323324}" type="pres">
      <dgm:prSet presAssocID="{7661BEB5-D5D4-4E92-B8A8-09F91775AD10}" presName="parentText" presStyleLbl="node1" presStyleIdx="0" presStyleCnt="2" custScaleX="112708">
        <dgm:presLayoutVars>
          <dgm:chMax val="0"/>
          <dgm:bulletEnabled val="1"/>
        </dgm:presLayoutVars>
      </dgm:prSet>
      <dgm:spPr/>
      <dgm:t>
        <a:bodyPr/>
        <a:lstStyle/>
        <a:p>
          <a:endParaRPr lang="en-US"/>
        </a:p>
      </dgm:t>
    </dgm:pt>
    <dgm:pt modelId="{9B974FE7-F093-4C26-A573-C50DBB49E0CD}" type="pres">
      <dgm:prSet presAssocID="{7661BEB5-D5D4-4E92-B8A8-09F91775AD10}" presName="negativeSpace" presStyleCnt="0"/>
      <dgm:spPr/>
    </dgm:pt>
    <dgm:pt modelId="{DE894FF1-2CE5-413C-B404-EE36A03F0585}" type="pres">
      <dgm:prSet presAssocID="{7661BEB5-D5D4-4E92-B8A8-09F91775AD10}" presName="childText" presStyleLbl="conFgAcc1" presStyleIdx="0" presStyleCnt="2">
        <dgm:presLayoutVars>
          <dgm:bulletEnabled val="1"/>
        </dgm:presLayoutVars>
      </dgm:prSet>
      <dgm:spPr/>
      <dgm:t>
        <a:bodyPr/>
        <a:lstStyle/>
        <a:p>
          <a:endParaRPr lang="en-US"/>
        </a:p>
      </dgm:t>
    </dgm:pt>
    <dgm:pt modelId="{0BB59903-CCB4-4DCD-97FE-A642FE2A4416}" type="pres">
      <dgm:prSet presAssocID="{D3AAFAB1-A6F6-4066-AF8E-0BA114B2F2F1}" presName="spaceBetweenRectangles" presStyleCnt="0"/>
      <dgm:spPr/>
    </dgm:pt>
    <dgm:pt modelId="{A124C638-1D66-442C-BA0A-8B55150A3914}" type="pres">
      <dgm:prSet presAssocID="{8CBDC0C1-4F14-4022-B65D-2CDDE5C29F9A}" presName="parentLin" presStyleCnt="0"/>
      <dgm:spPr/>
    </dgm:pt>
    <dgm:pt modelId="{555CD8EC-8334-46D7-9756-9FD89C749707}" type="pres">
      <dgm:prSet presAssocID="{8CBDC0C1-4F14-4022-B65D-2CDDE5C29F9A}" presName="parentLeftMargin" presStyleLbl="node1" presStyleIdx="0" presStyleCnt="2"/>
      <dgm:spPr/>
      <dgm:t>
        <a:bodyPr/>
        <a:lstStyle/>
        <a:p>
          <a:endParaRPr lang="en-US"/>
        </a:p>
      </dgm:t>
    </dgm:pt>
    <dgm:pt modelId="{62488F61-77FC-45F8-8735-160C3364862E}" type="pres">
      <dgm:prSet presAssocID="{8CBDC0C1-4F14-4022-B65D-2CDDE5C29F9A}" presName="parentText" presStyleLbl="node1" presStyleIdx="1" presStyleCnt="2" custScaleX="113372">
        <dgm:presLayoutVars>
          <dgm:chMax val="0"/>
          <dgm:bulletEnabled val="1"/>
        </dgm:presLayoutVars>
      </dgm:prSet>
      <dgm:spPr/>
      <dgm:t>
        <a:bodyPr/>
        <a:lstStyle/>
        <a:p>
          <a:endParaRPr lang="en-US"/>
        </a:p>
      </dgm:t>
    </dgm:pt>
    <dgm:pt modelId="{753D8468-FF4D-4D8A-97F4-CC11F535DB9B}" type="pres">
      <dgm:prSet presAssocID="{8CBDC0C1-4F14-4022-B65D-2CDDE5C29F9A}" presName="negativeSpace" presStyleCnt="0"/>
      <dgm:spPr/>
    </dgm:pt>
    <dgm:pt modelId="{5F84C051-9087-4503-BFBE-B14FEBB3A7FF}" type="pres">
      <dgm:prSet presAssocID="{8CBDC0C1-4F14-4022-B65D-2CDDE5C29F9A}" presName="childText" presStyleLbl="conFgAcc1" presStyleIdx="1" presStyleCnt="2">
        <dgm:presLayoutVars>
          <dgm:bulletEnabled val="1"/>
        </dgm:presLayoutVars>
      </dgm:prSet>
      <dgm:spPr/>
      <dgm:t>
        <a:bodyPr/>
        <a:lstStyle/>
        <a:p>
          <a:endParaRPr lang="en-US"/>
        </a:p>
      </dgm:t>
    </dgm:pt>
  </dgm:ptLst>
  <dgm:cxnLst>
    <dgm:cxn modelId="{F01B755C-E23D-4C5A-9009-CEDB4E2C0DEB}" type="presOf" srcId="{0ABEAB48-43F4-455F-B532-750215F03807}" destId="{DE894FF1-2CE5-413C-B404-EE36A03F0585}" srcOrd="0" destOrd="2" presId="urn:microsoft.com/office/officeart/2005/8/layout/list1"/>
    <dgm:cxn modelId="{865864F9-315C-410B-8F3A-E551993420AA}" srcId="{8CBDC0C1-4F14-4022-B65D-2CDDE5C29F9A}" destId="{DF77C567-32E2-451A-9BEF-2BF21C9A4777}" srcOrd="0" destOrd="0" parTransId="{3BD6A68A-0A81-403A-95C1-E18907ADD728}" sibTransId="{4668D3B9-904B-45B0-A250-F2555AF53FA4}"/>
    <dgm:cxn modelId="{1244C186-2806-4D71-B39D-D80186B9222A}" srcId="{7661BEB5-D5D4-4E92-B8A8-09F91775AD10}" destId="{9F31A9BC-8C6B-4A6B-9BB5-920241F19ED7}" srcOrd="1" destOrd="0" parTransId="{C845BD35-AC31-4F0D-9B5F-2EBFC1702765}" sibTransId="{148C6B61-AD70-4DA7-9667-72FE253AB833}"/>
    <dgm:cxn modelId="{B5F71602-F5E6-4529-A58F-CED1BE99124D}" type="presOf" srcId="{054DB83F-BD8B-42F6-A0C2-C54F2262381D}" destId="{5F84C051-9087-4503-BFBE-B14FEBB3A7FF}" srcOrd="0" destOrd="2" presId="urn:microsoft.com/office/officeart/2005/8/layout/list1"/>
    <dgm:cxn modelId="{24AF0667-F498-4687-AA71-7976998A520F}" type="presOf" srcId="{DF77C567-32E2-451A-9BEF-2BF21C9A4777}" destId="{5F84C051-9087-4503-BFBE-B14FEBB3A7FF}" srcOrd="0" destOrd="0" presId="urn:microsoft.com/office/officeart/2005/8/layout/list1"/>
    <dgm:cxn modelId="{0B6CF258-B142-46E2-8651-E8A0B09F2E4A}" type="presOf" srcId="{2F56F6EC-677F-4C06-8A81-0A04698153DB}" destId="{DE894FF1-2CE5-413C-B404-EE36A03F0585}" srcOrd="0" destOrd="0" presId="urn:microsoft.com/office/officeart/2005/8/layout/list1"/>
    <dgm:cxn modelId="{FDAF5121-7443-4606-BCF6-DDE53B703C7E}" srcId="{7661BEB5-D5D4-4E92-B8A8-09F91775AD10}" destId="{0ABEAB48-43F4-455F-B532-750215F03807}" srcOrd="2" destOrd="0" parTransId="{D5A3BDAF-1474-483A-A14D-1ED6B87CA259}" sibTransId="{006033DA-2FC9-4F13-B384-6C00C0EED706}"/>
    <dgm:cxn modelId="{3DD0ACC6-4BD0-456B-9544-3A5CCE3321E3}" type="presOf" srcId="{8CBDC0C1-4F14-4022-B65D-2CDDE5C29F9A}" destId="{555CD8EC-8334-46D7-9756-9FD89C749707}" srcOrd="0" destOrd="0" presId="urn:microsoft.com/office/officeart/2005/8/layout/list1"/>
    <dgm:cxn modelId="{18044506-0E38-496A-AC3A-68FF962469EE}" type="presOf" srcId="{9F31A9BC-8C6B-4A6B-9BB5-920241F19ED7}" destId="{DE894FF1-2CE5-413C-B404-EE36A03F0585}" srcOrd="0" destOrd="1" presId="urn:microsoft.com/office/officeart/2005/8/layout/list1"/>
    <dgm:cxn modelId="{5B070C1A-40D6-4EFD-BAC3-2AF21073B76D}" srcId="{8CBDC0C1-4F14-4022-B65D-2CDDE5C29F9A}" destId="{21158BB8-A5A2-4DCE-B2C4-196F5C8E1FBB}" srcOrd="1" destOrd="0" parTransId="{7FFCC584-F0AB-4E17-AC7A-F76C95482399}" sibTransId="{D07AFDC0-8309-4841-B555-62B8751DC39D}"/>
    <dgm:cxn modelId="{19ED4604-E938-4C2B-8B3E-7A94B4D31AE7}" srcId="{8CBDC0C1-4F14-4022-B65D-2CDDE5C29F9A}" destId="{054DB83F-BD8B-42F6-A0C2-C54F2262381D}" srcOrd="2" destOrd="0" parTransId="{ED93784A-B6FA-4809-80ED-2714D58B4161}" sibTransId="{D14BAEC6-5380-49F2-AF37-7FBE26D1EB5C}"/>
    <dgm:cxn modelId="{31456474-7281-41BC-9547-07083FFB0BC0}" type="presOf" srcId="{4BD5D8F1-11E9-4215-9D4E-23BC17C4B19A}" destId="{79202F39-506C-4291-A840-318EFB2A77D6}" srcOrd="0" destOrd="0" presId="urn:microsoft.com/office/officeart/2005/8/layout/list1"/>
    <dgm:cxn modelId="{90890FBB-127A-48B7-9BA9-6D56FDB2AF5E}" type="presOf" srcId="{8CBDC0C1-4F14-4022-B65D-2CDDE5C29F9A}" destId="{62488F61-77FC-45F8-8735-160C3364862E}" srcOrd="1" destOrd="0" presId="urn:microsoft.com/office/officeart/2005/8/layout/list1"/>
    <dgm:cxn modelId="{03224240-74C2-45F1-B10C-4651DACA3ED5}" srcId="{4BD5D8F1-11E9-4215-9D4E-23BC17C4B19A}" destId="{8CBDC0C1-4F14-4022-B65D-2CDDE5C29F9A}" srcOrd="1" destOrd="0" parTransId="{D4564590-BB3F-4ED8-8EDB-F7D9176A3E6F}" sibTransId="{6814117E-5DCC-4B55-B599-7D8684EB4F08}"/>
    <dgm:cxn modelId="{FE2C0A2E-774A-4C88-A324-B9D55103303D}" srcId="{7661BEB5-D5D4-4E92-B8A8-09F91775AD10}" destId="{2F56F6EC-677F-4C06-8A81-0A04698153DB}" srcOrd="0" destOrd="0" parTransId="{6EEA22A9-D952-466C-9C10-FC8B13ADFAD7}" sibTransId="{905325FB-8FAC-4EE8-A9FD-F82A46DD78AB}"/>
    <dgm:cxn modelId="{FA85583A-F819-4BFE-940A-D22EE6EF0575}" srcId="{4BD5D8F1-11E9-4215-9D4E-23BC17C4B19A}" destId="{7661BEB5-D5D4-4E92-B8A8-09F91775AD10}" srcOrd="0" destOrd="0" parTransId="{ED9F88F1-088F-4339-B51F-95D2ED49C5F0}" sibTransId="{D3AAFAB1-A6F6-4066-AF8E-0BA114B2F2F1}"/>
    <dgm:cxn modelId="{FAFE1CDA-4912-42D9-B905-D72151211C3F}" type="presOf" srcId="{7661BEB5-D5D4-4E92-B8A8-09F91775AD10}" destId="{8F253FA1-C136-4B59-B3B2-FD2959D22AED}" srcOrd="0" destOrd="0" presId="urn:microsoft.com/office/officeart/2005/8/layout/list1"/>
    <dgm:cxn modelId="{6AC2E43D-1F1B-4A6C-8078-CC25B0A825B9}" type="presOf" srcId="{7661BEB5-D5D4-4E92-B8A8-09F91775AD10}" destId="{4766D05C-6604-4608-A132-F2F790323324}" srcOrd="1" destOrd="0" presId="urn:microsoft.com/office/officeart/2005/8/layout/list1"/>
    <dgm:cxn modelId="{E67B30FA-570E-4180-8D31-E3FB8464E79B}" type="presOf" srcId="{21158BB8-A5A2-4DCE-B2C4-196F5C8E1FBB}" destId="{5F84C051-9087-4503-BFBE-B14FEBB3A7FF}" srcOrd="0" destOrd="1" presId="urn:microsoft.com/office/officeart/2005/8/layout/list1"/>
    <dgm:cxn modelId="{73738154-22B3-4B27-9AE4-B922ADEC8208}" type="presParOf" srcId="{79202F39-506C-4291-A840-318EFB2A77D6}" destId="{D6DC11D6-6E47-4FD7-9C9F-2023B3B9EC24}" srcOrd="0" destOrd="0" presId="urn:microsoft.com/office/officeart/2005/8/layout/list1"/>
    <dgm:cxn modelId="{7081E0F2-3E1F-4555-949F-77DBC34AF1E2}" type="presParOf" srcId="{D6DC11D6-6E47-4FD7-9C9F-2023B3B9EC24}" destId="{8F253FA1-C136-4B59-B3B2-FD2959D22AED}" srcOrd="0" destOrd="0" presId="urn:microsoft.com/office/officeart/2005/8/layout/list1"/>
    <dgm:cxn modelId="{B9EDE4B9-C534-4382-9A82-21518D443E37}" type="presParOf" srcId="{D6DC11D6-6E47-4FD7-9C9F-2023B3B9EC24}" destId="{4766D05C-6604-4608-A132-F2F790323324}" srcOrd="1" destOrd="0" presId="urn:microsoft.com/office/officeart/2005/8/layout/list1"/>
    <dgm:cxn modelId="{F0530478-8AB9-4BCF-A4EA-51375A496B4B}" type="presParOf" srcId="{79202F39-506C-4291-A840-318EFB2A77D6}" destId="{9B974FE7-F093-4C26-A573-C50DBB49E0CD}" srcOrd="1" destOrd="0" presId="urn:microsoft.com/office/officeart/2005/8/layout/list1"/>
    <dgm:cxn modelId="{67571906-8E9F-4931-AA29-9E8723B16E3B}" type="presParOf" srcId="{79202F39-506C-4291-A840-318EFB2A77D6}" destId="{DE894FF1-2CE5-413C-B404-EE36A03F0585}" srcOrd="2" destOrd="0" presId="urn:microsoft.com/office/officeart/2005/8/layout/list1"/>
    <dgm:cxn modelId="{8B795CF9-47F0-498A-8F23-D39C32D5C885}" type="presParOf" srcId="{79202F39-506C-4291-A840-318EFB2A77D6}" destId="{0BB59903-CCB4-4DCD-97FE-A642FE2A4416}" srcOrd="3" destOrd="0" presId="urn:microsoft.com/office/officeart/2005/8/layout/list1"/>
    <dgm:cxn modelId="{553FEC92-A163-4A27-8711-D0876FCF7213}" type="presParOf" srcId="{79202F39-506C-4291-A840-318EFB2A77D6}" destId="{A124C638-1D66-442C-BA0A-8B55150A3914}" srcOrd="4" destOrd="0" presId="urn:microsoft.com/office/officeart/2005/8/layout/list1"/>
    <dgm:cxn modelId="{1CEC2C6D-B2D1-4F8F-9A0D-524ACA3DB9E4}" type="presParOf" srcId="{A124C638-1D66-442C-BA0A-8B55150A3914}" destId="{555CD8EC-8334-46D7-9756-9FD89C749707}" srcOrd="0" destOrd="0" presId="urn:microsoft.com/office/officeart/2005/8/layout/list1"/>
    <dgm:cxn modelId="{0407EE8B-1C1B-4A3F-A80F-93AE5F132A8B}" type="presParOf" srcId="{A124C638-1D66-442C-BA0A-8B55150A3914}" destId="{62488F61-77FC-45F8-8735-160C3364862E}" srcOrd="1" destOrd="0" presId="urn:microsoft.com/office/officeart/2005/8/layout/list1"/>
    <dgm:cxn modelId="{01C8809C-546F-4016-97CC-4CC57D6AE2BC}" type="presParOf" srcId="{79202F39-506C-4291-A840-318EFB2A77D6}" destId="{753D8468-FF4D-4D8A-97F4-CC11F535DB9B}" srcOrd="5" destOrd="0" presId="urn:microsoft.com/office/officeart/2005/8/layout/list1"/>
    <dgm:cxn modelId="{6BE4D614-855E-4F9B-A1CD-DD4B3F2CFEF7}" type="presParOf" srcId="{79202F39-506C-4291-A840-318EFB2A77D6}" destId="{5F84C051-9087-4503-BFBE-B14FEBB3A7FF}" srcOrd="6"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CC72360-45D4-4CE0-AC54-193498732C2B}" type="doc">
      <dgm:prSet loTypeId="urn:microsoft.com/office/officeart/2005/8/layout/cycle4" loCatId="relationship" qsTypeId="urn:microsoft.com/office/officeart/2005/8/quickstyle/simple1" qsCatId="simple" csTypeId="urn:microsoft.com/office/officeart/2005/8/colors/colorful1" csCatId="colorful" phldr="1"/>
      <dgm:spPr/>
      <dgm:t>
        <a:bodyPr/>
        <a:lstStyle/>
        <a:p>
          <a:endParaRPr lang="en-US"/>
        </a:p>
      </dgm:t>
    </dgm:pt>
    <dgm:pt modelId="{74B52D8B-DEED-44E2-822F-197BF76DBA48}">
      <dgm:prSet phldrT="[Text]"/>
      <dgm:spPr/>
      <dgm:t>
        <a:bodyPr/>
        <a:lstStyle/>
        <a:p>
          <a:r>
            <a:rPr lang="en-US" b="1" smtClean="0">
              <a:solidFill>
                <a:schemeClr val="tx1"/>
              </a:solidFill>
            </a:rPr>
            <a:t>State: Health</a:t>
          </a:r>
          <a:endParaRPr lang="en-US" b="1" dirty="0">
            <a:solidFill>
              <a:schemeClr val="tx1"/>
            </a:solidFill>
          </a:endParaRPr>
        </a:p>
      </dgm:t>
    </dgm:pt>
    <dgm:pt modelId="{0F1E496E-B984-428F-BB26-EC6105E4DA48}" type="parTrans" cxnId="{028B319F-0948-4DC2-8374-B9BD5701C768}">
      <dgm:prSet/>
      <dgm:spPr/>
      <dgm:t>
        <a:bodyPr/>
        <a:lstStyle/>
        <a:p>
          <a:endParaRPr lang="en-US"/>
        </a:p>
      </dgm:t>
    </dgm:pt>
    <dgm:pt modelId="{D301098A-CBE7-40B3-A79B-F674FBC82D80}" type="sibTrans" cxnId="{028B319F-0948-4DC2-8374-B9BD5701C768}">
      <dgm:prSet/>
      <dgm:spPr/>
      <dgm:t>
        <a:bodyPr/>
        <a:lstStyle/>
        <a:p>
          <a:endParaRPr lang="en-US"/>
        </a:p>
      </dgm:t>
    </dgm:pt>
    <dgm:pt modelId="{5B4CBC57-74C6-419E-A9FB-66B73651FF4E}">
      <dgm:prSet phldrT="[Text]" custT="1"/>
      <dgm:spPr/>
      <dgm:t>
        <a:bodyPr anchor="b"/>
        <a:lstStyle/>
        <a:p>
          <a:r>
            <a:rPr lang="en-US" sz="2000" b="1" dirty="0" smtClean="0"/>
            <a:t>NYS Department of Health (DOH)</a:t>
          </a:r>
          <a:endParaRPr lang="en-US" sz="2000" b="1" dirty="0"/>
        </a:p>
      </dgm:t>
    </dgm:pt>
    <dgm:pt modelId="{23236953-D0F3-44FA-8C7A-8298B4D7B3F9}" type="parTrans" cxnId="{6BE0F587-F59C-4660-BF32-7B873E8B7572}">
      <dgm:prSet/>
      <dgm:spPr/>
      <dgm:t>
        <a:bodyPr/>
        <a:lstStyle/>
        <a:p>
          <a:endParaRPr lang="en-US"/>
        </a:p>
      </dgm:t>
    </dgm:pt>
    <dgm:pt modelId="{0E9D0A27-BCC0-441E-9BBC-37BC2253F0CA}" type="sibTrans" cxnId="{6BE0F587-F59C-4660-BF32-7B873E8B7572}">
      <dgm:prSet/>
      <dgm:spPr/>
      <dgm:t>
        <a:bodyPr/>
        <a:lstStyle/>
        <a:p>
          <a:endParaRPr lang="en-US"/>
        </a:p>
      </dgm:t>
    </dgm:pt>
    <dgm:pt modelId="{2EDA1B3D-3A91-4F89-9C19-CDE2A9E1CFFF}">
      <dgm:prSet phldrT="[Text]" custT="1"/>
      <dgm:spPr/>
      <dgm:t>
        <a:bodyPr anchor="b"/>
        <a:lstStyle/>
        <a:p>
          <a:r>
            <a:rPr lang="en-US" sz="2000" b="1" dirty="0" smtClean="0"/>
            <a:t>Public Consulting Group (PCG)</a:t>
          </a:r>
          <a:endParaRPr lang="en-US" sz="2000" b="1" dirty="0"/>
        </a:p>
      </dgm:t>
    </dgm:pt>
    <dgm:pt modelId="{6732B567-B61F-4071-BD23-F22A9853D981}" type="parTrans" cxnId="{196FE9A3-C7E2-41FF-B55E-DD7E34881D51}">
      <dgm:prSet/>
      <dgm:spPr/>
      <dgm:t>
        <a:bodyPr/>
        <a:lstStyle/>
        <a:p>
          <a:endParaRPr lang="en-US"/>
        </a:p>
      </dgm:t>
    </dgm:pt>
    <dgm:pt modelId="{4FC3DE79-B5FC-4DF4-9B2F-F9B80A4AFB5C}" type="sibTrans" cxnId="{196FE9A3-C7E2-41FF-B55E-DD7E34881D51}">
      <dgm:prSet/>
      <dgm:spPr/>
      <dgm:t>
        <a:bodyPr/>
        <a:lstStyle/>
        <a:p>
          <a:endParaRPr lang="en-US"/>
        </a:p>
      </dgm:t>
    </dgm:pt>
    <dgm:pt modelId="{47CAA754-F9B7-4C5F-8360-0DA89F163040}">
      <dgm:prSet phldrT="[Text]"/>
      <dgm:spPr/>
      <dgm:t>
        <a:bodyPr/>
        <a:lstStyle/>
        <a:p>
          <a:r>
            <a:rPr lang="en-US" b="1" dirty="0" smtClean="0">
              <a:solidFill>
                <a:schemeClr val="tx1"/>
              </a:solidFill>
            </a:rPr>
            <a:t>SSHSP Billing Providers</a:t>
          </a:r>
          <a:endParaRPr lang="en-US" b="1" dirty="0">
            <a:solidFill>
              <a:schemeClr val="tx1"/>
            </a:solidFill>
          </a:endParaRPr>
        </a:p>
      </dgm:t>
    </dgm:pt>
    <dgm:pt modelId="{AB9556DA-298C-4D41-B4FD-7393C2143932}" type="parTrans" cxnId="{213D1A45-505A-4C20-AE03-ECBF9484D310}">
      <dgm:prSet/>
      <dgm:spPr/>
      <dgm:t>
        <a:bodyPr/>
        <a:lstStyle/>
        <a:p>
          <a:endParaRPr lang="en-US"/>
        </a:p>
      </dgm:t>
    </dgm:pt>
    <dgm:pt modelId="{BDFBC6E8-5CD2-430D-A6C5-E1F61B320292}" type="sibTrans" cxnId="{213D1A45-505A-4C20-AE03-ECBF9484D310}">
      <dgm:prSet/>
      <dgm:spPr/>
      <dgm:t>
        <a:bodyPr/>
        <a:lstStyle/>
        <a:p>
          <a:endParaRPr lang="en-US"/>
        </a:p>
      </dgm:t>
    </dgm:pt>
    <dgm:pt modelId="{CF0550C2-0E6C-4906-9FD9-22FDD9203E77}">
      <dgm:prSet phldrT="[Text]" custT="1"/>
      <dgm:spPr/>
      <dgm:t>
        <a:bodyPr/>
        <a:lstStyle/>
        <a:p>
          <a:r>
            <a:rPr lang="en-US" sz="2000" b="1" dirty="0" smtClean="0"/>
            <a:t>School Districts &amp; Counties</a:t>
          </a:r>
          <a:endParaRPr lang="en-US" sz="2000" b="1" dirty="0"/>
        </a:p>
      </dgm:t>
    </dgm:pt>
    <dgm:pt modelId="{F1BF892C-5631-4DE2-8F1D-C6437176315E}" type="parTrans" cxnId="{2C54A0C8-A37A-4107-BC31-38C36F49DA4B}">
      <dgm:prSet/>
      <dgm:spPr/>
      <dgm:t>
        <a:bodyPr/>
        <a:lstStyle/>
        <a:p>
          <a:endParaRPr lang="en-US"/>
        </a:p>
      </dgm:t>
    </dgm:pt>
    <dgm:pt modelId="{F9680AE4-D23E-4F5F-A0AF-2AA93C358EEE}" type="sibTrans" cxnId="{2C54A0C8-A37A-4107-BC31-38C36F49DA4B}">
      <dgm:prSet/>
      <dgm:spPr/>
      <dgm:t>
        <a:bodyPr/>
        <a:lstStyle/>
        <a:p>
          <a:endParaRPr lang="en-US"/>
        </a:p>
      </dgm:t>
    </dgm:pt>
    <dgm:pt modelId="{0790E905-F15E-4B60-B64D-99E432ABECCB}">
      <dgm:prSet/>
      <dgm:spPr/>
      <dgm:t>
        <a:bodyPr/>
        <a:lstStyle/>
        <a:p>
          <a:r>
            <a:rPr lang="en-US" b="1" dirty="0" smtClean="0">
              <a:solidFill>
                <a:schemeClr val="tx1"/>
              </a:solidFill>
            </a:rPr>
            <a:t>Federal</a:t>
          </a:r>
          <a:endParaRPr lang="en-US" b="1" dirty="0">
            <a:solidFill>
              <a:schemeClr val="tx1"/>
            </a:solidFill>
          </a:endParaRPr>
        </a:p>
      </dgm:t>
    </dgm:pt>
    <dgm:pt modelId="{E59EC3F6-C249-44A5-8D4E-14482BD232FE}" type="parTrans" cxnId="{31D4486F-43F8-4B73-96ED-37DE4F825E37}">
      <dgm:prSet/>
      <dgm:spPr/>
      <dgm:t>
        <a:bodyPr/>
        <a:lstStyle/>
        <a:p>
          <a:endParaRPr lang="en-US"/>
        </a:p>
      </dgm:t>
    </dgm:pt>
    <dgm:pt modelId="{CEC9AC24-B53A-4274-9911-283D05694F08}" type="sibTrans" cxnId="{31D4486F-43F8-4B73-96ED-37DE4F825E37}">
      <dgm:prSet/>
      <dgm:spPr/>
      <dgm:t>
        <a:bodyPr/>
        <a:lstStyle/>
        <a:p>
          <a:endParaRPr lang="en-US"/>
        </a:p>
      </dgm:t>
    </dgm:pt>
    <dgm:pt modelId="{0EA0F395-8CE8-4B50-B98C-88EF54316998}">
      <dgm:prSet/>
      <dgm:spPr/>
      <dgm:t>
        <a:bodyPr/>
        <a:lstStyle/>
        <a:p>
          <a:r>
            <a:rPr lang="en-US" b="1" smtClean="0">
              <a:solidFill>
                <a:schemeClr val="tx1"/>
              </a:solidFill>
            </a:rPr>
            <a:t>State: Education</a:t>
          </a:r>
          <a:endParaRPr lang="en-US" b="1" dirty="0">
            <a:solidFill>
              <a:schemeClr val="tx1"/>
            </a:solidFill>
          </a:endParaRPr>
        </a:p>
      </dgm:t>
    </dgm:pt>
    <dgm:pt modelId="{F8E02F4E-0DEE-4725-BE20-E175FD53E8D5}" type="parTrans" cxnId="{8ECCD9D7-67D4-4F05-B352-91ED5EE6BA0A}">
      <dgm:prSet/>
      <dgm:spPr/>
      <dgm:t>
        <a:bodyPr/>
        <a:lstStyle/>
        <a:p>
          <a:endParaRPr lang="en-US"/>
        </a:p>
      </dgm:t>
    </dgm:pt>
    <dgm:pt modelId="{920FE6BD-CB6A-483D-A55C-1E91381B60C5}" type="sibTrans" cxnId="{8ECCD9D7-67D4-4F05-B352-91ED5EE6BA0A}">
      <dgm:prSet/>
      <dgm:spPr/>
      <dgm:t>
        <a:bodyPr/>
        <a:lstStyle/>
        <a:p>
          <a:endParaRPr lang="en-US"/>
        </a:p>
      </dgm:t>
    </dgm:pt>
    <dgm:pt modelId="{C32CCF1E-B5D1-42BF-B2F4-AED37204693F}">
      <dgm:prSet phldrT="[Text]" custT="1"/>
      <dgm:spPr/>
      <dgm:t>
        <a:bodyPr anchor="b"/>
        <a:lstStyle/>
        <a:p>
          <a:r>
            <a:rPr lang="en-US" sz="2000" b="1" dirty="0" smtClean="0"/>
            <a:t>Computer Sciences Corporation (CSC)/</a:t>
          </a:r>
          <a:r>
            <a:rPr lang="en-US" sz="2000" b="1" dirty="0" err="1" smtClean="0"/>
            <a:t>eMedNY</a:t>
          </a:r>
          <a:endParaRPr lang="en-US" sz="2000" b="1" dirty="0"/>
        </a:p>
      </dgm:t>
    </dgm:pt>
    <dgm:pt modelId="{36CEB103-299C-41D8-A8B1-FF47A1122157}" type="parTrans" cxnId="{81884758-A445-4384-9032-C5D00251C16A}">
      <dgm:prSet/>
      <dgm:spPr/>
      <dgm:t>
        <a:bodyPr/>
        <a:lstStyle/>
        <a:p>
          <a:endParaRPr lang="en-US"/>
        </a:p>
      </dgm:t>
    </dgm:pt>
    <dgm:pt modelId="{FF8717F6-9750-4411-8384-8E477EE6864B}" type="sibTrans" cxnId="{81884758-A445-4384-9032-C5D00251C16A}">
      <dgm:prSet/>
      <dgm:spPr/>
      <dgm:t>
        <a:bodyPr/>
        <a:lstStyle/>
        <a:p>
          <a:endParaRPr lang="en-US"/>
        </a:p>
      </dgm:t>
    </dgm:pt>
    <dgm:pt modelId="{483D6547-C216-42D1-80EB-50E5038A022D}">
      <dgm:prSet custT="1"/>
      <dgm:spPr/>
      <dgm:t>
        <a:bodyPr anchor="b"/>
        <a:lstStyle/>
        <a:p>
          <a:r>
            <a:rPr lang="en-US" sz="2000" b="1" dirty="0" smtClean="0"/>
            <a:t>NYS Department of Education (SED)</a:t>
          </a:r>
          <a:endParaRPr lang="en-US" sz="2000" b="1" dirty="0"/>
        </a:p>
      </dgm:t>
    </dgm:pt>
    <dgm:pt modelId="{4682208E-49FB-4A6F-8D29-27878B9B53D6}" type="parTrans" cxnId="{86F0AD9F-4335-4393-9B1C-89402C1CD822}">
      <dgm:prSet/>
      <dgm:spPr/>
      <dgm:t>
        <a:bodyPr/>
        <a:lstStyle/>
        <a:p>
          <a:endParaRPr lang="en-US"/>
        </a:p>
      </dgm:t>
    </dgm:pt>
    <dgm:pt modelId="{8C67BA55-FD2C-41F7-A972-9524D5ED6BD5}" type="sibTrans" cxnId="{86F0AD9F-4335-4393-9B1C-89402C1CD822}">
      <dgm:prSet/>
      <dgm:spPr/>
      <dgm:t>
        <a:bodyPr/>
        <a:lstStyle/>
        <a:p>
          <a:endParaRPr lang="en-US"/>
        </a:p>
      </dgm:t>
    </dgm:pt>
    <dgm:pt modelId="{31366C9C-0DA7-44A2-A492-3C1E441171EC}">
      <dgm:prSet phldrT="[Text]" custT="1"/>
      <dgm:spPr/>
      <dgm:t>
        <a:bodyPr/>
        <a:lstStyle/>
        <a:p>
          <a:r>
            <a:rPr lang="en-US" sz="2000" b="1" dirty="0" smtClean="0"/>
            <a:t>SSHSP Practitioners</a:t>
          </a:r>
          <a:endParaRPr lang="en-US" sz="2000" b="1" dirty="0"/>
        </a:p>
      </dgm:t>
    </dgm:pt>
    <dgm:pt modelId="{D04F1A2D-DCAB-4F5D-80E1-B5A64A12CB54}" type="parTrans" cxnId="{BB6E7938-0D6C-4901-8502-DAFB3431F73F}">
      <dgm:prSet/>
      <dgm:spPr/>
      <dgm:t>
        <a:bodyPr/>
        <a:lstStyle/>
        <a:p>
          <a:endParaRPr lang="en-US"/>
        </a:p>
      </dgm:t>
    </dgm:pt>
    <dgm:pt modelId="{97F24F72-CA3A-4558-8455-8E0606F2188A}" type="sibTrans" cxnId="{BB6E7938-0D6C-4901-8502-DAFB3431F73F}">
      <dgm:prSet/>
      <dgm:spPr/>
      <dgm:t>
        <a:bodyPr/>
        <a:lstStyle/>
        <a:p>
          <a:endParaRPr lang="en-US"/>
        </a:p>
      </dgm:t>
    </dgm:pt>
    <dgm:pt modelId="{79045BC9-DE75-439E-929D-B0BDF7CFB1E6}">
      <dgm:prSet custT="1"/>
      <dgm:spPr/>
      <dgm:t>
        <a:bodyPr anchor="b"/>
        <a:lstStyle/>
        <a:p>
          <a:r>
            <a:rPr lang="en-US" sz="2000" b="1" dirty="0" smtClean="0"/>
            <a:t>Regional Information Centers (RIC)</a:t>
          </a:r>
          <a:endParaRPr lang="en-US" sz="2000" b="1" dirty="0"/>
        </a:p>
      </dgm:t>
    </dgm:pt>
    <dgm:pt modelId="{D22E9832-395A-4A93-B4F6-1363524DD01E}" type="parTrans" cxnId="{6126FE87-B583-4180-82AD-CAB5A68D2E44}">
      <dgm:prSet/>
      <dgm:spPr/>
      <dgm:t>
        <a:bodyPr/>
        <a:lstStyle/>
        <a:p>
          <a:endParaRPr lang="en-US"/>
        </a:p>
      </dgm:t>
    </dgm:pt>
    <dgm:pt modelId="{941DD166-DDA9-4466-983C-33FF3401E468}" type="sibTrans" cxnId="{6126FE87-B583-4180-82AD-CAB5A68D2E44}">
      <dgm:prSet/>
      <dgm:spPr/>
      <dgm:t>
        <a:bodyPr/>
        <a:lstStyle/>
        <a:p>
          <a:endParaRPr lang="en-US"/>
        </a:p>
      </dgm:t>
    </dgm:pt>
    <dgm:pt modelId="{C4B1DEE6-7BE4-4767-8287-EA01A22D5DEE}">
      <dgm:prSet custT="1"/>
      <dgm:spPr/>
      <dgm:t>
        <a:bodyPr anchor="b"/>
        <a:lstStyle/>
        <a:p>
          <a:r>
            <a:rPr lang="en-US" sz="2000" b="1" dirty="0" smtClean="0"/>
            <a:t>Central NY Regional Information Center (CNYRIC)</a:t>
          </a:r>
          <a:endParaRPr lang="en-US" sz="2000" b="1" dirty="0"/>
        </a:p>
      </dgm:t>
    </dgm:pt>
    <dgm:pt modelId="{328F12AF-C51F-4D96-82FD-01370307B064}" type="parTrans" cxnId="{46FE7C1A-6986-40F2-915B-B7573C1D31D1}">
      <dgm:prSet/>
      <dgm:spPr/>
      <dgm:t>
        <a:bodyPr/>
        <a:lstStyle/>
        <a:p>
          <a:endParaRPr lang="en-US"/>
        </a:p>
      </dgm:t>
    </dgm:pt>
    <dgm:pt modelId="{EB1FB295-8751-43C3-B53D-62F35C5BF9DF}" type="sibTrans" cxnId="{46FE7C1A-6986-40F2-915B-B7573C1D31D1}">
      <dgm:prSet/>
      <dgm:spPr/>
      <dgm:t>
        <a:bodyPr/>
        <a:lstStyle/>
        <a:p>
          <a:endParaRPr lang="en-US"/>
        </a:p>
      </dgm:t>
    </dgm:pt>
    <dgm:pt modelId="{CB844FD9-1A27-49E1-9B2F-64952F382129}">
      <dgm:prSet phldrT="[Text]" custT="1"/>
      <dgm:spPr/>
      <dgm:t>
        <a:bodyPr/>
        <a:lstStyle/>
        <a:p>
          <a:r>
            <a:rPr lang="en-US" sz="2000" b="1" dirty="0" smtClean="0"/>
            <a:t>Billing Vendors</a:t>
          </a:r>
          <a:endParaRPr lang="en-US" sz="2000" b="1" dirty="0"/>
        </a:p>
      </dgm:t>
    </dgm:pt>
    <dgm:pt modelId="{3F67E79D-1BD3-4D0A-A2C7-7FAD09FD613B}" type="parTrans" cxnId="{BF4A0E0D-C4C5-4095-BEDA-22FCBA56DD51}">
      <dgm:prSet/>
      <dgm:spPr/>
      <dgm:t>
        <a:bodyPr/>
        <a:lstStyle/>
        <a:p>
          <a:endParaRPr lang="en-US"/>
        </a:p>
      </dgm:t>
    </dgm:pt>
    <dgm:pt modelId="{A7D470F1-CA77-49CA-9BE0-20D36327F75C}" type="sibTrans" cxnId="{BF4A0E0D-C4C5-4095-BEDA-22FCBA56DD51}">
      <dgm:prSet/>
      <dgm:spPr/>
      <dgm:t>
        <a:bodyPr/>
        <a:lstStyle/>
        <a:p>
          <a:endParaRPr lang="en-US"/>
        </a:p>
      </dgm:t>
    </dgm:pt>
    <dgm:pt modelId="{51104FED-24BB-4C3E-AA4D-4AB150BE0F71}">
      <dgm:prSet phldrT="[Text]" custT="1"/>
      <dgm:spPr/>
      <dgm:t>
        <a:bodyPr anchor="b"/>
        <a:lstStyle/>
        <a:p>
          <a:r>
            <a:rPr lang="en-US" sz="2000" b="1" dirty="0" smtClean="0"/>
            <a:t>Office of Medicaid Inspector General (OMIG)</a:t>
          </a:r>
          <a:endParaRPr lang="en-US" sz="2000" b="1" dirty="0"/>
        </a:p>
      </dgm:t>
    </dgm:pt>
    <dgm:pt modelId="{17CF1743-D471-4E77-8BC3-CE2B5356D72D}" type="parTrans" cxnId="{724A2C37-3AFF-44EF-8C2A-DC3B94A2698E}">
      <dgm:prSet/>
      <dgm:spPr/>
      <dgm:t>
        <a:bodyPr/>
        <a:lstStyle/>
        <a:p>
          <a:endParaRPr lang="en-US"/>
        </a:p>
      </dgm:t>
    </dgm:pt>
    <dgm:pt modelId="{25B949DA-05EC-453F-84A4-68B12589F321}" type="sibTrans" cxnId="{724A2C37-3AFF-44EF-8C2A-DC3B94A2698E}">
      <dgm:prSet/>
      <dgm:spPr/>
      <dgm:t>
        <a:bodyPr/>
        <a:lstStyle/>
        <a:p>
          <a:endParaRPr lang="en-US"/>
        </a:p>
      </dgm:t>
    </dgm:pt>
    <dgm:pt modelId="{03EAD6A0-92FD-4AFC-97CB-E50170E149A8}">
      <dgm:prSet custT="1"/>
      <dgm:spPr/>
      <dgm:t>
        <a:bodyPr/>
        <a:lstStyle/>
        <a:p>
          <a:r>
            <a:rPr lang="en-US" sz="2000" b="1" dirty="0" smtClean="0"/>
            <a:t>U.S. Department of Education (DOE)</a:t>
          </a:r>
          <a:endParaRPr lang="en-US" sz="2000" b="1" dirty="0"/>
        </a:p>
      </dgm:t>
    </dgm:pt>
    <dgm:pt modelId="{3492781C-3294-413B-9ABB-A94BFDD4F279}" type="parTrans" cxnId="{4451E9C6-427A-443F-A0C5-7138B423BBB7}">
      <dgm:prSet/>
      <dgm:spPr/>
      <dgm:t>
        <a:bodyPr/>
        <a:lstStyle/>
        <a:p>
          <a:endParaRPr lang="en-US"/>
        </a:p>
      </dgm:t>
    </dgm:pt>
    <dgm:pt modelId="{092FFDF1-56F8-4CB5-8877-CEAF637764E3}" type="sibTrans" cxnId="{4451E9C6-427A-443F-A0C5-7138B423BBB7}">
      <dgm:prSet/>
      <dgm:spPr/>
      <dgm:t>
        <a:bodyPr/>
        <a:lstStyle/>
        <a:p>
          <a:endParaRPr lang="en-US"/>
        </a:p>
      </dgm:t>
    </dgm:pt>
    <dgm:pt modelId="{09458A8A-41EA-4165-B52A-42F4A355DF8A}">
      <dgm:prSet custT="1"/>
      <dgm:spPr/>
      <dgm:t>
        <a:bodyPr/>
        <a:lstStyle/>
        <a:p>
          <a:r>
            <a:rPr lang="en-US" sz="2000" b="1" dirty="0" smtClean="0"/>
            <a:t>Centers for Medicare and Medicaid Services (CMS)</a:t>
          </a:r>
          <a:endParaRPr lang="en-US" sz="2000" b="1" dirty="0"/>
        </a:p>
      </dgm:t>
    </dgm:pt>
    <dgm:pt modelId="{2AE9979E-A2FF-431B-AF03-A9FAFE21DDEE}" type="sibTrans" cxnId="{63607BAC-FF9D-4A07-9A89-E4DFF7530F64}">
      <dgm:prSet/>
      <dgm:spPr/>
      <dgm:t>
        <a:bodyPr/>
        <a:lstStyle/>
        <a:p>
          <a:endParaRPr lang="en-US"/>
        </a:p>
      </dgm:t>
    </dgm:pt>
    <dgm:pt modelId="{130CD21B-80D4-469D-B150-4C368F2AC974}" type="parTrans" cxnId="{63607BAC-FF9D-4A07-9A89-E4DFF7530F64}">
      <dgm:prSet/>
      <dgm:spPr/>
      <dgm:t>
        <a:bodyPr/>
        <a:lstStyle/>
        <a:p>
          <a:endParaRPr lang="en-US"/>
        </a:p>
      </dgm:t>
    </dgm:pt>
    <dgm:pt modelId="{FB13951A-B8FE-4A3E-8439-A4E2A1C8AFD2}" type="pres">
      <dgm:prSet presAssocID="{0CC72360-45D4-4CE0-AC54-193498732C2B}" presName="cycleMatrixDiagram" presStyleCnt="0">
        <dgm:presLayoutVars>
          <dgm:chMax val="1"/>
          <dgm:dir/>
          <dgm:animLvl val="lvl"/>
          <dgm:resizeHandles val="exact"/>
        </dgm:presLayoutVars>
      </dgm:prSet>
      <dgm:spPr/>
      <dgm:t>
        <a:bodyPr/>
        <a:lstStyle/>
        <a:p>
          <a:endParaRPr lang="en-US"/>
        </a:p>
      </dgm:t>
    </dgm:pt>
    <dgm:pt modelId="{0A0A9F0C-C57B-4ACB-AC54-45575B03983A}" type="pres">
      <dgm:prSet presAssocID="{0CC72360-45D4-4CE0-AC54-193498732C2B}" presName="children" presStyleCnt="0"/>
      <dgm:spPr/>
      <dgm:t>
        <a:bodyPr/>
        <a:lstStyle/>
        <a:p>
          <a:endParaRPr lang="en-US"/>
        </a:p>
      </dgm:t>
    </dgm:pt>
    <dgm:pt modelId="{173721D5-C710-400A-A45C-E5A3513E2FA3}" type="pres">
      <dgm:prSet presAssocID="{0CC72360-45D4-4CE0-AC54-193498732C2B}" presName="child1group" presStyleCnt="0"/>
      <dgm:spPr/>
      <dgm:t>
        <a:bodyPr/>
        <a:lstStyle/>
        <a:p>
          <a:endParaRPr lang="en-US"/>
        </a:p>
      </dgm:t>
    </dgm:pt>
    <dgm:pt modelId="{CB286ED7-3982-40E6-A153-CD01E5536463}" type="pres">
      <dgm:prSet presAssocID="{0CC72360-45D4-4CE0-AC54-193498732C2B}" presName="child1" presStyleLbl="bgAcc1" presStyleIdx="0" presStyleCnt="4" custScaleX="227883" custScaleY="139970" custLinFactNeighborX="-43502" custLinFactNeighborY="32221"/>
      <dgm:spPr/>
      <dgm:t>
        <a:bodyPr/>
        <a:lstStyle/>
        <a:p>
          <a:endParaRPr lang="en-US"/>
        </a:p>
      </dgm:t>
    </dgm:pt>
    <dgm:pt modelId="{61214C81-9A77-4944-BF44-BB469E46B0C8}" type="pres">
      <dgm:prSet presAssocID="{0CC72360-45D4-4CE0-AC54-193498732C2B}" presName="child1Text" presStyleLbl="bgAcc1" presStyleIdx="0" presStyleCnt="4">
        <dgm:presLayoutVars>
          <dgm:bulletEnabled val="1"/>
        </dgm:presLayoutVars>
      </dgm:prSet>
      <dgm:spPr/>
      <dgm:t>
        <a:bodyPr/>
        <a:lstStyle/>
        <a:p>
          <a:endParaRPr lang="en-US"/>
        </a:p>
      </dgm:t>
    </dgm:pt>
    <dgm:pt modelId="{53097F20-97C7-4291-851D-4367901805FB}" type="pres">
      <dgm:prSet presAssocID="{0CC72360-45D4-4CE0-AC54-193498732C2B}" presName="child2group" presStyleCnt="0"/>
      <dgm:spPr/>
      <dgm:t>
        <a:bodyPr/>
        <a:lstStyle/>
        <a:p>
          <a:endParaRPr lang="en-US"/>
        </a:p>
      </dgm:t>
    </dgm:pt>
    <dgm:pt modelId="{3EC37895-381F-4F2C-B98E-9EFA6B40451F}" type="pres">
      <dgm:prSet presAssocID="{0CC72360-45D4-4CE0-AC54-193498732C2B}" presName="child2" presStyleLbl="bgAcc1" presStyleIdx="1" presStyleCnt="4" custScaleX="246538" custScaleY="139970" custLinFactNeighborX="56127" custLinFactNeighborY="31326"/>
      <dgm:spPr/>
      <dgm:t>
        <a:bodyPr/>
        <a:lstStyle/>
        <a:p>
          <a:endParaRPr lang="en-US"/>
        </a:p>
      </dgm:t>
    </dgm:pt>
    <dgm:pt modelId="{4CF4FE40-E557-4467-9104-6518420BBA41}" type="pres">
      <dgm:prSet presAssocID="{0CC72360-45D4-4CE0-AC54-193498732C2B}" presName="child2Text" presStyleLbl="bgAcc1" presStyleIdx="1" presStyleCnt="4">
        <dgm:presLayoutVars>
          <dgm:bulletEnabled val="1"/>
        </dgm:presLayoutVars>
      </dgm:prSet>
      <dgm:spPr/>
      <dgm:t>
        <a:bodyPr/>
        <a:lstStyle/>
        <a:p>
          <a:endParaRPr lang="en-US"/>
        </a:p>
      </dgm:t>
    </dgm:pt>
    <dgm:pt modelId="{EAD522A5-450A-4BCC-B82F-6084BC4A4D09}" type="pres">
      <dgm:prSet presAssocID="{0CC72360-45D4-4CE0-AC54-193498732C2B}" presName="child3group" presStyleCnt="0"/>
      <dgm:spPr/>
      <dgm:t>
        <a:bodyPr/>
        <a:lstStyle/>
        <a:p>
          <a:endParaRPr lang="en-US"/>
        </a:p>
      </dgm:t>
    </dgm:pt>
    <dgm:pt modelId="{D4003EC8-CACA-4369-8043-E6D343103168}" type="pres">
      <dgm:prSet presAssocID="{0CC72360-45D4-4CE0-AC54-193498732C2B}" presName="child3" presStyleLbl="bgAcc1" presStyleIdx="2" presStyleCnt="4" custScaleX="246538" custScaleY="139970" custLinFactNeighborX="56127" custLinFactNeighborY="-33115"/>
      <dgm:spPr/>
      <dgm:t>
        <a:bodyPr/>
        <a:lstStyle/>
        <a:p>
          <a:endParaRPr lang="en-US"/>
        </a:p>
      </dgm:t>
    </dgm:pt>
    <dgm:pt modelId="{DEED60A8-314B-42E4-8B95-A061C0E5A3DC}" type="pres">
      <dgm:prSet presAssocID="{0CC72360-45D4-4CE0-AC54-193498732C2B}" presName="child3Text" presStyleLbl="bgAcc1" presStyleIdx="2" presStyleCnt="4">
        <dgm:presLayoutVars>
          <dgm:bulletEnabled val="1"/>
        </dgm:presLayoutVars>
      </dgm:prSet>
      <dgm:spPr/>
      <dgm:t>
        <a:bodyPr/>
        <a:lstStyle/>
        <a:p>
          <a:endParaRPr lang="en-US"/>
        </a:p>
      </dgm:t>
    </dgm:pt>
    <dgm:pt modelId="{8F67F2E0-85ED-4CDF-AF29-D4DB0BAEFD41}" type="pres">
      <dgm:prSet presAssocID="{0CC72360-45D4-4CE0-AC54-193498732C2B}" presName="child4group" presStyleCnt="0"/>
      <dgm:spPr/>
      <dgm:t>
        <a:bodyPr/>
        <a:lstStyle/>
        <a:p>
          <a:endParaRPr lang="en-US"/>
        </a:p>
      </dgm:t>
    </dgm:pt>
    <dgm:pt modelId="{A73813C4-058F-4283-BD94-AE58FCDD4E68}" type="pres">
      <dgm:prSet presAssocID="{0CC72360-45D4-4CE0-AC54-193498732C2B}" presName="child4" presStyleLbl="bgAcc1" presStyleIdx="3" presStyleCnt="4" custScaleX="227883" custScaleY="139970" custLinFactNeighborX="-43502" custLinFactNeighborY="-32220"/>
      <dgm:spPr/>
      <dgm:t>
        <a:bodyPr/>
        <a:lstStyle/>
        <a:p>
          <a:endParaRPr lang="en-US"/>
        </a:p>
      </dgm:t>
    </dgm:pt>
    <dgm:pt modelId="{E427B324-A021-4E9C-83DF-E5674F2EF898}" type="pres">
      <dgm:prSet presAssocID="{0CC72360-45D4-4CE0-AC54-193498732C2B}" presName="child4Text" presStyleLbl="bgAcc1" presStyleIdx="3" presStyleCnt="4">
        <dgm:presLayoutVars>
          <dgm:bulletEnabled val="1"/>
        </dgm:presLayoutVars>
      </dgm:prSet>
      <dgm:spPr/>
      <dgm:t>
        <a:bodyPr/>
        <a:lstStyle/>
        <a:p>
          <a:endParaRPr lang="en-US"/>
        </a:p>
      </dgm:t>
    </dgm:pt>
    <dgm:pt modelId="{72EB8AAE-DD99-4474-91AD-32B12107D717}" type="pres">
      <dgm:prSet presAssocID="{0CC72360-45D4-4CE0-AC54-193498732C2B}" presName="childPlaceholder" presStyleCnt="0"/>
      <dgm:spPr/>
      <dgm:t>
        <a:bodyPr/>
        <a:lstStyle/>
        <a:p>
          <a:endParaRPr lang="en-US"/>
        </a:p>
      </dgm:t>
    </dgm:pt>
    <dgm:pt modelId="{47A1A4C6-6600-486D-B3AE-472CCA0DDB4F}" type="pres">
      <dgm:prSet presAssocID="{0CC72360-45D4-4CE0-AC54-193498732C2B}" presName="circle" presStyleCnt="0"/>
      <dgm:spPr/>
      <dgm:t>
        <a:bodyPr/>
        <a:lstStyle/>
        <a:p>
          <a:endParaRPr lang="en-US"/>
        </a:p>
      </dgm:t>
    </dgm:pt>
    <dgm:pt modelId="{FA3ED135-8F87-4756-9E80-A1AE1A052874}" type="pres">
      <dgm:prSet presAssocID="{0CC72360-45D4-4CE0-AC54-193498732C2B}" presName="quadrant1" presStyleLbl="node1" presStyleIdx="0" presStyleCnt="4">
        <dgm:presLayoutVars>
          <dgm:chMax val="1"/>
          <dgm:bulletEnabled val="1"/>
        </dgm:presLayoutVars>
      </dgm:prSet>
      <dgm:spPr/>
      <dgm:t>
        <a:bodyPr/>
        <a:lstStyle/>
        <a:p>
          <a:endParaRPr lang="en-US"/>
        </a:p>
      </dgm:t>
    </dgm:pt>
    <dgm:pt modelId="{44ABB0DC-960B-46F0-890A-B2999A9F86D9}" type="pres">
      <dgm:prSet presAssocID="{0CC72360-45D4-4CE0-AC54-193498732C2B}" presName="quadrant2" presStyleLbl="node1" presStyleIdx="1" presStyleCnt="4">
        <dgm:presLayoutVars>
          <dgm:chMax val="1"/>
          <dgm:bulletEnabled val="1"/>
        </dgm:presLayoutVars>
      </dgm:prSet>
      <dgm:spPr/>
      <dgm:t>
        <a:bodyPr/>
        <a:lstStyle/>
        <a:p>
          <a:endParaRPr lang="en-US"/>
        </a:p>
      </dgm:t>
    </dgm:pt>
    <dgm:pt modelId="{8C8D435C-F579-4495-9109-26C10DA0721B}" type="pres">
      <dgm:prSet presAssocID="{0CC72360-45D4-4CE0-AC54-193498732C2B}" presName="quadrant3" presStyleLbl="node1" presStyleIdx="2" presStyleCnt="4">
        <dgm:presLayoutVars>
          <dgm:chMax val="1"/>
          <dgm:bulletEnabled val="1"/>
        </dgm:presLayoutVars>
      </dgm:prSet>
      <dgm:spPr/>
      <dgm:t>
        <a:bodyPr/>
        <a:lstStyle/>
        <a:p>
          <a:endParaRPr lang="en-US"/>
        </a:p>
      </dgm:t>
    </dgm:pt>
    <dgm:pt modelId="{9ECC2D66-00CB-4AD8-947D-D211E3F14A12}" type="pres">
      <dgm:prSet presAssocID="{0CC72360-45D4-4CE0-AC54-193498732C2B}" presName="quadrant4" presStyleLbl="node1" presStyleIdx="3" presStyleCnt="4">
        <dgm:presLayoutVars>
          <dgm:chMax val="1"/>
          <dgm:bulletEnabled val="1"/>
        </dgm:presLayoutVars>
      </dgm:prSet>
      <dgm:spPr/>
      <dgm:t>
        <a:bodyPr/>
        <a:lstStyle/>
        <a:p>
          <a:endParaRPr lang="en-US"/>
        </a:p>
      </dgm:t>
    </dgm:pt>
    <dgm:pt modelId="{97535CCE-FDA5-4CAB-85D0-8D35545FE9E3}" type="pres">
      <dgm:prSet presAssocID="{0CC72360-45D4-4CE0-AC54-193498732C2B}" presName="quadrantPlaceholder" presStyleCnt="0"/>
      <dgm:spPr/>
      <dgm:t>
        <a:bodyPr/>
        <a:lstStyle/>
        <a:p>
          <a:endParaRPr lang="en-US"/>
        </a:p>
      </dgm:t>
    </dgm:pt>
    <dgm:pt modelId="{1C4A90AD-CAC6-4F2E-AC42-C02C839B499F}" type="pres">
      <dgm:prSet presAssocID="{0CC72360-45D4-4CE0-AC54-193498732C2B}" presName="center1" presStyleLbl="fgShp" presStyleIdx="0" presStyleCnt="2"/>
      <dgm:spPr/>
      <dgm:t>
        <a:bodyPr/>
        <a:lstStyle/>
        <a:p>
          <a:endParaRPr lang="en-US"/>
        </a:p>
      </dgm:t>
    </dgm:pt>
    <dgm:pt modelId="{234109D0-4C50-48AE-A051-385E99A5FE60}" type="pres">
      <dgm:prSet presAssocID="{0CC72360-45D4-4CE0-AC54-193498732C2B}" presName="center2" presStyleLbl="fgShp" presStyleIdx="1" presStyleCnt="2"/>
      <dgm:spPr/>
      <dgm:t>
        <a:bodyPr/>
        <a:lstStyle/>
        <a:p>
          <a:endParaRPr lang="en-US"/>
        </a:p>
      </dgm:t>
    </dgm:pt>
  </dgm:ptLst>
  <dgm:cxnLst>
    <dgm:cxn modelId="{213D1A45-505A-4C20-AE03-ECBF9484D310}" srcId="{0CC72360-45D4-4CE0-AC54-193498732C2B}" destId="{47CAA754-F9B7-4C5F-8360-0DA89F163040}" srcOrd="0" destOrd="0" parTransId="{AB9556DA-298C-4D41-B4FD-7393C2143932}" sibTransId="{BDFBC6E8-5CD2-430D-A6C5-E1F61B320292}"/>
    <dgm:cxn modelId="{36B13A73-14FF-4505-B8E2-0CE4978DE273}" type="presOf" srcId="{51104FED-24BB-4C3E-AA4D-4AB150BE0F71}" destId="{D4003EC8-CACA-4369-8043-E6D343103168}" srcOrd="0" destOrd="3" presId="urn:microsoft.com/office/officeart/2005/8/layout/cycle4"/>
    <dgm:cxn modelId="{028B319F-0948-4DC2-8374-B9BD5701C768}" srcId="{0CC72360-45D4-4CE0-AC54-193498732C2B}" destId="{74B52D8B-DEED-44E2-822F-197BF76DBA48}" srcOrd="2" destOrd="0" parTransId="{0F1E496E-B984-428F-BB26-EC6105E4DA48}" sibTransId="{D301098A-CBE7-40B3-A79B-F674FBC82D80}"/>
    <dgm:cxn modelId="{C9DA593E-744C-4EB7-B66A-A2EDD940B54F}" type="presOf" srcId="{09458A8A-41EA-4165-B52A-42F4A355DF8A}" destId="{3EC37895-381F-4F2C-B98E-9EFA6B40451F}" srcOrd="0" destOrd="0" presId="urn:microsoft.com/office/officeart/2005/8/layout/cycle4"/>
    <dgm:cxn modelId="{CA7963FF-2850-49BF-95B7-FCD140DFD39D}" type="presOf" srcId="{09458A8A-41EA-4165-B52A-42F4A355DF8A}" destId="{4CF4FE40-E557-4467-9104-6518420BBA41}" srcOrd="1" destOrd="0" presId="urn:microsoft.com/office/officeart/2005/8/layout/cycle4"/>
    <dgm:cxn modelId="{E9FA33C0-CCEB-4637-8D44-00F49F31B764}" type="presOf" srcId="{79045BC9-DE75-439E-929D-B0BDF7CFB1E6}" destId="{A73813C4-058F-4283-BD94-AE58FCDD4E68}" srcOrd="0" destOrd="1" presId="urn:microsoft.com/office/officeart/2005/8/layout/cycle4"/>
    <dgm:cxn modelId="{BF4A0E0D-C4C5-4095-BEDA-22FCBA56DD51}" srcId="{47CAA754-F9B7-4C5F-8360-0DA89F163040}" destId="{CB844FD9-1A27-49E1-9B2F-64952F382129}" srcOrd="2" destOrd="0" parTransId="{3F67E79D-1BD3-4D0A-A2C7-7FAD09FD613B}" sibTransId="{A7D470F1-CA77-49CA-9BE0-20D36327F75C}"/>
    <dgm:cxn modelId="{86F0AD9F-4335-4393-9B1C-89402C1CD822}" srcId="{0EA0F395-8CE8-4B50-B98C-88EF54316998}" destId="{483D6547-C216-42D1-80EB-50E5038A022D}" srcOrd="0" destOrd="0" parTransId="{4682208E-49FB-4A6F-8D29-27878B9B53D6}" sibTransId="{8C67BA55-FD2C-41F7-A972-9524D5ED6BD5}"/>
    <dgm:cxn modelId="{46FE7C1A-6986-40F2-915B-B7573C1D31D1}" srcId="{0EA0F395-8CE8-4B50-B98C-88EF54316998}" destId="{C4B1DEE6-7BE4-4767-8287-EA01A22D5DEE}" srcOrd="2" destOrd="0" parTransId="{328F12AF-C51F-4D96-82FD-01370307B064}" sibTransId="{EB1FB295-8751-43C3-B53D-62F35C5BF9DF}"/>
    <dgm:cxn modelId="{41153884-73F6-423C-AB25-3A40F9CD9BA0}" type="presOf" srcId="{C4B1DEE6-7BE4-4767-8287-EA01A22D5DEE}" destId="{E427B324-A021-4E9C-83DF-E5674F2EF898}" srcOrd="1" destOrd="2" presId="urn:microsoft.com/office/officeart/2005/8/layout/cycle4"/>
    <dgm:cxn modelId="{62770005-3093-4576-934A-78451A644C3C}" type="presOf" srcId="{0EA0F395-8CE8-4B50-B98C-88EF54316998}" destId="{9ECC2D66-00CB-4AD8-947D-D211E3F14A12}" srcOrd="0" destOrd="0" presId="urn:microsoft.com/office/officeart/2005/8/layout/cycle4"/>
    <dgm:cxn modelId="{196FE9A3-C7E2-41FF-B55E-DD7E34881D51}" srcId="{74B52D8B-DEED-44E2-822F-197BF76DBA48}" destId="{2EDA1B3D-3A91-4F89-9C19-CDE2A9E1CFFF}" srcOrd="2" destOrd="0" parTransId="{6732B567-B61F-4071-BD23-F22A9853D981}" sibTransId="{4FC3DE79-B5FC-4DF4-9B2F-F9B80A4AFB5C}"/>
    <dgm:cxn modelId="{366D365C-9E5E-4A48-9A9B-7406AD4E4247}" type="presOf" srcId="{CF0550C2-0E6C-4906-9FD9-22FDD9203E77}" destId="{61214C81-9A77-4944-BF44-BB469E46B0C8}" srcOrd="1" destOrd="0" presId="urn:microsoft.com/office/officeart/2005/8/layout/cycle4"/>
    <dgm:cxn modelId="{8B32110C-AE6F-424F-9C9B-005122AE1D63}" type="presOf" srcId="{0CC72360-45D4-4CE0-AC54-193498732C2B}" destId="{FB13951A-B8FE-4A3E-8439-A4E2A1C8AFD2}" srcOrd="0" destOrd="0" presId="urn:microsoft.com/office/officeart/2005/8/layout/cycle4"/>
    <dgm:cxn modelId="{63607BAC-FF9D-4A07-9A89-E4DFF7530F64}" srcId="{0790E905-F15E-4B60-B64D-99E432ABECCB}" destId="{09458A8A-41EA-4165-B52A-42F4A355DF8A}" srcOrd="0" destOrd="0" parTransId="{130CD21B-80D4-469D-B150-4C368F2AC974}" sibTransId="{2AE9979E-A2FF-431B-AF03-A9FAFE21DDEE}"/>
    <dgm:cxn modelId="{FE3E0E14-CC86-4B3D-A436-03078972380A}" type="presOf" srcId="{74B52D8B-DEED-44E2-822F-197BF76DBA48}" destId="{8C8D435C-F579-4495-9109-26C10DA0721B}" srcOrd="0" destOrd="0" presId="urn:microsoft.com/office/officeart/2005/8/layout/cycle4"/>
    <dgm:cxn modelId="{3201B8D6-A4D8-4305-B756-5C8BD25876AD}" type="presOf" srcId="{5B4CBC57-74C6-419E-A9FB-66B73651FF4E}" destId="{D4003EC8-CACA-4369-8043-E6D343103168}" srcOrd="0" destOrd="0" presId="urn:microsoft.com/office/officeart/2005/8/layout/cycle4"/>
    <dgm:cxn modelId="{6BE0F587-F59C-4660-BF32-7B873E8B7572}" srcId="{74B52D8B-DEED-44E2-822F-197BF76DBA48}" destId="{5B4CBC57-74C6-419E-A9FB-66B73651FF4E}" srcOrd="0" destOrd="0" parTransId="{23236953-D0F3-44FA-8C7A-8298B4D7B3F9}" sibTransId="{0E9D0A27-BCC0-441E-9BBC-37BC2253F0CA}"/>
    <dgm:cxn modelId="{984E60EC-4E73-4657-8471-16B25A947147}" type="presOf" srcId="{C32CCF1E-B5D1-42BF-B2F4-AED37204693F}" destId="{D4003EC8-CACA-4369-8043-E6D343103168}" srcOrd="0" destOrd="1" presId="urn:microsoft.com/office/officeart/2005/8/layout/cycle4"/>
    <dgm:cxn modelId="{6126FE87-B583-4180-82AD-CAB5A68D2E44}" srcId="{0EA0F395-8CE8-4B50-B98C-88EF54316998}" destId="{79045BC9-DE75-439E-929D-B0BDF7CFB1E6}" srcOrd="1" destOrd="0" parTransId="{D22E9832-395A-4A93-B4F6-1363524DD01E}" sibTransId="{941DD166-DDA9-4466-983C-33FF3401E468}"/>
    <dgm:cxn modelId="{B2F9F2E3-343C-4D67-A2CB-36649A21DDA1}" type="presOf" srcId="{03EAD6A0-92FD-4AFC-97CB-E50170E149A8}" destId="{4CF4FE40-E557-4467-9104-6518420BBA41}" srcOrd="1" destOrd="1" presId="urn:microsoft.com/office/officeart/2005/8/layout/cycle4"/>
    <dgm:cxn modelId="{DDC3CC46-A9C1-4209-B8F0-7B5C1D4A8A90}" type="presOf" srcId="{03EAD6A0-92FD-4AFC-97CB-E50170E149A8}" destId="{3EC37895-381F-4F2C-B98E-9EFA6B40451F}" srcOrd="0" destOrd="1" presId="urn:microsoft.com/office/officeart/2005/8/layout/cycle4"/>
    <dgm:cxn modelId="{E9EB2483-A77A-49BD-9075-22636B5F4FFA}" type="presOf" srcId="{5B4CBC57-74C6-419E-A9FB-66B73651FF4E}" destId="{DEED60A8-314B-42E4-8B95-A061C0E5A3DC}" srcOrd="1" destOrd="0" presId="urn:microsoft.com/office/officeart/2005/8/layout/cycle4"/>
    <dgm:cxn modelId="{BB6E7938-0D6C-4901-8502-DAFB3431F73F}" srcId="{47CAA754-F9B7-4C5F-8360-0DA89F163040}" destId="{31366C9C-0DA7-44A2-A492-3C1E441171EC}" srcOrd="1" destOrd="0" parTransId="{D04F1A2D-DCAB-4F5D-80E1-B5A64A12CB54}" sibTransId="{97F24F72-CA3A-4558-8455-8E0606F2188A}"/>
    <dgm:cxn modelId="{C01339C7-0C7B-4CF7-B2E5-62C39CFF4CC8}" type="presOf" srcId="{0790E905-F15E-4B60-B64D-99E432ABECCB}" destId="{44ABB0DC-960B-46F0-890A-B2999A9F86D9}" srcOrd="0" destOrd="0" presId="urn:microsoft.com/office/officeart/2005/8/layout/cycle4"/>
    <dgm:cxn modelId="{AC98FCCD-4E55-491C-BF9E-0F49F5D853E2}" type="presOf" srcId="{483D6547-C216-42D1-80EB-50E5038A022D}" destId="{E427B324-A021-4E9C-83DF-E5674F2EF898}" srcOrd="1" destOrd="0" presId="urn:microsoft.com/office/officeart/2005/8/layout/cycle4"/>
    <dgm:cxn modelId="{DB4040EA-855C-4C06-98DF-BFB128D02218}" type="presOf" srcId="{47CAA754-F9B7-4C5F-8360-0DA89F163040}" destId="{FA3ED135-8F87-4756-9E80-A1AE1A052874}" srcOrd="0" destOrd="0" presId="urn:microsoft.com/office/officeart/2005/8/layout/cycle4"/>
    <dgm:cxn modelId="{31D4486F-43F8-4B73-96ED-37DE4F825E37}" srcId="{0CC72360-45D4-4CE0-AC54-193498732C2B}" destId="{0790E905-F15E-4B60-B64D-99E432ABECCB}" srcOrd="1" destOrd="0" parTransId="{E59EC3F6-C249-44A5-8D4E-14482BD232FE}" sibTransId="{CEC9AC24-B53A-4274-9911-283D05694F08}"/>
    <dgm:cxn modelId="{6545BD1D-F046-4B0A-88F3-DD68135DB217}" type="presOf" srcId="{51104FED-24BB-4C3E-AA4D-4AB150BE0F71}" destId="{DEED60A8-314B-42E4-8B95-A061C0E5A3DC}" srcOrd="1" destOrd="3" presId="urn:microsoft.com/office/officeart/2005/8/layout/cycle4"/>
    <dgm:cxn modelId="{9D5FD658-0CB2-4C01-ABAC-735751D8FD7C}" type="presOf" srcId="{79045BC9-DE75-439E-929D-B0BDF7CFB1E6}" destId="{E427B324-A021-4E9C-83DF-E5674F2EF898}" srcOrd="1" destOrd="1" presId="urn:microsoft.com/office/officeart/2005/8/layout/cycle4"/>
    <dgm:cxn modelId="{2C54A0C8-A37A-4107-BC31-38C36F49DA4B}" srcId="{47CAA754-F9B7-4C5F-8360-0DA89F163040}" destId="{CF0550C2-0E6C-4906-9FD9-22FDD9203E77}" srcOrd="0" destOrd="0" parTransId="{F1BF892C-5631-4DE2-8F1D-C6437176315E}" sibTransId="{F9680AE4-D23E-4F5F-A0AF-2AA93C358EEE}"/>
    <dgm:cxn modelId="{9DA6E1DB-6BF9-445F-8EF0-67E05A9E2760}" type="presOf" srcId="{CB844FD9-1A27-49E1-9B2F-64952F382129}" destId="{CB286ED7-3982-40E6-A153-CD01E5536463}" srcOrd="0" destOrd="2" presId="urn:microsoft.com/office/officeart/2005/8/layout/cycle4"/>
    <dgm:cxn modelId="{724A2C37-3AFF-44EF-8C2A-DC3B94A2698E}" srcId="{74B52D8B-DEED-44E2-822F-197BF76DBA48}" destId="{51104FED-24BB-4C3E-AA4D-4AB150BE0F71}" srcOrd="3" destOrd="0" parTransId="{17CF1743-D471-4E77-8BC3-CE2B5356D72D}" sibTransId="{25B949DA-05EC-453F-84A4-68B12589F321}"/>
    <dgm:cxn modelId="{4451E9C6-427A-443F-A0C5-7138B423BBB7}" srcId="{0790E905-F15E-4B60-B64D-99E432ABECCB}" destId="{03EAD6A0-92FD-4AFC-97CB-E50170E149A8}" srcOrd="1" destOrd="0" parTransId="{3492781C-3294-413B-9ABB-A94BFDD4F279}" sibTransId="{092FFDF1-56F8-4CB5-8877-CEAF637764E3}"/>
    <dgm:cxn modelId="{52605139-8AE3-415C-B303-2C130EAAD0E7}" type="presOf" srcId="{2EDA1B3D-3A91-4F89-9C19-CDE2A9E1CFFF}" destId="{D4003EC8-CACA-4369-8043-E6D343103168}" srcOrd="0" destOrd="2" presId="urn:microsoft.com/office/officeart/2005/8/layout/cycle4"/>
    <dgm:cxn modelId="{8ECCD9D7-67D4-4F05-B352-91ED5EE6BA0A}" srcId="{0CC72360-45D4-4CE0-AC54-193498732C2B}" destId="{0EA0F395-8CE8-4B50-B98C-88EF54316998}" srcOrd="3" destOrd="0" parTransId="{F8E02F4E-0DEE-4725-BE20-E175FD53E8D5}" sibTransId="{920FE6BD-CB6A-483D-A55C-1E91381B60C5}"/>
    <dgm:cxn modelId="{644FB2FE-1E81-40E6-9B6D-BE3182192828}" type="presOf" srcId="{31366C9C-0DA7-44A2-A492-3C1E441171EC}" destId="{CB286ED7-3982-40E6-A153-CD01E5536463}" srcOrd="0" destOrd="1" presId="urn:microsoft.com/office/officeart/2005/8/layout/cycle4"/>
    <dgm:cxn modelId="{B089E4F8-93F8-47F8-B3AD-4F7538739AED}" type="presOf" srcId="{CB844FD9-1A27-49E1-9B2F-64952F382129}" destId="{61214C81-9A77-4944-BF44-BB469E46B0C8}" srcOrd="1" destOrd="2" presId="urn:microsoft.com/office/officeart/2005/8/layout/cycle4"/>
    <dgm:cxn modelId="{2FE6501E-3587-4438-B188-C2A654C0AEA7}" type="presOf" srcId="{31366C9C-0DA7-44A2-A492-3C1E441171EC}" destId="{61214C81-9A77-4944-BF44-BB469E46B0C8}" srcOrd="1" destOrd="1" presId="urn:microsoft.com/office/officeart/2005/8/layout/cycle4"/>
    <dgm:cxn modelId="{81884758-A445-4384-9032-C5D00251C16A}" srcId="{74B52D8B-DEED-44E2-822F-197BF76DBA48}" destId="{C32CCF1E-B5D1-42BF-B2F4-AED37204693F}" srcOrd="1" destOrd="0" parTransId="{36CEB103-299C-41D8-A8B1-FF47A1122157}" sibTransId="{FF8717F6-9750-4411-8384-8E477EE6864B}"/>
    <dgm:cxn modelId="{C1C69D43-472D-450A-94F3-21CE8CD4E956}" type="presOf" srcId="{2EDA1B3D-3A91-4F89-9C19-CDE2A9E1CFFF}" destId="{DEED60A8-314B-42E4-8B95-A061C0E5A3DC}" srcOrd="1" destOrd="2" presId="urn:microsoft.com/office/officeart/2005/8/layout/cycle4"/>
    <dgm:cxn modelId="{9D3E1B40-9971-48C8-818B-6CA1F841600C}" type="presOf" srcId="{483D6547-C216-42D1-80EB-50E5038A022D}" destId="{A73813C4-058F-4283-BD94-AE58FCDD4E68}" srcOrd="0" destOrd="0" presId="urn:microsoft.com/office/officeart/2005/8/layout/cycle4"/>
    <dgm:cxn modelId="{FC9561BE-8B32-4BD5-8E6E-3C131F29D56F}" type="presOf" srcId="{C4B1DEE6-7BE4-4767-8287-EA01A22D5DEE}" destId="{A73813C4-058F-4283-BD94-AE58FCDD4E68}" srcOrd="0" destOrd="2" presId="urn:microsoft.com/office/officeart/2005/8/layout/cycle4"/>
    <dgm:cxn modelId="{D129F55C-931B-409D-8F5A-F19BE9DB0A7A}" type="presOf" srcId="{CF0550C2-0E6C-4906-9FD9-22FDD9203E77}" destId="{CB286ED7-3982-40E6-A153-CD01E5536463}" srcOrd="0" destOrd="0" presId="urn:microsoft.com/office/officeart/2005/8/layout/cycle4"/>
    <dgm:cxn modelId="{D9BE40EC-F0A2-4B70-A364-A99E7C504CDA}" type="presOf" srcId="{C32CCF1E-B5D1-42BF-B2F4-AED37204693F}" destId="{DEED60A8-314B-42E4-8B95-A061C0E5A3DC}" srcOrd="1" destOrd="1" presId="urn:microsoft.com/office/officeart/2005/8/layout/cycle4"/>
    <dgm:cxn modelId="{2CD567BE-2E96-4FF9-87E5-CDBFE923E5A6}" type="presParOf" srcId="{FB13951A-B8FE-4A3E-8439-A4E2A1C8AFD2}" destId="{0A0A9F0C-C57B-4ACB-AC54-45575B03983A}" srcOrd="0" destOrd="0" presId="urn:microsoft.com/office/officeart/2005/8/layout/cycle4"/>
    <dgm:cxn modelId="{3A3A9DFF-4336-404F-8F0D-4B0AEB0C12AE}" type="presParOf" srcId="{0A0A9F0C-C57B-4ACB-AC54-45575B03983A}" destId="{173721D5-C710-400A-A45C-E5A3513E2FA3}" srcOrd="0" destOrd="0" presId="urn:microsoft.com/office/officeart/2005/8/layout/cycle4"/>
    <dgm:cxn modelId="{57C63A84-20A9-4173-BC66-4E9D41AA6745}" type="presParOf" srcId="{173721D5-C710-400A-A45C-E5A3513E2FA3}" destId="{CB286ED7-3982-40E6-A153-CD01E5536463}" srcOrd="0" destOrd="0" presId="urn:microsoft.com/office/officeart/2005/8/layout/cycle4"/>
    <dgm:cxn modelId="{0C0ED1CE-3EC3-4C6C-9E85-7E856F81275A}" type="presParOf" srcId="{173721D5-C710-400A-A45C-E5A3513E2FA3}" destId="{61214C81-9A77-4944-BF44-BB469E46B0C8}" srcOrd="1" destOrd="0" presId="urn:microsoft.com/office/officeart/2005/8/layout/cycle4"/>
    <dgm:cxn modelId="{90BA4781-8480-4A37-9A0C-2484486D3315}" type="presParOf" srcId="{0A0A9F0C-C57B-4ACB-AC54-45575B03983A}" destId="{53097F20-97C7-4291-851D-4367901805FB}" srcOrd="1" destOrd="0" presId="urn:microsoft.com/office/officeart/2005/8/layout/cycle4"/>
    <dgm:cxn modelId="{F9AE68E9-1215-4717-81F4-9DE287A26175}" type="presParOf" srcId="{53097F20-97C7-4291-851D-4367901805FB}" destId="{3EC37895-381F-4F2C-B98E-9EFA6B40451F}" srcOrd="0" destOrd="0" presId="urn:microsoft.com/office/officeart/2005/8/layout/cycle4"/>
    <dgm:cxn modelId="{795CA856-940B-498C-B926-C0CD56E261BF}" type="presParOf" srcId="{53097F20-97C7-4291-851D-4367901805FB}" destId="{4CF4FE40-E557-4467-9104-6518420BBA41}" srcOrd="1" destOrd="0" presId="urn:microsoft.com/office/officeart/2005/8/layout/cycle4"/>
    <dgm:cxn modelId="{35EE8B91-06A3-47C4-A2C8-6375D2305313}" type="presParOf" srcId="{0A0A9F0C-C57B-4ACB-AC54-45575B03983A}" destId="{EAD522A5-450A-4BCC-B82F-6084BC4A4D09}" srcOrd="2" destOrd="0" presId="urn:microsoft.com/office/officeart/2005/8/layout/cycle4"/>
    <dgm:cxn modelId="{AF58110A-4F41-40E3-A0CD-384EE58CE759}" type="presParOf" srcId="{EAD522A5-450A-4BCC-B82F-6084BC4A4D09}" destId="{D4003EC8-CACA-4369-8043-E6D343103168}" srcOrd="0" destOrd="0" presId="urn:microsoft.com/office/officeart/2005/8/layout/cycle4"/>
    <dgm:cxn modelId="{92F189C9-4257-4DE7-AB04-CF8CDDB4E1FF}" type="presParOf" srcId="{EAD522A5-450A-4BCC-B82F-6084BC4A4D09}" destId="{DEED60A8-314B-42E4-8B95-A061C0E5A3DC}" srcOrd="1" destOrd="0" presId="urn:microsoft.com/office/officeart/2005/8/layout/cycle4"/>
    <dgm:cxn modelId="{C48EA6E0-C221-45CC-9A7D-296ADFF992EB}" type="presParOf" srcId="{0A0A9F0C-C57B-4ACB-AC54-45575B03983A}" destId="{8F67F2E0-85ED-4CDF-AF29-D4DB0BAEFD41}" srcOrd="3" destOrd="0" presId="urn:microsoft.com/office/officeart/2005/8/layout/cycle4"/>
    <dgm:cxn modelId="{8EE39774-0E06-4C46-A05A-905D91082611}" type="presParOf" srcId="{8F67F2E0-85ED-4CDF-AF29-D4DB0BAEFD41}" destId="{A73813C4-058F-4283-BD94-AE58FCDD4E68}" srcOrd="0" destOrd="0" presId="urn:microsoft.com/office/officeart/2005/8/layout/cycle4"/>
    <dgm:cxn modelId="{B7FC1725-7DE5-4358-9E27-46739B482E32}" type="presParOf" srcId="{8F67F2E0-85ED-4CDF-AF29-D4DB0BAEFD41}" destId="{E427B324-A021-4E9C-83DF-E5674F2EF898}" srcOrd="1" destOrd="0" presId="urn:microsoft.com/office/officeart/2005/8/layout/cycle4"/>
    <dgm:cxn modelId="{EA08218A-5DD5-4FD4-A427-99F9C7732CF8}" type="presParOf" srcId="{0A0A9F0C-C57B-4ACB-AC54-45575B03983A}" destId="{72EB8AAE-DD99-4474-91AD-32B12107D717}" srcOrd="4" destOrd="0" presId="urn:microsoft.com/office/officeart/2005/8/layout/cycle4"/>
    <dgm:cxn modelId="{2B8DA758-1343-47D0-BDAD-A38154D5D78F}" type="presParOf" srcId="{FB13951A-B8FE-4A3E-8439-A4E2A1C8AFD2}" destId="{47A1A4C6-6600-486D-B3AE-472CCA0DDB4F}" srcOrd="1" destOrd="0" presId="urn:microsoft.com/office/officeart/2005/8/layout/cycle4"/>
    <dgm:cxn modelId="{566E8C4F-489B-4650-8FEA-14AE9953E823}" type="presParOf" srcId="{47A1A4C6-6600-486D-B3AE-472CCA0DDB4F}" destId="{FA3ED135-8F87-4756-9E80-A1AE1A052874}" srcOrd="0" destOrd="0" presId="urn:microsoft.com/office/officeart/2005/8/layout/cycle4"/>
    <dgm:cxn modelId="{770EFAC4-BF5D-41AA-BAD4-1B6433EE9A34}" type="presParOf" srcId="{47A1A4C6-6600-486D-B3AE-472CCA0DDB4F}" destId="{44ABB0DC-960B-46F0-890A-B2999A9F86D9}" srcOrd="1" destOrd="0" presId="urn:microsoft.com/office/officeart/2005/8/layout/cycle4"/>
    <dgm:cxn modelId="{10426D4A-C1C1-4124-839A-588D049CBF0D}" type="presParOf" srcId="{47A1A4C6-6600-486D-B3AE-472CCA0DDB4F}" destId="{8C8D435C-F579-4495-9109-26C10DA0721B}" srcOrd="2" destOrd="0" presId="urn:microsoft.com/office/officeart/2005/8/layout/cycle4"/>
    <dgm:cxn modelId="{CE4617F2-ADFE-4148-9D88-197FED659483}" type="presParOf" srcId="{47A1A4C6-6600-486D-B3AE-472CCA0DDB4F}" destId="{9ECC2D66-00CB-4AD8-947D-D211E3F14A12}" srcOrd="3" destOrd="0" presId="urn:microsoft.com/office/officeart/2005/8/layout/cycle4"/>
    <dgm:cxn modelId="{9076B0DD-1CA1-444F-9B3F-CA718398A2BA}" type="presParOf" srcId="{47A1A4C6-6600-486D-B3AE-472CCA0DDB4F}" destId="{97535CCE-FDA5-4CAB-85D0-8D35545FE9E3}" srcOrd="4" destOrd="0" presId="urn:microsoft.com/office/officeart/2005/8/layout/cycle4"/>
    <dgm:cxn modelId="{4871CF82-0530-47A2-B988-0DC72417953C}" type="presParOf" srcId="{FB13951A-B8FE-4A3E-8439-A4E2A1C8AFD2}" destId="{1C4A90AD-CAC6-4F2E-AC42-C02C839B499F}" srcOrd="2" destOrd="0" presId="urn:microsoft.com/office/officeart/2005/8/layout/cycle4"/>
    <dgm:cxn modelId="{0406E4FB-63A0-436C-B30F-B0EE296D86A3}" type="presParOf" srcId="{FB13951A-B8FE-4A3E-8439-A4E2A1C8AFD2}" destId="{234109D0-4C50-48AE-A051-385E99A5FE60}" srcOrd="3" destOrd="0" presId="urn:microsoft.com/office/officeart/2005/8/layout/cycle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E305747-06D1-48A1-A41E-771FC29E6E19}" type="doc">
      <dgm:prSet loTypeId="urn:microsoft.com/office/officeart/2005/8/layout/hList3" loCatId="list" qsTypeId="urn:microsoft.com/office/officeart/2005/8/quickstyle/simple1" qsCatId="simple" csTypeId="urn:microsoft.com/office/officeart/2005/8/colors/colorful1" csCatId="colorful" phldr="1"/>
      <dgm:spPr/>
      <dgm:t>
        <a:bodyPr/>
        <a:lstStyle/>
        <a:p>
          <a:endParaRPr lang="en-US"/>
        </a:p>
      </dgm:t>
    </dgm:pt>
    <dgm:pt modelId="{A97F4056-A7BB-46A1-8D9C-2F283D700801}">
      <dgm:prSet phldrT="[Text]"/>
      <dgm:spPr>
        <a:xfrm>
          <a:off x="0" y="0"/>
          <a:ext cx="6786372" cy="450399"/>
        </a:xfrm>
      </dgm:spPr>
      <dgm:t>
        <a:bodyPr/>
        <a:lstStyle/>
        <a:p>
          <a:r>
            <a:rPr lang="en-US" dirty="0" smtClean="0">
              <a:solidFill>
                <a:schemeClr val="tx1"/>
              </a:solidFill>
            </a:rPr>
            <a:t>There are four types of Medicaid providers in the SSHSP:</a:t>
          </a:r>
          <a:endParaRPr lang="en-US" dirty="0">
            <a:solidFill>
              <a:schemeClr val="tx1"/>
            </a:solidFill>
          </a:endParaRPr>
        </a:p>
      </dgm:t>
    </dgm:pt>
    <dgm:pt modelId="{0615D02B-6F62-448F-8E00-A378BA7AC42A}" type="parTrans" cxnId="{15AA02FF-100E-4E06-B6A5-9B210AFB4528}">
      <dgm:prSet/>
      <dgm:spPr/>
      <dgm:t>
        <a:bodyPr/>
        <a:lstStyle/>
        <a:p>
          <a:endParaRPr lang="en-US"/>
        </a:p>
      </dgm:t>
    </dgm:pt>
    <dgm:pt modelId="{3EEEEB21-663A-43EF-8A7C-CF6A519D6315}" type="sibTrans" cxnId="{15AA02FF-100E-4E06-B6A5-9B210AFB4528}">
      <dgm:prSet/>
      <dgm:spPr/>
      <dgm:t>
        <a:bodyPr/>
        <a:lstStyle/>
        <a:p>
          <a:endParaRPr lang="en-US"/>
        </a:p>
      </dgm:t>
    </dgm:pt>
    <dgm:pt modelId="{399573A1-55DB-44F9-BAA1-9FB3DFABE1BB}">
      <dgm:prSet phldrT="[Text]"/>
      <dgm:spPr>
        <a:xfrm>
          <a:off x="3356702" y="463028"/>
          <a:ext cx="1694936" cy="2662467"/>
        </a:xfrm>
      </dgm:spPr>
      <dgm:t>
        <a:bodyPr anchor="t"/>
        <a:lstStyle/>
        <a:p>
          <a:r>
            <a:rPr lang="en-US" b="1" dirty="0" smtClean="0">
              <a:solidFill>
                <a:schemeClr val="tx1"/>
              </a:solidFill>
            </a:rPr>
            <a:t>Servicing Provider </a:t>
          </a:r>
        </a:p>
        <a:p>
          <a:r>
            <a:rPr lang="en-US" dirty="0" smtClean="0">
              <a:solidFill>
                <a:schemeClr val="tx1"/>
              </a:solidFill>
            </a:rPr>
            <a:t>The clinician who renders the service to a student.</a:t>
          </a:r>
          <a:endParaRPr lang="en-US" dirty="0">
            <a:solidFill>
              <a:schemeClr val="tx1"/>
            </a:solidFill>
          </a:endParaRPr>
        </a:p>
      </dgm:t>
    </dgm:pt>
    <dgm:pt modelId="{FAD72290-E5F1-4C84-A076-DB299300DFE4}" type="parTrans" cxnId="{8C5D1618-4114-4B81-84BE-0E45F03C2291}">
      <dgm:prSet/>
      <dgm:spPr/>
      <dgm:t>
        <a:bodyPr/>
        <a:lstStyle/>
        <a:p>
          <a:endParaRPr lang="en-US"/>
        </a:p>
      </dgm:t>
    </dgm:pt>
    <dgm:pt modelId="{E679A7B9-AE33-4DC0-AE44-7D861D415519}" type="sibTrans" cxnId="{8C5D1618-4114-4B81-84BE-0E45F03C2291}">
      <dgm:prSet/>
      <dgm:spPr/>
      <dgm:t>
        <a:bodyPr/>
        <a:lstStyle/>
        <a:p>
          <a:endParaRPr lang="en-US"/>
        </a:p>
      </dgm:t>
    </dgm:pt>
    <dgm:pt modelId="{FB687C59-28CE-488C-8C0D-E416C80A8DF6}">
      <dgm:prSet phldrT="[Text]"/>
      <dgm:spPr>
        <a:xfrm>
          <a:off x="1678342" y="463028"/>
          <a:ext cx="1694953" cy="2662467"/>
        </a:xfrm>
      </dgm:spPr>
      <dgm:t>
        <a:bodyPr anchor="t"/>
        <a:lstStyle/>
        <a:p>
          <a:r>
            <a:rPr lang="en-US" b="1" dirty="0" smtClean="0">
              <a:solidFill>
                <a:schemeClr val="tx1"/>
              </a:solidFill>
            </a:rPr>
            <a:t>Attending Provider</a:t>
          </a:r>
        </a:p>
        <a:p>
          <a:r>
            <a:rPr lang="en-US" dirty="0" smtClean="0">
              <a:solidFill>
                <a:schemeClr val="tx1"/>
              </a:solidFill>
            </a:rPr>
            <a:t>The clinician who has the overall responsibility for the student’s medical care and treatment. </a:t>
          </a:r>
          <a:endParaRPr lang="en-US" dirty="0">
            <a:solidFill>
              <a:schemeClr val="tx1"/>
            </a:solidFill>
          </a:endParaRPr>
        </a:p>
      </dgm:t>
    </dgm:pt>
    <dgm:pt modelId="{9E82B254-A9FA-453C-B0D1-97D169E6CDC1}" type="parTrans" cxnId="{00F39249-4D6D-4BEA-8D40-A77EB293AD3A}">
      <dgm:prSet/>
      <dgm:spPr/>
      <dgm:t>
        <a:bodyPr/>
        <a:lstStyle/>
        <a:p>
          <a:endParaRPr lang="en-US"/>
        </a:p>
      </dgm:t>
    </dgm:pt>
    <dgm:pt modelId="{A1747A18-C046-409D-BCAE-865045DCB34E}" type="sibTrans" cxnId="{00F39249-4D6D-4BEA-8D40-A77EB293AD3A}">
      <dgm:prSet/>
      <dgm:spPr/>
      <dgm:t>
        <a:bodyPr/>
        <a:lstStyle/>
        <a:p>
          <a:endParaRPr lang="en-US"/>
        </a:p>
      </dgm:t>
    </dgm:pt>
    <dgm:pt modelId="{07DAC38C-CF07-4A8E-9835-B10286F6A796}">
      <dgm:prSet phldrT="[Text]"/>
      <dgm:spPr>
        <a:xfrm>
          <a:off x="0" y="463025"/>
          <a:ext cx="1694936" cy="2662467"/>
        </a:xfrm>
        <a:solidFill>
          <a:schemeClr val="accent6">
            <a:lumMod val="40000"/>
            <a:lumOff val="60000"/>
          </a:schemeClr>
        </a:solidFill>
      </dgm:spPr>
      <dgm:t>
        <a:bodyPr anchor="t"/>
        <a:lstStyle/>
        <a:p>
          <a:r>
            <a:rPr lang="en-US" b="1" dirty="0" smtClean="0">
              <a:solidFill>
                <a:schemeClr val="tx1"/>
              </a:solidFill>
            </a:rPr>
            <a:t>Ordering Provider*</a:t>
          </a:r>
        </a:p>
        <a:p>
          <a:r>
            <a:rPr lang="en-US" dirty="0" smtClean="0">
              <a:solidFill>
                <a:schemeClr val="tx1"/>
              </a:solidFill>
            </a:rPr>
            <a:t>The professional who has ordered or recommended services for a student.</a:t>
          </a:r>
        </a:p>
        <a:p>
          <a:r>
            <a:rPr lang="en-US" dirty="0" smtClean="0">
              <a:solidFill>
                <a:schemeClr val="tx1"/>
              </a:solidFill>
            </a:rPr>
            <a:t>*</a:t>
          </a:r>
          <a:r>
            <a:rPr lang="en-US" i="1" dirty="0" smtClean="0">
              <a:solidFill>
                <a:schemeClr val="tx1"/>
              </a:solidFill>
            </a:rPr>
            <a:t>Must be enrolled in Medicaid.  </a:t>
          </a:r>
          <a:endParaRPr lang="en-US" i="1" dirty="0">
            <a:solidFill>
              <a:schemeClr val="tx1"/>
            </a:solidFill>
          </a:endParaRPr>
        </a:p>
      </dgm:t>
    </dgm:pt>
    <dgm:pt modelId="{874C3C4E-5C83-4909-913F-B1E62283AE72}" type="parTrans" cxnId="{28BF327D-1BED-4BFC-8490-8A10F40E60BD}">
      <dgm:prSet/>
      <dgm:spPr/>
      <dgm:t>
        <a:bodyPr/>
        <a:lstStyle/>
        <a:p>
          <a:endParaRPr lang="en-US"/>
        </a:p>
      </dgm:t>
    </dgm:pt>
    <dgm:pt modelId="{AE40AFDF-209A-4109-B8A6-636AEFB343E5}" type="sibTrans" cxnId="{28BF327D-1BED-4BFC-8490-8A10F40E60BD}">
      <dgm:prSet/>
      <dgm:spPr/>
      <dgm:t>
        <a:bodyPr/>
        <a:lstStyle/>
        <a:p>
          <a:endParaRPr lang="en-US"/>
        </a:p>
      </dgm:t>
    </dgm:pt>
    <dgm:pt modelId="{4FA59D71-85D2-4458-BFEF-DAA7FF489CF8}">
      <dgm:prSet phldrT="[Text]"/>
      <dgm:spPr>
        <a:xfrm>
          <a:off x="5091435" y="463028"/>
          <a:ext cx="1694936" cy="2662467"/>
        </a:xfrm>
        <a:solidFill>
          <a:schemeClr val="accent1">
            <a:lumMod val="20000"/>
            <a:lumOff val="80000"/>
          </a:schemeClr>
        </a:solidFill>
      </dgm:spPr>
      <dgm:t>
        <a:bodyPr anchor="t"/>
        <a:lstStyle/>
        <a:p>
          <a:r>
            <a:rPr lang="en-US" b="1" dirty="0" smtClean="0">
              <a:solidFill>
                <a:schemeClr val="tx1"/>
              </a:solidFill>
            </a:rPr>
            <a:t>Billing Provider</a:t>
          </a:r>
        </a:p>
        <a:p>
          <a:r>
            <a:rPr lang="en-US" dirty="0" smtClean="0">
              <a:solidFill>
                <a:schemeClr val="tx1"/>
              </a:solidFill>
            </a:rPr>
            <a:t>The Medicaid enrolled provider that bills Medicaid for services rendered. In SSHSP, the billing provider is the school district or county.</a:t>
          </a:r>
          <a:endParaRPr lang="en-US" dirty="0">
            <a:solidFill>
              <a:schemeClr val="tx1"/>
            </a:solidFill>
          </a:endParaRPr>
        </a:p>
      </dgm:t>
    </dgm:pt>
    <dgm:pt modelId="{238F30D7-7FD8-4AB4-AF93-C7A496D99E75}" type="parTrans" cxnId="{8983461A-4DD5-48B4-B174-D1D9D17DD9A6}">
      <dgm:prSet/>
      <dgm:spPr/>
      <dgm:t>
        <a:bodyPr/>
        <a:lstStyle/>
        <a:p>
          <a:endParaRPr lang="en-US"/>
        </a:p>
      </dgm:t>
    </dgm:pt>
    <dgm:pt modelId="{DFD60212-4E14-4133-A092-A0FD0D7264D8}" type="sibTrans" cxnId="{8983461A-4DD5-48B4-B174-D1D9D17DD9A6}">
      <dgm:prSet/>
      <dgm:spPr/>
      <dgm:t>
        <a:bodyPr/>
        <a:lstStyle/>
        <a:p>
          <a:endParaRPr lang="en-US"/>
        </a:p>
      </dgm:t>
    </dgm:pt>
    <dgm:pt modelId="{5721E8C8-79C0-4DDD-B277-7BDA082C8ECF}" type="pres">
      <dgm:prSet presAssocID="{FE305747-06D1-48A1-A41E-771FC29E6E19}" presName="composite" presStyleCnt="0">
        <dgm:presLayoutVars>
          <dgm:chMax val="1"/>
          <dgm:dir/>
          <dgm:resizeHandles val="exact"/>
        </dgm:presLayoutVars>
      </dgm:prSet>
      <dgm:spPr/>
      <dgm:t>
        <a:bodyPr/>
        <a:lstStyle/>
        <a:p>
          <a:endParaRPr lang="en-US"/>
        </a:p>
      </dgm:t>
    </dgm:pt>
    <dgm:pt modelId="{F283118A-F51C-43C1-80BE-35D3ED6C3AB8}" type="pres">
      <dgm:prSet presAssocID="{A97F4056-A7BB-46A1-8D9C-2F283D700801}" presName="roof" presStyleLbl="dkBgShp" presStyleIdx="0" presStyleCnt="2" custLinFactNeighborY="-991"/>
      <dgm:spPr/>
      <dgm:t>
        <a:bodyPr/>
        <a:lstStyle/>
        <a:p>
          <a:endParaRPr lang="en-US"/>
        </a:p>
      </dgm:t>
    </dgm:pt>
    <dgm:pt modelId="{D7D46AAA-9AE6-4718-A53C-36B5FEC15320}" type="pres">
      <dgm:prSet presAssocID="{A97F4056-A7BB-46A1-8D9C-2F283D700801}" presName="pillars" presStyleCnt="0"/>
      <dgm:spPr/>
      <dgm:t>
        <a:bodyPr/>
        <a:lstStyle/>
        <a:p>
          <a:endParaRPr lang="en-US"/>
        </a:p>
      </dgm:t>
    </dgm:pt>
    <dgm:pt modelId="{6864542C-1E3C-4B25-897A-EB3CC44987BA}" type="pres">
      <dgm:prSet presAssocID="{A97F4056-A7BB-46A1-8D9C-2F283D700801}" presName="pillar1" presStyleLbl="node1" presStyleIdx="0" presStyleCnt="4">
        <dgm:presLayoutVars>
          <dgm:bulletEnabled val="1"/>
        </dgm:presLayoutVars>
      </dgm:prSet>
      <dgm:spPr/>
      <dgm:t>
        <a:bodyPr/>
        <a:lstStyle/>
        <a:p>
          <a:endParaRPr lang="en-US"/>
        </a:p>
      </dgm:t>
    </dgm:pt>
    <dgm:pt modelId="{2C252A2E-9003-4221-B5BD-FC923AC572ED}" type="pres">
      <dgm:prSet presAssocID="{FB687C59-28CE-488C-8C0D-E416C80A8DF6}" presName="pillarX" presStyleLbl="node1" presStyleIdx="1" presStyleCnt="4">
        <dgm:presLayoutVars>
          <dgm:bulletEnabled val="1"/>
        </dgm:presLayoutVars>
      </dgm:prSet>
      <dgm:spPr/>
      <dgm:t>
        <a:bodyPr/>
        <a:lstStyle/>
        <a:p>
          <a:endParaRPr lang="en-US"/>
        </a:p>
      </dgm:t>
    </dgm:pt>
    <dgm:pt modelId="{BB5FD43D-386A-4B0C-AFCC-FC41B13BF3C2}" type="pres">
      <dgm:prSet presAssocID="{399573A1-55DB-44F9-BAA1-9FB3DFABE1BB}" presName="pillarX" presStyleLbl="node1" presStyleIdx="2" presStyleCnt="4">
        <dgm:presLayoutVars>
          <dgm:bulletEnabled val="1"/>
        </dgm:presLayoutVars>
      </dgm:prSet>
      <dgm:spPr/>
      <dgm:t>
        <a:bodyPr/>
        <a:lstStyle/>
        <a:p>
          <a:endParaRPr lang="en-US"/>
        </a:p>
      </dgm:t>
    </dgm:pt>
    <dgm:pt modelId="{0A215454-F471-40A3-97C2-18F827404423}" type="pres">
      <dgm:prSet presAssocID="{4FA59D71-85D2-4458-BFEF-DAA7FF489CF8}" presName="pillarX" presStyleLbl="node1" presStyleIdx="3" presStyleCnt="4">
        <dgm:presLayoutVars>
          <dgm:bulletEnabled val="1"/>
        </dgm:presLayoutVars>
      </dgm:prSet>
      <dgm:spPr/>
      <dgm:t>
        <a:bodyPr/>
        <a:lstStyle/>
        <a:p>
          <a:endParaRPr lang="en-US"/>
        </a:p>
      </dgm:t>
    </dgm:pt>
    <dgm:pt modelId="{800B86BF-139F-4964-BD18-DCC9FE180252}" type="pres">
      <dgm:prSet presAssocID="{A97F4056-A7BB-46A1-8D9C-2F283D700801}" presName="base" presStyleLbl="dkBgShp" presStyleIdx="1" presStyleCnt="2"/>
      <dgm:spPr>
        <a:xfrm flipH="1">
          <a:off x="0" y="3016374"/>
          <a:ext cx="6786372" cy="109121"/>
        </a:xfrm>
      </dgm:spPr>
      <dgm:t>
        <a:bodyPr/>
        <a:lstStyle/>
        <a:p>
          <a:endParaRPr lang="en-US"/>
        </a:p>
      </dgm:t>
    </dgm:pt>
  </dgm:ptLst>
  <dgm:cxnLst>
    <dgm:cxn modelId="{04E8E0F1-9710-44BF-8E07-1447ABFBA630}" type="presOf" srcId="{4FA59D71-85D2-4458-BFEF-DAA7FF489CF8}" destId="{0A215454-F471-40A3-97C2-18F827404423}" srcOrd="0" destOrd="0" presId="urn:microsoft.com/office/officeart/2005/8/layout/hList3"/>
    <dgm:cxn modelId="{C983784E-3DD9-40C4-A15F-0B71A7F788CB}" type="presOf" srcId="{A97F4056-A7BB-46A1-8D9C-2F283D700801}" destId="{F283118A-F51C-43C1-80BE-35D3ED6C3AB8}" srcOrd="0" destOrd="0" presId="urn:microsoft.com/office/officeart/2005/8/layout/hList3"/>
    <dgm:cxn modelId="{8983461A-4DD5-48B4-B174-D1D9D17DD9A6}" srcId="{A97F4056-A7BB-46A1-8D9C-2F283D700801}" destId="{4FA59D71-85D2-4458-BFEF-DAA7FF489CF8}" srcOrd="3" destOrd="0" parTransId="{238F30D7-7FD8-4AB4-AF93-C7A496D99E75}" sibTransId="{DFD60212-4E14-4133-A092-A0FD0D7264D8}"/>
    <dgm:cxn modelId="{ECE62DCC-C693-475C-BC07-C3AFF4E5F04A}" type="presOf" srcId="{FB687C59-28CE-488C-8C0D-E416C80A8DF6}" destId="{2C252A2E-9003-4221-B5BD-FC923AC572ED}" srcOrd="0" destOrd="0" presId="urn:microsoft.com/office/officeart/2005/8/layout/hList3"/>
    <dgm:cxn modelId="{8C5D1618-4114-4B81-84BE-0E45F03C2291}" srcId="{A97F4056-A7BB-46A1-8D9C-2F283D700801}" destId="{399573A1-55DB-44F9-BAA1-9FB3DFABE1BB}" srcOrd="2" destOrd="0" parTransId="{FAD72290-E5F1-4C84-A076-DB299300DFE4}" sibTransId="{E679A7B9-AE33-4DC0-AE44-7D861D415519}"/>
    <dgm:cxn modelId="{83C00EF1-69AF-438E-B20C-A6925BD30A98}" type="presOf" srcId="{399573A1-55DB-44F9-BAA1-9FB3DFABE1BB}" destId="{BB5FD43D-386A-4B0C-AFCC-FC41B13BF3C2}" srcOrd="0" destOrd="0" presId="urn:microsoft.com/office/officeart/2005/8/layout/hList3"/>
    <dgm:cxn modelId="{233EBAFD-C68C-4425-9DE3-96302FB70564}" type="presOf" srcId="{07DAC38C-CF07-4A8E-9835-B10286F6A796}" destId="{6864542C-1E3C-4B25-897A-EB3CC44987BA}" srcOrd="0" destOrd="0" presId="urn:microsoft.com/office/officeart/2005/8/layout/hList3"/>
    <dgm:cxn modelId="{00F39249-4D6D-4BEA-8D40-A77EB293AD3A}" srcId="{A97F4056-A7BB-46A1-8D9C-2F283D700801}" destId="{FB687C59-28CE-488C-8C0D-E416C80A8DF6}" srcOrd="1" destOrd="0" parTransId="{9E82B254-A9FA-453C-B0D1-97D169E6CDC1}" sibTransId="{A1747A18-C046-409D-BCAE-865045DCB34E}"/>
    <dgm:cxn modelId="{68261DF8-5CB0-4506-9DD8-9B633E8ADA06}" type="presOf" srcId="{FE305747-06D1-48A1-A41E-771FC29E6E19}" destId="{5721E8C8-79C0-4DDD-B277-7BDA082C8ECF}" srcOrd="0" destOrd="0" presId="urn:microsoft.com/office/officeart/2005/8/layout/hList3"/>
    <dgm:cxn modelId="{15AA02FF-100E-4E06-B6A5-9B210AFB4528}" srcId="{FE305747-06D1-48A1-A41E-771FC29E6E19}" destId="{A97F4056-A7BB-46A1-8D9C-2F283D700801}" srcOrd="0" destOrd="0" parTransId="{0615D02B-6F62-448F-8E00-A378BA7AC42A}" sibTransId="{3EEEEB21-663A-43EF-8A7C-CF6A519D6315}"/>
    <dgm:cxn modelId="{28BF327D-1BED-4BFC-8490-8A10F40E60BD}" srcId="{A97F4056-A7BB-46A1-8D9C-2F283D700801}" destId="{07DAC38C-CF07-4A8E-9835-B10286F6A796}" srcOrd="0" destOrd="0" parTransId="{874C3C4E-5C83-4909-913F-B1E62283AE72}" sibTransId="{AE40AFDF-209A-4109-B8A6-636AEFB343E5}"/>
    <dgm:cxn modelId="{3676818A-A549-448C-AD8C-E2A6EB2CF5E3}" type="presParOf" srcId="{5721E8C8-79C0-4DDD-B277-7BDA082C8ECF}" destId="{F283118A-F51C-43C1-80BE-35D3ED6C3AB8}" srcOrd="0" destOrd="0" presId="urn:microsoft.com/office/officeart/2005/8/layout/hList3"/>
    <dgm:cxn modelId="{1E916017-4733-4115-AEC6-5BA814052F46}" type="presParOf" srcId="{5721E8C8-79C0-4DDD-B277-7BDA082C8ECF}" destId="{D7D46AAA-9AE6-4718-A53C-36B5FEC15320}" srcOrd="1" destOrd="0" presId="urn:microsoft.com/office/officeart/2005/8/layout/hList3"/>
    <dgm:cxn modelId="{CA40E699-8551-4350-8782-0AE4759DB8FD}" type="presParOf" srcId="{D7D46AAA-9AE6-4718-A53C-36B5FEC15320}" destId="{6864542C-1E3C-4B25-897A-EB3CC44987BA}" srcOrd="0" destOrd="0" presId="urn:microsoft.com/office/officeart/2005/8/layout/hList3"/>
    <dgm:cxn modelId="{116C511A-9B70-4021-9601-BF9B72D68361}" type="presParOf" srcId="{D7D46AAA-9AE6-4718-A53C-36B5FEC15320}" destId="{2C252A2E-9003-4221-B5BD-FC923AC572ED}" srcOrd="1" destOrd="0" presId="urn:microsoft.com/office/officeart/2005/8/layout/hList3"/>
    <dgm:cxn modelId="{F759EC2C-0159-466D-BEF8-D98C802F5AAC}" type="presParOf" srcId="{D7D46AAA-9AE6-4718-A53C-36B5FEC15320}" destId="{BB5FD43D-386A-4B0C-AFCC-FC41B13BF3C2}" srcOrd="2" destOrd="0" presId="urn:microsoft.com/office/officeart/2005/8/layout/hList3"/>
    <dgm:cxn modelId="{F787EA81-70FB-48F4-A2FF-FDAD6E4113BC}" type="presParOf" srcId="{D7D46AAA-9AE6-4718-A53C-36B5FEC15320}" destId="{0A215454-F471-40A3-97C2-18F827404423}" srcOrd="3" destOrd="0" presId="urn:microsoft.com/office/officeart/2005/8/layout/hList3"/>
    <dgm:cxn modelId="{C2E12EF5-53EE-421A-8A79-73FFB7D2ACB6}" type="presParOf" srcId="{5721E8C8-79C0-4DDD-B277-7BDA082C8ECF}" destId="{800B86BF-139F-4964-BD18-DCC9FE180252}"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9622C8A-3818-4F16-A206-CFD36F63780D}" type="doc">
      <dgm:prSet loTypeId="urn:microsoft.com/office/officeart/2005/8/layout/default" loCatId="list" qsTypeId="urn:microsoft.com/office/officeart/2005/8/quickstyle/3d3" qsCatId="3D" csTypeId="urn:microsoft.com/office/officeart/2005/8/colors/colorful1" csCatId="colorful" phldr="1"/>
      <dgm:spPr/>
      <dgm:t>
        <a:bodyPr/>
        <a:lstStyle/>
        <a:p>
          <a:endParaRPr lang="en-US"/>
        </a:p>
      </dgm:t>
    </dgm:pt>
    <dgm:pt modelId="{FACF8E0A-A05E-47B2-8D04-4A12D1A017EE}">
      <dgm:prSet phldrT="[Text]"/>
      <dgm:spPr/>
      <dgm:t>
        <a:bodyPr/>
        <a:lstStyle/>
        <a:p>
          <a:r>
            <a:rPr lang="en-US" b="1" dirty="0" smtClean="0">
              <a:solidFill>
                <a:schemeClr val="tx1"/>
              </a:solidFill>
              <a:latin typeface="Arial" panose="020B0604020202020204" pitchFamily="34" charset="0"/>
              <a:cs typeface="Arial" panose="020B0604020202020204" pitchFamily="34" charset="0"/>
            </a:rPr>
            <a:t>Speech Therapy</a:t>
          </a:r>
          <a:endParaRPr lang="en-US" b="1" dirty="0">
            <a:solidFill>
              <a:schemeClr val="tx1"/>
            </a:solidFill>
            <a:latin typeface="Arial" panose="020B0604020202020204" pitchFamily="34" charset="0"/>
            <a:cs typeface="Arial" panose="020B0604020202020204" pitchFamily="34" charset="0"/>
          </a:endParaRPr>
        </a:p>
      </dgm:t>
    </dgm:pt>
    <dgm:pt modelId="{5EEF0188-539B-4DDF-8E54-9042E2EAB440}" type="parTrans" cxnId="{219322E0-771A-4745-B941-3770749B49E1}">
      <dgm:prSet/>
      <dgm:spPr/>
      <dgm:t>
        <a:bodyPr/>
        <a:lstStyle/>
        <a:p>
          <a:endParaRPr lang="en-US"/>
        </a:p>
      </dgm:t>
    </dgm:pt>
    <dgm:pt modelId="{C831DDB3-4006-4712-AC7B-E5229184CB6D}" type="sibTrans" cxnId="{219322E0-771A-4745-B941-3770749B49E1}">
      <dgm:prSet/>
      <dgm:spPr/>
      <dgm:t>
        <a:bodyPr/>
        <a:lstStyle/>
        <a:p>
          <a:endParaRPr lang="en-US"/>
        </a:p>
      </dgm:t>
    </dgm:pt>
    <dgm:pt modelId="{2A44E5E8-3741-4EBD-808A-DD9E2968FACF}">
      <dgm:prSet phldrT="[Text]"/>
      <dgm:spPr/>
      <dgm:t>
        <a:bodyPr/>
        <a:lstStyle/>
        <a:p>
          <a:r>
            <a:rPr lang="en-US" b="1" dirty="0" smtClean="0">
              <a:solidFill>
                <a:schemeClr val="tx1"/>
              </a:solidFill>
              <a:latin typeface="Arial" panose="020B0604020202020204" pitchFamily="34" charset="0"/>
              <a:cs typeface="Arial" panose="020B0604020202020204" pitchFamily="34" charset="0"/>
            </a:rPr>
            <a:t>Occupational Therapy</a:t>
          </a:r>
          <a:endParaRPr lang="en-US" b="1" dirty="0">
            <a:solidFill>
              <a:schemeClr val="tx1"/>
            </a:solidFill>
            <a:latin typeface="Arial" panose="020B0604020202020204" pitchFamily="34" charset="0"/>
            <a:cs typeface="Arial" panose="020B0604020202020204" pitchFamily="34" charset="0"/>
          </a:endParaRPr>
        </a:p>
      </dgm:t>
    </dgm:pt>
    <dgm:pt modelId="{96571528-3028-494C-B5AB-1C5747A873AE}" type="parTrans" cxnId="{130129FB-5E5A-4FD0-AE12-EA872686529B}">
      <dgm:prSet/>
      <dgm:spPr/>
      <dgm:t>
        <a:bodyPr/>
        <a:lstStyle/>
        <a:p>
          <a:endParaRPr lang="en-US"/>
        </a:p>
      </dgm:t>
    </dgm:pt>
    <dgm:pt modelId="{3E411460-C35D-4A45-ABAE-C66B878A58CE}" type="sibTrans" cxnId="{130129FB-5E5A-4FD0-AE12-EA872686529B}">
      <dgm:prSet/>
      <dgm:spPr/>
      <dgm:t>
        <a:bodyPr/>
        <a:lstStyle/>
        <a:p>
          <a:endParaRPr lang="en-US"/>
        </a:p>
      </dgm:t>
    </dgm:pt>
    <dgm:pt modelId="{C6577A81-F9B4-45F1-AD3B-5F5054FE9526}">
      <dgm:prSet phldrT="[Text]"/>
      <dgm:spPr/>
      <dgm:t>
        <a:bodyPr/>
        <a:lstStyle/>
        <a:p>
          <a:r>
            <a:rPr lang="en-US" b="1" dirty="0" smtClean="0">
              <a:solidFill>
                <a:schemeClr val="tx1"/>
              </a:solidFill>
              <a:latin typeface="Arial" panose="020B0604020202020204" pitchFamily="34" charset="0"/>
              <a:cs typeface="Arial" panose="020B0604020202020204" pitchFamily="34" charset="0"/>
            </a:rPr>
            <a:t>Skilled Nursing</a:t>
          </a:r>
          <a:endParaRPr lang="en-US" b="1" dirty="0">
            <a:solidFill>
              <a:schemeClr val="tx1"/>
            </a:solidFill>
            <a:latin typeface="Arial" panose="020B0604020202020204" pitchFamily="34" charset="0"/>
            <a:cs typeface="Arial" panose="020B0604020202020204" pitchFamily="34" charset="0"/>
          </a:endParaRPr>
        </a:p>
      </dgm:t>
    </dgm:pt>
    <dgm:pt modelId="{A2A7DE7C-4C74-4FC5-B42A-F270723200FD}" type="parTrans" cxnId="{11FFE486-A08A-4CE4-855F-553A70C3EF1D}">
      <dgm:prSet/>
      <dgm:spPr/>
      <dgm:t>
        <a:bodyPr/>
        <a:lstStyle/>
        <a:p>
          <a:endParaRPr lang="en-US"/>
        </a:p>
      </dgm:t>
    </dgm:pt>
    <dgm:pt modelId="{67AC46C1-4EF5-41DC-BB5D-3EB00E9CEEE7}" type="sibTrans" cxnId="{11FFE486-A08A-4CE4-855F-553A70C3EF1D}">
      <dgm:prSet/>
      <dgm:spPr/>
      <dgm:t>
        <a:bodyPr/>
        <a:lstStyle/>
        <a:p>
          <a:endParaRPr lang="en-US"/>
        </a:p>
      </dgm:t>
    </dgm:pt>
    <dgm:pt modelId="{1D3FE1B8-6064-4B3A-BEEE-4153A84A6AD6}">
      <dgm:prSet phldrT="[Text]"/>
      <dgm:spPr/>
      <dgm:t>
        <a:bodyPr/>
        <a:lstStyle/>
        <a:p>
          <a:pPr algn="ctr"/>
          <a:r>
            <a:rPr lang="en-US" b="1" dirty="0" smtClean="0">
              <a:solidFill>
                <a:schemeClr val="tx1"/>
              </a:solidFill>
              <a:latin typeface="Arial" panose="020B0604020202020204" pitchFamily="34" charset="0"/>
              <a:cs typeface="Arial" panose="020B0604020202020204" pitchFamily="34" charset="0"/>
            </a:rPr>
            <a:t>Psychological Evaluation</a:t>
          </a:r>
          <a:endParaRPr lang="en-US" dirty="0">
            <a:solidFill>
              <a:schemeClr val="tx1"/>
            </a:solidFill>
          </a:endParaRPr>
        </a:p>
      </dgm:t>
    </dgm:pt>
    <dgm:pt modelId="{572350B6-C4C8-48BF-BB48-624B1B1070DA}" type="parTrans" cxnId="{F0ABF2B8-0EE2-4238-8E8F-51A2FD0A8249}">
      <dgm:prSet/>
      <dgm:spPr/>
      <dgm:t>
        <a:bodyPr/>
        <a:lstStyle/>
        <a:p>
          <a:endParaRPr lang="en-US"/>
        </a:p>
      </dgm:t>
    </dgm:pt>
    <dgm:pt modelId="{3C3F2A05-67D6-4048-9D82-A44C89DB023C}" type="sibTrans" cxnId="{F0ABF2B8-0EE2-4238-8E8F-51A2FD0A8249}">
      <dgm:prSet/>
      <dgm:spPr/>
      <dgm:t>
        <a:bodyPr/>
        <a:lstStyle/>
        <a:p>
          <a:endParaRPr lang="en-US"/>
        </a:p>
      </dgm:t>
    </dgm:pt>
    <dgm:pt modelId="{73A484FD-859B-4C4F-92F3-CD1B91D2D39B}">
      <dgm:prSet phldrT="[Text]"/>
      <dgm:spPr/>
      <dgm:t>
        <a:bodyPr/>
        <a:lstStyle/>
        <a:p>
          <a:r>
            <a:rPr lang="en-US" b="1" dirty="0" smtClean="0">
              <a:solidFill>
                <a:schemeClr val="tx1"/>
              </a:solidFill>
              <a:latin typeface="Arial" panose="020B0604020202020204" pitchFamily="34" charset="0"/>
              <a:cs typeface="Arial" panose="020B0604020202020204" pitchFamily="34" charset="0"/>
            </a:rPr>
            <a:t>Physical Therapy</a:t>
          </a:r>
          <a:endParaRPr lang="en-US" b="1" dirty="0">
            <a:solidFill>
              <a:schemeClr val="tx1"/>
            </a:solidFill>
            <a:latin typeface="Arial" panose="020B0604020202020204" pitchFamily="34" charset="0"/>
            <a:cs typeface="Arial" panose="020B0604020202020204" pitchFamily="34" charset="0"/>
          </a:endParaRPr>
        </a:p>
      </dgm:t>
    </dgm:pt>
    <dgm:pt modelId="{1A43B451-2B3C-460C-8D3E-EBC6E75AD68D}" type="parTrans" cxnId="{9465848B-77DB-4BDE-9C09-2B927D974CA4}">
      <dgm:prSet/>
      <dgm:spPr/>
      <dgm:t>
        <a:bodyPr/>
        <a:lstStyle/>
        <a:p>
          <a:endParaRPr lang="en-US"/>
        </a:p>
      </dgm:t>
    </dgm:pt>
    <dgm:pt modelId="{52799889-3AF6-46BD-A3CE-A99D183E7FA9}" type="sibTrans" cxnId="{9465848B-77DB-4BDE-9C09-2B927D974CA4}">
      <dgm:prSet/>
      <dgm:spPr/>
      <dgm:t>
        <a:bodyPr/>
        <a:lstStyle/>
        <a:p>
          <a:endParaRPr lang="en-US"/>
        </a:p>
      </dgm:t>
    </dgm:pt>
    <dgm:pt modelId="{E19D091F-E871-4656-B7F3-2B3CD1134C3E}">
      <dgm:prSet phldrT="[Text]"/>
      <dgm:spPr/>
      <dgm:t>
        <a:bodyPr/>
        <a:lstStyle/>
        <a:p>
          <a:r>
            <a:rPr lang="en-US" b="1" dirty="0" smtClean="0">
              <a:solidFill>
                <a:schemeClr val="tx1"/>
              </a:solidFill>
              <a:latin typeface="Arial" panose="020B0604020202020204" pitchFamily="34" charset="0"/>
              <a:cs typeface="Arial" panose="020B0604020202020204" pitchFamily="34" charset="0"/>
            </a:rPr>
            <a:t>Medical Specialist Evaluation</a:t>
          </a:r>
          <a:endParaRPr lang="en-US" b="1" dirty="0">
            <a:solidFill>
              <a:schemeClr val="tx1"/>
            </a:solidFill>
            <a:latin typeface="Arial" panose="020B0604020202020204" pitchFamily="34" charset="0"/>
            <a:cs typeface="Arial" panose="020B0604020202020204" pitchFamily="34" charset="0"/>
          </a:endParaRPr>
        </a:p>
      </dgm:t>
    </dgm:pt>
    <dgm:pt modelId="{8C28C36E-0E88-4F44-9FDE-5B5DEE0B1B33}" type="parTrans" cxnId="{0879E221-F89F-45C3-B3F7-9BABE14E5C80}">
      <dgm:prSet/>
      <dgm:spPr/>
      <dgm:t>
        <a:bodyPr/>
        <a:lstStyle/>
        <a:p>
          <a:endParaRPr lang="en-US"/>
        </a:p>
      </dgm:t>
    </dgm:pt>
    <dgm:pt modelId="{1129386F-DB4E-4897-9DEE-E1F2C83B1F1B}" type="sibTrans" cxnId="{0879E221-F89F-45C3-B3F7-9BABE14E5C80}">
      <dgm:prSet/>
      <dgm:spPr/>
      <dgm:t>
        <a:bodyPr/>
        <a:lstStyle/>
        <a:p>
          <a:endParaRPr lang="en-US"/>
        </a:p>
      </dgm:t>
    </dgm:pt>
    <dgm:pt modelId="{277FB9BD-0CC9-478F-A462-2098984647F6}">
      <dgm:prSet phldrT="[Text]"/>
      <dgm:spPr/>
      <dgm:t>
        <a:bodyPr/>
        <a:lstStyle/>
        <a:p>
          <a:r>
            <a:rPr lang="en-US" b="1" dirty="0" smtClean="0">
              <a:solidFill>
                <a:schemeClr val="tx1"/>
              </a:solidFill>
              <a:latin typeface="Arial" panose="020B0604020202020204" pitchFamily="34" charset="0"/>
              <a:cs typeface="Arial" panose="020B0604020202020204" pitchFamily="34" charset="0"/>
            </a:rPr>
            <a:t>Audiological Evaluation</a:t>
          </a:r>
          <a:endParaRPr lang="en-US" b="1" dirty="0">
            <a:solidFill>
              <a:schemeClr val="tx1"/>
            </a:solidFill>
            <a:latin typeface="Arial" panose="020B0604020202020204" pitchFamily="34" charset="0"/>
            <a:cs typeface="Arial" panose="020B0604020202020204" pitchFamily="34" charset="0"/>
          </a:endParaRPr>
        </a:p>
      </dgm:t>
    </dgm:pt>
    <dgm:pt modelId="{49C6D4C9-B731-4D3F-9880-D2B5DD336597}" type="parTrans" cxnId="{D47C71A3-1119-4D53-ADDD-897796BBB524}">
      <dgm:prSet/>
      <dgm:spPr/>
      <dgm:t>
        <a:bodyPr/>
        <a:lstStyle/>
        <a:p>
          <a:endParaRPr lang="en-US"/>
        </a:p>
      </dgm:t>
    </dgm:pt>
    <dgm:pt modelId="{02093051-ABF3-4CB8-8B6C-13BF611E39F3}" type="sibTrans" cxnId="{D47C71A3-1119-4D53-ADDD-897796BBB524}">
      <dgm:prSet/>
      <dgm:spPr/>
      <dgm:t>
        <a:bodyPr/>
        <a:lstStyle/>
        <a:p>
          <a:endParaRPr lang="en-US"/>
        </a:p>
      </dgm:t>
    </dgm:pt>
    <dgm:pt modelId="{27D7AFAF-172A-4D6F-9336-203BE4DCE36F}">
      <dgm:prSet phldrT="[Text]"/>
      <dgm:spPr/>
      <dgm:t>
        <a:bodyPr/>
        <a:lstStyle/>
        <a:p>
          <a:r>
            <a:rPr lang="en-US" b="1" dirty="0" smtClean="0">
              <a:solidFill>
                <a:schemeClr val="tx1"/>
              </a:solidFill>
              <a:latin typeface="Arial" panose="020B0604020202020204" pitchFamily="34" charset="0"/>
              <a:cs typeface="Arial" panose="020B0604020202020204" pitchFamily="34" charset="0"/>
            </a:rPr>
            <a:t>Special Transportation</a:t>
          </a:r>
          <a:endParaRPr lang="en-US" b="1" dirty="0">
            <a:solidFill>
              <a:schemeClr val="tx1"/>
            </a:solidFill>
            <a:latin typeface="Arial" panose="020B0604020202020204" pitchFamily="34" charset="0"/>
            <a:cs typeface="Arial" panose="020B0604020202020204" pitchFamily="34" charset="0"/>
          </a:endParaRPr>
        </a:p>
      </dgm:t>
    </dgm:pt>
    <dgm:pt modelId="{8CB8ACF6-5548-4212-ADF4-C8453587356D}" type="parTrans" cxnId="{0FDBA6CE-FA17-41C6-86A4-3656B85D899F}">
      <dgm:prSet/>
      <dgm:spPr/>
      <dgm:t>
        <a:bodyPr/>
        <a:lstStyle/>
        <a:p>
          <a:endParaRPr lang="en-US"/>
        </a:p>
      </dgm:t>
    </dgm:pt>
    <dgm:pt modelId="{2F487E10-E59E-4FAE-B517-1AE84C592EC8}" type="sibTrans" cxnId="{0FDBA6CE-FA17-41C6-86A4-3656B85D899F}">
      <dgm:prSet/>
      <dgm:spPr/>
      <dgm:t>
        <a:bodyPr/>
        <a:lstStyle/>
        <a:p>
          <a:endParaRPr lang="en-US"/>
        </a:p>
      </dgm:t>
    </dgm:pt>
    <dgm:pt modelId="{4FE27AB1-C8EA-4566-B81A-964DB3074915}">
      <dgm:prSet phldrT="[Text]"/>
      <dgm:spPr/>
      <dgm:t>
        <a:bodyPr/>
        <a:lstStyle/>
        <a:p>
          <a:pPr algn="ctr"/>
          <a:r>
            <a:rPr lang="en-US" b="1" dirty="0" smtClean="0">
              <a:solidFill>
                <a:schemeClr val="tx1"/>
              </a:solidFill>
              <a:latin typeface="Arial" panose="020B0604020202020204" pitchFamily="34" charset="0"/>
              <a:cs typeface="Arial" panose="020B0604020202020204" pitchFamily="34" charset="0"/>
            </a:rPr>
            <a:t>Psychological Counseling</a:t>
          </a:r>
          <a:endParaRPr lang="en-US" b="1" dirty="0">
            <a:solidFill>
              <a:schemeClr val="tx1"/>
            </a:solidFill>
            <a:latin typeface="Arial" panose="020B0604020202020204" pitchFamily="34" charset="0"/>
            <a:cs typeface="Arial" panose="020B0604020202020204" pitchFamily="34" charset="0"/>
          </a:endParaRPr>
        </a:p>
      </dgm:t>
    </dgm:pt>
    <dgm:pt modelId="{C734EB73-D897-4714-A3D5-FEC5A2B5ED95}" type="sibTrans" cxnId="{E31EC0DA-AD41-4D70-BE0B-B431CC3F5953}">
      <dgm:prSet/>
      <dgm:spPr/>
      <dgm:t>
        <a:bodyPr/>
        <a:lstStyle/>
        <a:p>
          <a:endParaRPr lang="en-US"/>
        </a:p>
      </dgm:t>
    </dgm:pt>
    <dgm:pt modelId="{5AEB81B3-BCC2-430E-A650-622BE81DD278}" type="parTrans" cxnId="{E31EC0DA-AD41-4D70-BE0B-B431CC3F5953}">
      <dgm:prSet/>
      <dgm:spPr/>
      <dgm:t>
        <a:bodyPr/>
        <a:lstStyle/>
        <a:p>
          <a:endParaRPr lang="en-US"/>
        </a:p>
      </dgm:t>
    </dgm:pt>
    <dgm:pt modelId="{F03C6625-B9ED-4C05-A3F5-13B5CD4DBD62}">
      <dgm:prSet phldrT="[Text]"/>
      <dgm:spPr/>
      <dgm:t>
        <a:bodyPr/>
        <a:lstStyle/>
        <a:p>
          <a:r>
            <a:rPr lang="en-US" b="1" dirty="0" smtClean="0">
              <a:solidFill>
                <a:schemeClr val="tx1"/>
              </a:solidFill>
              <a:latin typeface="Arial" panose="020B0604020202020204" pitchFamily="34" charset="0"/>
              <a:cs typeface="Arial" panose="020B0604020202020204" pitchFamily="34" charset="0"/>
            </a:rPr>
            <a:t>Medical Evaluation</a:t>
          </a:r>
          <a:endParaRPr lang="en-US" b="1" dirty="0">
            <a:solidFill>
              <a:schemeClr val="tx1"/>
            </a:solidFill>
            <a:latin typeface="Arial" panose="020B0604020202020204" pitchFamily="34" charset="0"/>
            <a:cs typeface="Arial" panose="020B0604020202020204" pitchFamily="34" charset="0"/>
          </a:endParaRPr>
        </a:p>
      </dgm:t>
    </dgm:pt>
    <dgm:pt modelId="{1DEA16DA-0459-4340-B58B-99AA8CA49B6B}" type="sibTrans" cxnId="{F04814DA-CAC1-40F8-BF8D-83D7AAB11616}">
      <dgm:prSet/>
      <dgm:spPr/>
      <dgm:t>
        <a:bodyPr/>
        <a:lstStyle/>
        <a:p>
          <a:endParaRPr lang="en-US"/>
        </a:p>
      </dgm:t>
    </dgm:pt>
    <dgm:pt modelId="{3781644B-87E3-41D5-B53E-75F0E58ADF21}" type="parTrans" cxnId="{F04814DA-CAC1-40F8-BF8D-83D7AAB11616}">
      <dgm:prSet/>
      <dgm:spPr/>
      <dgm:t>
        <a:bodyPr/>
        <a:lstStyle/>
        <a:p>
          <a:endParaRPr lang="en-US"/>
        </a:p>
      </dgm:t>
    </dgm:pt>
    <dgm:pt modelId="{CA2653FC-8336-4A06-AF6B-B1A2AE50645D}" type="pres">
      <dgm:prSet presAssocID="{49622C8A-3818-4F16-A206-CFD36F63780D}" presName="diagram" presStyleCnt="0">
        <dgm:presLayoutVars>
          <dgm:dir/>
          <dgm:resizeHandles val="exact"/>
        </dgm:presLayoutVars>
      </dgm:prSet>
      <dgm:spPr/>
      <dgm:t>
        <a:bodyPr/>
        <a:lstStyle/>
        <a:p>
          <a:endParaRPr lang="en-US"/>
        </a:p>
      </dgm:t>
    </dgm:pt>
    <dgm:pt modelId="{37589305-30B4-4582-A93C-3CC9B162095B}" type="pres">
      <dgm:prSet presAssocID="{FACF8E0A-A05E-47B2-8D04-4A12D1A017EE}" presName="node" presStyleLbl="node1" presStyleIdx="0" presStyleCnt="10" custLinFactNeighborX="9851" custLinFactNeighborY="12815">
        <dgm:presLayoutVars>
          <dgm:bulletEnabled val="1"/>
        </dgm:presLayoutVars>
      </dgm:prSet>
      <dgm:spPr/>
      <dgm:t>
        <a:bodyPr/>
        <a:lstStyle/>
        <a:p>
          <a:endParaRPr lang="en-US"/>
        </a:p>
      </dgm:t>
    </dgm:pt>
    <dgm:pt modelId="{1632249F-3AB9-442D-8147-41E93CEE60E0}" type="pres">
      <dgm:prSet presAssocID="{C831DDB3-4006-4712-AC7B-E5229184CB6D}" presName="sibTrans" presStyleCnt="0"/>
      <dgm:spPr/>
      <dgm:t>
        <a:bodyPr/>
        <a:lstStyle/>
        <a:p>
          <a:endParaRPr lang="en-US"/>
        </a:p>
      </dgm:t>
    </dgm:pt>
    <dgm:pt modelId="{DACFD748-0BE5-4969-B34F-69AFD5A9BE8E}" type="pres">
      <dgm:prSet presAssocID="{73A484FD-859B-4C4F-92F3-CD1B91D2D39B}" presName="node" presStyleLbl="node1" presStyleIdx="1" presStyleCnt="10" custLinFactNeighborX="1300" custLinFactNeighborY="12811">
        <dgm:presLayoutVars>
          <dgm:bulletEnabled val="1"/>
        </dgm:presLayoutVars>
      </dgm:prSet>
      <dgm:spPr/>
      <dgm:t>
        <a:bodyPr/>
        <a:lstStyle/>
        <a:p>
          <a:endParaRPr lang="en-US"/>
        </a:p>
      </dgm:t>
    </dgm:pt>
    <dgm:pt modelId="{12C67CC8-B724-4BEE-A289-044C2C24D049}" type="pres">
      <dgm:prSet presAssocID="{52799889-3AF6-46BD-A3CE-A99D183E7FA9}" presName="sibTrans" presStyleCnt="0"/>
      <dgm:spPr/>
      <dgm:t>
        <a:bodyPr/>
        <a:lstStyle/>
        <a:p>
          <a:endParaRPr lang="en-US"/>
        </a:p>
      </dgm:t>
    </dgm:pt>
    <dgm:pt modelId="{AEA59B6B-067E-4032-9808-6ABB7F3DF4B4}" type="pres">
      <dgm:prSet presAssocID="{2A44E5E8-3741-4EBD-808A-DD9E2968FACF}" presName="node" presStyleLbl="node1" presStyleIdx="2" presStyleCnt="10" custLinFactNeighborX="-6289" custLinFactNeighborY="12870">
        <dgm:presLayoutVars>
          <dgm:bulletEnabled val="1"/>
        </dgm:presLayoutVars>
      </dgm:prSet>
      <dgm:spPr/>
      <dgm:t>
        <a:bodyPr/>
        <a:lstStyle/>
        <a:p>
          <a:endParaRPr lang="en-US"/>
        </a:p>
      </dgm:t>
    </dgm:pt>
    <dgm:pt modelId="{A16B0F20-20DE-4553-A312-F3F1583073CD}" type="pres">
      <dgm:prSet presAssocID="{3E411460-C35D-4A45-ABAE-C66B878A58CE}" presName="sibTrans" presStyleCnt="0"/>
      <dgm:spPr/>
      <dgm:t>
        <a:bodyPr/>
        <a:lstStyle/>
        <a:p>
          <a:endParaRPr lang="en-US"/>
        </a:p>
      </dgm:t>
    </dgm:pt>
    <dgm:pt modelId="{3B9FF601-CEF8-40CA-A677-7A6C1E0B9515}" type="pres">
      <dgm:prSet presAssocID="{4FE27AB1-C8EA-4566-B81A-964DB3074915}" presName="node" presStyleLbl="node1" presStyleIdx="3" presStyleCnt="10" custLinFactNeighborX="-15196" custLinFactNeighborY="12870">
        <dgm:presLayoutVars>
          <dgm:bulletEnabled val="1"/>
        </dgm:presLayoutVars>
      </dgm:prSet>
      <dgm:spPr/>
      <dgm:t>
        <a:bodyPr/>
        <a:lstStyle/>
        <a:p>
          <a:endParaRPr lang="en-US"/>
        </a:p>
      </dgm:t>
    </dgm:pt>
    <dgm:pt modelId="{BB4C7588-D901-484A-8F3A-31DBE8A892E8}" type="pres">
      <dgm:prSet presAssocID="{C734EB73-D897-4714-A3D5-FEC5A2B5ED95}" presName="sibTrans" presStyleCnt="0"/>
      <dgm:spPr/>
      <dgm:t>
        <a:bodyPr/>
        <a:lstStyle/>
        <a:p>
          <a:endParaRPr lang="en-US"/>
        </a:p>
      </dgm:t>
    </dgm:pt>
    <dgm:pt modelId="{759E5380-2326-4E7C-804B-F5A40010708D}" type="pres">
      <dgm:prSet presAssocID="{C6577A81-F9B4-45F1-AD3B-5F5054FE9526}" presName="node" presStyleLbl="node1" presStyleIdx="4" presStyleCnt="10" custLinFactNeighborX="9501" custLinFactNeighborY="-991">
        <dgm:presLayoutVars>
          <dgm:bulletEnabled val="1"/>
        </dgm:presLayoutVars>
      </dgm:prSet>
      <dgm:spPr/>
      <dgm:t>
        <a:bodyPr/>
        <a:lstStyle/>
        <a:p>
          <a:endParaRPr lang="en-US"/>
        </a:p>
      </dgm:t>
    </dgm:pt>
    <dgm:pt modelId="{4DDC67B5-C5CF-4D7D-B767-D358BA8B3F0F}" type="pres">
      <dgm:prSet presAssocID="{67AC46C1-4EF5-41DC-BB5D-3EB00E9CEEE7}" presName="sibTrans" presStyleCnt="0"/>
      <dgm:spPr/>
      <dgm:t>
        <a:bodyPr/>
        <a:lstStyle/>
        <a:p>
          <a:endParaRPr lang="en-US"/>
        </a:p>
      </dgm:t>
    </dgm:pt>
    <dgm:pt modelId="{1B9B3C6A-8255-4FCE-9EBC-E5B469A35B47}" type="pres">
      <dgm:prSet presAssocID="{1D3FE1B8-6064-4B3A-BEEE-4153A84A6AD6}" presName="node" presStyleLbl="node1" presStyleIdx="5" presStyleCnt="10" custLinFactNeighborX="1188" custLinFactNeighborY="-990">
        <dgm:presLayoutVars>
          <dgm:bulletEnabled val="1"/>
        </dgm:presLayoutVars>
      </dgm:prSet>
      <dgm:spPr/>
      <dgm:t>
        <a:bodyPr/>
        <a:lstStyle/>
        <a:p>
          <a:endParaRPr lang="en-US"/>
        </a:p>
      </dgm:t>
    </dgm:pt>
    <dgm:pt modelId="{6F7A1E5A-4E4E-4D72-BA70-E32CA620CA58}" type="pres">
      <dgm:prSet presAssocID="{3C3F2A05-67D6-4048-9D82-A44C89DB023C}" presName="sibTrans" presStyleCnt="0"/>
      <dgm:spPr/>
      <dgm:t>
        <a:bodyPr/>
        <a:lstStyle/>
        <a:p>
          <a:endParaRPr lang="en-US"/>
        </a:p>
      </dgm:t>
    </dgm:pt>
    <dgm:pt modelId="{8198F24E-E771-46F6-8AF2-1EC937CFA5D0}" type="pres">
      <dgm:prSet presAssocID="{F03C6625-B9ED-4C05-A3F5-13B5CD4DBD62}" presName="node" presStyleLbl="node1" presStyleIdx="6" presStyleCnt="10" custLinFactNeighborX="-5695" custLinFactNeighborY="-990">
        <dgm:presLayoutVars>
          <dgm:bulletEnabled val="1"/>
        </dgm:presLayoutVars>
      </dgm:prSet>
      <dgm:spPr/>
      <dgm:t>
        <a:bodyPr/>
        <a:lstStyle/>
        <a:p>
          <a:endParaRPr lang="en-US"/>
        </a:p>
      </dgm:t>
    </dgm:pt>
    <dgm:pt modelId="{6B36601D-F6CB-4B46-9294-A8190E674402}" type="pres">
      <dgm:prSet presAssocID="{1DEA16DA-0459-4340-B58B-99AA8CA49B6B}" presName="sibTrans" presStyleCnt="0"/>
      <dgm:spPr/>
      <dgm:t>
        <a:bodyPr/>
        <a:lstStyle/>
        <a:p>
          <a:endParaRPr lang="en-US"/>
        </a:p>
      </dgm:t>
    </dgm:pt>
    <dgm:pt modelId="{7BB42703-00AD-478A-88DC-1ED7F5B7086E}" type="pres">
      <dgm:prSet presAssocID="{E19D091F-E871-4656-B7F3-2B3CD1134C3E}" presName="node" presStyleLbl="node1" presStyleIdx="7" presStyleCnt="10" custLinFactNeighborX="-15196" custLinFactNeighborY="-990">
        <dgm:presLayoutVars>
          <dgm:bulletEnabled val="1"/>
        </dgm:presLayoutVars>
      </dgm:prSet>
      <dgm:spPr/>
      <dgm:t>
        <a:bodyPr/>
        <a:lstStyle/>
        <a:p>
          <a:endParaRPr lang="en-US"/>
        </a:p>
      </dgm:t>
    </dgm:pt>
    <dgm:pt modelId="{C1E09974-B658-4022-97D0-585763670586}" type="pres">
      <dgm:prSet presAssocID="{1129386F-DB4E-4897-9DEE-E1F2C83B1F1B}" presName="sibTrans" presStyleCnt="0"/>
      <dgm:spPr/>
      <dgm:t>
        <a:bodyPr/>
        <a:lstStyle/>
        <a:p>
          <a:endParaRPr lang="en-US"/>
        </a:p>
      </dgm:t>
    </dgm:pt>
    <dgm:pt modelId="{9BD8DD69-C17F-42F0-93E3-02B36A761694}" type="pres">
      <dgm:prSet presAssocID="{277FB9BD-0CC9-478F-A462-2098984647F6}" presName="node" presStyleLbl="node1" presStyleIdx="8" presStyleCnt="10" custLinFactNeighborX="1220" custLinFactNeighborY="-14791">
        <dgm:presLayoutVars>
          <dgm:bulletEnabled val="1"/>
        </dgm:presLayoutVars>
      </dgm:prSet>
      <dgm:spPr/>
      <dgm:t>
        <a:bodyPr/>
        <a:lstStyle/>
        <a:p>
          <a:endParaRPr lang="en-US"/>
        </a:p>
      </dgm:t>
    </dgm:pt>
    <dgm:pt modelId="{37DA62EA-B307-4D4D-BCAA-35FA3DE2BC7D}" type="pres">
      <dgm:prSet presAssocID="{02093051-ABF3-4CB8-8B6C-13BF611E39F3}" presName="sibTrans" presStyleCnt="0"/>
      <dgm:spPr/>
      <dgm:t>
        <a:bodyPr/>
        <a:lstStyle/>
        <a:p>
          <a:endParaRPr lang="en-US"/>
        </a:p>
      </dgm:t>
    </dgm:pt>
    <dgm:pt modelId="{11FAFBD3-8397-412D-93BC-D490CECAB0C1}" type="pres">
      <dgm:prSet presAssocID="{27D7AFAF-172A-4D6F-9336-203BE4DCE36F}" presName="node" presStyleLbl="node1" presStyleIdx="9" presStyleCnt="10" custLinFactNeighborX="-7477" custLinFactNeighborY="-14849">
        <dgm:presLayoutVars>
          <dgm:bulletEnabled val="1"/>
        </dgm:presLayoutVars>
      </dgm:prSet>
      <dgm:spPr/>
      <dgm:t>
        <a:bodyPr/>
        <a:lstStyle/>
        <a:p>
          <a:endParaRPr lang="en-US"/>
        </a:p>
      </dgm:t>
    </dgm:pt>
  </dgm:ptLst>
  <dgm:cxnLst>
    <dgm:cxn modelId="{E31EC0DA-AD41-4D70-BE0B-B431CC3F5953}" srcId="{49622C8A-3818-4F16-A206-CFD36F63780D}" destId="{4FE27AB1-C8EA-4566-B81A-964DB3074915}" srcOrd="3" destOrd="0" parTransId="{5AEB81B3-BCC2-430E-A650-622BE81DD278}" sibTransId="{C734EB73-D897-4714-A3D5-FEC5A2B5ED95}"/>
    <dgm:cxn modelId="{46377349-A44C-43AD-83F2-F42602068434}" type="presOf" srcId="{F03C6625-B9ED-4C05-A3F5-13B5CD4DBD62}" destId="{8198F24E-E771-46F6-8AF2-1EC937CFA5D0}" srcOrd="0" destOrd="0" presId="urn:microsoft.com/office/officeart/2005/8/layout/default"/>
    <dgm:cxn modelId="{0FDBA6CE-FA17-41C6-86A4-3656B85D899F}" srcId="{49622C8A-3818-4F16-A206-CFD36F63780D}" destId="{27D7AFAF-172A-4D6F-9336-203BE4DCE36F}" srcOrd="9" destOrd="0" parTransId="{8CB8ACF6-5548-4212-ADF4-C8453587356D}" sibTransId="{2F487E10-E59E-4FAE-B517-1AE84C592EC8}"/>
    <dgm:cxn modelId="{41B924BB-4413-4D20-A4AB-86D849367602}" type="presOf" srcId="{277FB9BD-0CC9-478F-A462-2098984647F6}" destId="{9BD8DD69-C17F-42F0-93E3-02B36A761694}" srcOrd="0" destOrd="0" presId="urn:microsoft.com/office/officeart/2005/8/layout/default"/>
    <dgm:cxn modelId="{0879E221-F89F-45C3-B3F7-9BABE14E5C80}" srcId="{49622C8A-3818-4F16-A206-CFD36F63780D}" destId="{E19D091F-E871-4656-B7F3-2B3CD1134C3E}" srcOrd="7" destOrd="0" parTransId="{8C28C36E-0E88-4F44-9FDE-5B5DEE0B1B33}" sibTransId="{1129386F-DB4E-4897-9DEE-E1F2C83B1F1B}"/>
    <dgm:cxn modelId="{219322E0-771A-4745-B941-3770749B49E1}" srcId="{49622C8A-3818-4F16-A206-CFD36F63780D}" destId="{FACF8E0A-A05E-47B2-8D04-4A12D1A017EE}" srcOrd="0" destOrd="0" parTransId="{5EEF0188-539B-4DDF-8E54-9042E2EAB440}" sibTransId="{C831DDB3-4006-4712-AC7B-E5229184CB6D}"/>
    <dgm:cxn modelId="{362E5615-2A3A-4176-8F75-01F0F3621F62}" type="presOf" srcId="{49622C8A-3818-4F16-A206-CFD36F63780D}" destId="{CA2653FC-8336-4A06-AF6B-B1A2AE50645D}" srcOrd="0" destOrd="0" presId="urn:microsoft.com/office/officeart/2005/8/layout/default"/>
    <dgm:cxn modelId="{D154A841-4B23-4A6D-BD05-1468F3D3CB8F}" type="presOf" srcId="{73A484FD-859B-4C4F-92F3-CD1B91D2D39B}" destId="{DACFD748-0BE5-4969-B34F-69AFD5A9BE8E}" srcOrd="0" destOrd="0" presId="urn:microsoft.com/office/officeart/2005/8/layout/default"/>
    <dgm:cxn modelId="{D47C71A3-1119-4D53-ADDD-897796BBB524}" srcId="{49622C8A-3818-4F16-A206-CFD36F63780D}" destId="{277FB9BD-0CC9-478F-A462-2098984647F6}" srcOrd="8" destOrd="0" parTransId="{49C6D4C9-B731-4D3F-9880-D2B5DD336597}" sibTransId="{02093051-ABF3-4CB8-8B6C-13BF611E39F3}"/>
    <dgm:cxn modelId="{AF09AC9E-5556-4C62-B822-33FE6C461F02}" type="presOf" srcId="{2A44E5E8-3741-4EBD-808A-DD9E2968FACF}" destId="{AEA59B6B-067E-4032-9808-6ABB7F3DF4B4}" srcOrd="0" destOrd="0" presId="urn:microsoft.com/office/officeart/2005/8/layout/default"/>
    <dgm:cxn modelId="{A5898B12-FA5B-482D-A29C-E9B204C5C950}" type="presOf" srcId="{1D3FE1B8-6064-4B3A-BEEE-4153A84A6AD6}" destId="{1B9B3C6A-8255-4FCE-9EBC-E5B469A35B47}" srcOrd="0" destOrd="0" presId="urn:microsoft.com/office/officeart/2005/8/layout/default"/>
    <dgm:cxn modelId="{F0ABF2B8-0EE2-4238-8E8F-51A2FD0A8249}" srcId="{49622C8A-3818-4F16-A206-CFD36F63780D}" destId="{1D3FE1B8-6064-4B3A-BEEE-4153A84A6AD6}" srcOrd="5" destOrd="0" parTransId="{572350B6-C4C8-48BF-BB48-624B1B1070DA}" sibTransId="{3C3F2A05-67D6-4048-9D82-A44C89DB023C}"/>
    <dgm:cxn modelId="{F04814DA-CAC1-40F8-BF8D-83D7AAB11616}" srcId="{49622C8A-3818-4F16-A206-CFD36F63780D}" destId="{F03C6625-B9ED-4C05-A3F5-13B5CD4DBD62}" srcOrd="6" destOrd="0" parTransId="{3781644B-87E3-41D5-B53E-75F0E58ADF21}" sibTransId="{1DEA16DA-0459-4340-B58B-99AA8CA49B6B}"/>
    <dgm:cxn modelId="{2A90D1CA-2E19-4556-812E-E501E97F7233}" type="presOf" srcId="{C6577A81-F9B4-45F1-AD3B-5F5054FE9526}" destId="{759E5380-2326-4E7C-804B-F5A40010708D}" srcOrd="0" destOrd="0" presId="urn:microsoft.com/office/officeart/2005/8/layout/default"/>
    <dgm:cxn modelId="{11FFE486-A08A-4CE4-855F-553A70C3EF1D}" srcId="{49622C8A-3818-4F16-A206-CFD36F63780D}" destId="{C6577A81-F9B4-45F1-AD3B-5F5054FE9526}" srcOrd="4" destOrd="0" parTransId="{A2A7DE7C-4C74-4FC5-B42A-F270723200FD}" sibTransId="{67AC46C1-4EF5-41DC-BB5D-3EB00E9CEEE7}"/>
    <dgm:cxn modelId="{43B3F902-A554-48C1-92F1-299CEABF0B21}" type="presOf" srcId="{4FE27AB1-C8EA-4566-B81A-964DB3074915}" destId="{3B9FF601-CEF8-40CA-A677-7A6C1E0B9515}" srcOrd="0" destOrd="0" presId="urn:microsoft.com/office/officeart/2005/8/layout/default"/>
    <dgm:cxn modelId="{9465848B-77DB-4BDE-9C09-2B927D974CA4}" srcId="{49622C8A-3818-4F16-A206-CFD36F63780D}" destId="{73A484FD-859B-4C4F-92F3-CD1B91D2D39B}" srcOrd="1" destOrd="0" parTransId="{1A43B451-2B3C-460C-8D3E-EBC6E75AD68D}" sibTransId="{52799889-3AF6-46BD-A3CE-A99D183E7FA9}"/>
    <dgm:cxn modelId="{0F9663FD-C9EE-4BE6-9C35-A6AA07873438}" type="presOf" srcId="{27D7AFAF-172A-4D6F-9336-203BE4DCE36F}" destId="{11FAFBD3-8397-412D-93BC-D490CECAB0C1}" srcOrd="0" destOrd="0" presId="urn:microsoft.com/office/officeart/2005/8/layout/default"/>
    <dgm:cxn modelId="{928BC718-191C-45FB-AFD5-1BFDF78B3650}" type="presOf" srcId="{E19D091F-E871-4656-B7F3-2B3CD1134C3E}" destId="{7BB42703-00AD-478A-88DC-1ED7F5B7086E}" srcOrd="0" destOrd="0" presId="urn:microsoft.com/office/officeart/2005/8/layout/default"/>
    <dgm:cxn modelId="{C6BB1F97-FD51-4D43-9EAD-7F90393CBD8D}" type="presOf" srcId="{FACF8E0A-A05E-47B2-8D04-4A12D1A017EE}" destId="{37589305-30B4-4582-A93C-3CC9B162095B}" srcOrd="0" destOrd="0" presId="urn:microsoft.com/office/officeart/2005/8/layout/default"/>
    <dgm:cxn modelId="{130129FB-5E5A-4FD0-AE12-EA872686529B}" srcId="{49622C8A-3818-4F16-A206-CFD36F63780D}" destId="{2A44E5E8-3741-4EBD-808A-DD9E2968FACF}" srcOrd="2" destOrd="0" parTransId="{96571528-3028-494C-B5AB-1C5747A873AE}" sibTransId="{3E411460-C35D-4A45-ABAE-C66B878A58CE}"/>
    <dgm:cxn modelId="{386D67D3-A9E0-485F-926B-D303F7948160}" type="presParOf" srcId="{CA2653FC-8336-4A06-AF6B-B1A2AE50645D}" destId="{37589305-30B4-4582-A93C-3CC9B162095B}" srcOrd="0" destOrd="0" presId="urn:microsoft.com/office/officeart/2005/8/layout/default"/>
    <dgm:cxn modelId="{6E98BAF8-2112-4052-B751-8D320D132737}" type="presParOf" srcId="{CA2653FC-8336-4A06-AF6B-B1A2AE50645D}" destId="{1632249F-3AB9-442D-8147-41E93CEE60E0}" srcOrd="1" destOrd="0" presId="urn:microsoft.com/office/officeart/2005/8/layout/default"/>
    <dgm:cxn modelId="{F9D53174-82DE-4EAB-A13E-EEDAA8B6E64B}" type="presParOf" srcId="{CA2653FC-8336-4A06-AF6B-B1A2AE50645D}" destId="{DACFD748-0BE5-4969-B34F-69AFD5A9BE8E}" srcOrd="2" destOrd="0" presId="urn:microsoft.com/office/officeart/2005/8/layout/default"/>
    <dgm:cxn modelId="{264BCB7E-1D42-44D7-AC42-388F639887A8}" type="presParOf" srcId="{CA2653FC-8336-4A06-AF6B-B1A2AE50645D}" destId="{12C67CC8-B724-4BEE-A289-044C2C24D049}" srcOrd="3" destOrd="0" presId="urn:microsoft.com/office/officeart/2005/8/layout/default"/>
    <dgm:cxn modelId="{2A19A60A-8A09-4414-A6C0-E478D716C77B}" type="presParOf" srcId="{CA2653FC-8336-4A06-AF6B-B1A2AE50645D}" destId="{AEA59B6B-067E-4032-9808-6ABB7F3DF4B4}" srcOrd="4" destOrd="0" presId="urn:microsoft.com/office/officeart/2005/8/layout/default"/>
    <dgm:cxn modelId="{31F9E1B2-EA35-466F-ABEF-A6BDAAD5F8AA}" type="presParOf" srcId="{CA2653FC-8336-4A06-AF6B-B1A2AE50645D}" destId="{A16B0F20-20DE-4553-A312-F3F1583073CD}" srcOrd="5" destOrd="0" presId="urn:microsoft.com/office/officeart/2005/8/layout/default"/>
    <dgm:cxn modelId="{D511FCF1-16FB-419D-9E9E-954380F0D093}" type="presParOf" srcId="{CA2653FC-8336-4A06-AF6B-B1A2AE50645D}" destId="{3B9FF601-CEF8-40CA-A677-7A6C1E0B9515}" srcOrd="6" destOrd="0" presId="urn:microsoft.com/office/officeart/2005/8/layout/default"/>
    <dgm:cxn modelId="{A6E6D778-D49F-40DE-9F54-0DDFB7BA9CF1}" type="presParOf" srcId="{CA2653FC-8336-4A06-AF6B-B1A2AE50645D}" destId="{BB4C7588-D901-484A-8F3A-31DBE8A892E8}" srcOrd="7" destOrd="0" presId="urn:microsoft.com/office/officeart/2005/8/layout/default"/>
    <dgm:cxn modelId="{3E42C530-6E38-4366-BAD2-99C33BEB8576}" type="presParOf" srcId="{CA2653FC-8336-4A06-AF6B-B1A2AE50645D}" destId="{759E5380-2326-4E7C-804B-F5A40010708D}" srcOrd="8" destOrd="0" presId="urn:microsoft.com/office/officeart/2005/8/layout/default"/>
    <dgm:cxn modelId="{6C71DE9E-2CB7-4008-BA56-C81AC5031F7B}" type="presParOf" srcId="{CA2653FC-8336-4A06-AF6B-B1A2AE50645D}" destId="{4DDC67B5-C5CF-4D7D-B767-D358BA8B3F0F}" srcOrd="9" destOrd="0" presId="urn:microsoft.com/office/officeart/2005/8/layout/default"/>
    <dgm:cxn modelId="{CAB0279C-3037-45B0-BC54-882E73A67193}" type="presParOf" srcId="{CA2653FC-8336-4A06-AF6B-B1A2AE50645D}" destId="{1B9B3C6A-8255-4FCE-9EBC-E5B469A35B47}" srcOrd="10" destOrd="0" presId="urn:microsoft.com/office/officeart/2005/8/layout/default"/>
    <dgm:cxn modelId="{5244CBAE-AD68-4982-8254-6DAAF1037758}" type="presParOf" srcId="{CA2653FC-8336-4A06-AF6B-B1A2AE50645D}" destId="{6F7A1E5A-4E4E-4D72-BA70-E32CA620CA58}" srcOrd="11" destOrd="0" presId="urn:microsoft.com/office/officeart/2005/8/layout/default"/>
    <dgm:cxn modelId="{C69CD739-F149-4326-82EC-C04E0B898D79}" type="presParOf" srcId="{CA2653FC-8336-4A06-AF6B-B1A2AE50645D}" destId="{8198F24E-E771-46F6-8AF2-1EC937CFA5D0}" srcOrd="12" destOrd="0" presId="urn:microsoft.com/office/officeart/2005/8/layout/default"/>
    <dgm:cxn modelId="{38ACDC31-3464-4025-8332-3F5D0DEB33FB}" type="presParOf" srcId="{CA2653FC-8336-4A06-AF6B-B1A2AE50645D}" destId="{6B36601D-F6CB-4B46-9294-A8190E674402}" srcOrd="13" destOrd="0" presId="urn:microsoft.com/office/officeart/2005/8/layout/default"/>
    <dgm:cxn modelId="{9186355E-754B-42C9-B887-14D904C835A1}" type="presParOf" srcId="{CA2653FC-8336-4A06-AF6B-B1A2AE50645D}" destId="{7BB42703-00AD-478A-88DC-1ED7F5B7086E}" srcOrd="14" destOrd="0" presId="urn:microsoft.com/office/officeart/2005/8/layout/default"/>
    <dgm:cxn modelId="{246C20ED-5D3D-4405-8039-7DA3BC7BA721}" type="presParOf" srcId="{CA2653FC-8336-4A06-AF6B-B1A2AE50645D}" destId="{C1E09974-B658-4022-97D0-585763670586}" srcOrd="15" destOrd="0" presId="urn:microsoft.com/office/officeart/2005/8/layout/default"/>
    <dgm:cxn modelId="{78044299-23E5-46D4-8708-E3D6C429B0B4}" type="presParOf" srcId="{CA2653FC-8336-4A06-AF6B-B1A2AE50645D}" destId="{9BD8DD69-C17F-42F0-93E3-02B36A761694}" srcOrd="16" destOrd="0" presId="urn:microsoft.com/office/officeart/2005/8/layout/default"/>
    <dgm:cxn modelId="{1D2F6BB3-D719-402F-A898-DDA29678329F}" type="presParOf" srcId="{CA2653FC-8336-4A06-AF6B-B1A2AE50645D}" destId="{37DA62EA-B307-4D4D-BCAA-35FA3DE2BC7D}" srcOrd="17" destOrd="0" presId="urn:microsoft.com/office/officeart/2005/8/layout/default"/>
    <dgm:cxn modelId="{3F54C97F-0EB7-4CDF-8D10-1DBA4E4213D9}" type="presParOf" srcId="{CA2653FC-8336-4A06-AF6B-B1A2AE50645D}" destId="{11FAFBD3-8397-412D-93BC-D490CECAB0C1}" srcOrd="18"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0AF7879-7DE7-4401-82D6-39FFEF3D5009}" type="doc">
      <dgm:prSet loTypeId="urn:microsoft.com/office/officeart/2005/8/layout/default" loCatId="list" qsTypeId="urn:microsoft.com/office/officeart/2005/8/quickstyle/3d3" qsCatId="3D" csTypeId="urn:microsoft.com/office/officeart/2005/8/colors/colorful1" csCatId="colorful" phldr="1"/>
      <dgm:spPr/>
    </dgm:pt>
    <dgm:pt modelId="{AB0F341F-B3C5-4DAE-B17A-876CA20784A6}">
      <dgm:prSet phldrT="[Text]" custT="1"/>
      <dgm:spPr/>
      <dgm:t>
        <a:bodyPr/>
        <a:lstStyle/>
        <a:p>
          <a:pPr algn="ctr"/>
          <a:r>
            <a:rPr lang="en-US" sz="2400" b="1" dirty="0" smtClean="0">
              <a:solidFill>
                <a:schemeClr val="tx1"/>
              </a:solidFill>
            </a:rPr>
            <a:t>Medically necessary</a:t>
          </a:r>
          <a:endParaRPr lang="en-US" sz="2400" b="1" dirty="0">
            <a:solidFill>
              <a:schemeClr val="tx1"/>
            </a:solidFill>
          </a:endParaRPr>
        </a:p>
      </dgm:t>
    </dgm:pt>
    <dgm:pt modelId="{C7F8A54B-9450-4AF2-8A74-2ABA828210BF}" type="parTrans" cxnId="{DDC0AB26-C87E-4C3A-8384-EA64B7DCDD41}">
      <dgm:prSet/>
      <dgm:spPr/>
      <dgm:t>
        <a:bodyPr/>
        <a:lstStyle/>
        <a:p>
          <a:pPr algn="ctr"/>
          <a:endParaRPr lang="en-US"/>
        </a:p>
      </dgm:t>
    </dgm:pt>
    <dgm:pt modelId="{89DD85B8-2FB7-4112-BC8F-F5D8CC583E4A}" type="sibTrans" cxnId="{DDC0AB26-C87E-4C3A-8384-EA64B7DCDD41}">
      <dgm:prSet/>
      <dgm:spPr/>
      <dgm:t>
        <a:bodyPr/>
        <a:lstStyle/>
        <a:p>
          <a:pPr algn="ctr"/>
          <a:endParaRPr lang="en-US"/>
        </a:p>
      </dgm:t>
    </dgm:pt>
    <dgm:pt modelId="{19621C4E-AADB-495B-84E0-001714E4FB30}">
      <dgm:prSet phldrT="[Text]" custT="1"/>
      <dgm:spPr/>
      <dgm:t>
        <a:bodyPr/>
        <a:lstStyle/>
        <a:p>
          <a:pPr algn="ctr"/>
          <a:r>
            <a:rPr lang="en-US" sz="2400" b="1" dirty="0" smtClean="0">
              <a:solidFill>
                <a:schemeClr val="tx1"/>
              </a:solidFill>
            </a:rPr>
            <a:t>Included in the student’s IEP </a:t>
          </a:r>
          <a:endParaRPr lang="en-US" sz="2400" dirty="0">
            <a:solidFill>
              <a:schemeClr val="tx1"/>
            </a:solidFill>
          </a:endParaRPr>
        </a:p>
      </dgm:t>
    </dgm:pt>
    <dgm:pt modelId="{E4B0E99E-31F4-412A-A1BB-B4D7DF4F6A93}" type="parTrans" cxnId="{2344EA40-F2AA-412C-951D-5E3012CCC3FF}">
      <dgm:prSet/>
      <dgm:spPr/>
      <dgm:t>
        <a:bodyPr/>
        <a:lstStyle/>
        <a:p>
          <a:pPr algn="ctr"/>
          <a:endParaRPr lang="en-US"/>
        </a:p>
      </dgm:t>
    </dgm:pt>
    <dgm:pt modelId="{CBA9EAF8-1868-433A-88CF-196EAC3EBC81}" type="sibTrans" cxnId="{2344EA40-F2AA-412C-951D-5E3012CCC3FF}">
      <dgm:prSet/>
      <dgm:spPr/>
      <dgm:t>
        <a:bodyPr/>
        <a:lstStyle/>
        <a:p>
          <a:pPr algn="ctr"/>
          <a:endParaRPr lang="en-US"/>
        </a:p>
      </dgm:t>
    </dgm:pt>
    <dgm:pt modelId="{16809391-2739-42CC-A15E-1A13B87AC915}">
      <dgm:prSet phldrT="[Text]" custT="1"/>
      <dgm:spPr/>
      <dgm:t>
        <a:bodyPr/>
        <a:lstStyle/>
        <a:p>
          <a:pPr algn="ctr"/>
          <a:r>
            <a:rPr lang="en-US" sz="2400" b="1" dirty="0" smtClean="0">
              <a:solidFill>
                <a:schemeClr val="tx1"/>
              </a:solidFill>
            </a:rPr>
            <a:t>Provided by a Medicaid qualified provider</a:t>
          </a:r>
          <a:endParaRPr lang="en-US" sz="2400" dirty="0">
            <a:solidFill>
              <a:schemeClr val="tx1"/>
            </a:solidFill>
          </a:endParaRPr>
        </a:p>
      </dgm:t>
    </dgm:pt>
    <dgm:pt modelId="{A8DC97E3-AAA9-4A73-A4AB-22A374F5CB7F}" type="parTrans" cxnId="{178174EC-C236-401D-B1C4-61C0112286A6}">
      <dgm:prSet/>
      <dgm:spPr/>
      <dgm:t>
        <a:bodyPr/>
        <a:lstStyle/>
        <a:p>
          <a:pPr algn="ctr"/>
          <a:endParaRPr lang="en-US"/>
        </a:p>
      </dgm:t>
    </dgm:pt>
    <dgm:pt modelId="{1416E3E3-00E9-4F9C-8EC7-3891821EB5D1}" type="sibTrans" cxnId="{178174EC-C236-401D-B1C4-61C0112286A6}">
      <dgm:prSet/>
      <dgm:spPr/>
      <dgm:t>
        <a:bodyPr/>
        <a:lstStyle/>
        <a:p>
          <a:pPr algn="ctr"/>
          <a:endParaRPr lang="en-US"/>
        </a:p>
      </dgm:t>
    </dgm:pt>
    <dgm:pt modelId="{1063461A-DE8D-4DBE-BC03-2BB477654ACC}">
      <dgm:prSet custT="1"/>
      <dgm:spPr/>
      <dgm:t>
        <a:bodyPr/>
        <a:lstStyle/>
        <a:p>
          <a:pPr algn="ctr"/>
          <a:r>
            <a:rPr lang="en-US" sz="2400" b="1" dirty="0" smtClean="0">
              <a:solidFill>
                <a:schemeClr val="tx1"/>
              </a:solidFill>
            </a:rPr>
            <a:t>Have documentation of UDO/USO (if applicable)</a:t>
          </a:r>
        </a:p>
      </dgm:t>
    </dgm:pt>
    <dgm:pt modelId="{550EE344-C1DF-4090-93C1-89A7DCC37B83}" type="parTrans" cxnId="{5267FCBD-26AA-49B0-A300-834175C8504D}">
      <dgm:prSet/>
      <dgm:spPr/>
      <dgm:t>
        <a:bodyPr/>
        <a:lstStyle/>
        <a:p>
          <a:pPr algn="ctr"/>
          <a:endParaRPr lang="en-US"/>
        </a:p>
      </dgm:t>
    </dgm:pt>
    <dgm:pt modelId="{6467879A-115C-4812-9E01-DF68FB2D3B83}" type="sibTrans" cxnId="{5267FCBD-26AA-49B0-A300-834175C8504D}">
      <dgm:prSet/>
      <dgm:spPr/>
      <dgm:t>
        <a:bodyPr/>
        <a:lstStyle/>
        <a:p>
          <a:pPr algn="ctr"/>
          <a:endParaRPr lang="en-US"/>
        </a:p>
      </dgm:t>
    </dgm:pt>
    <dgm:pt modelId="{EA09D788-E8EB-4970-ABD5-E01C508480FA}">
      <dgm:prSet custT="1"/>
      <dgm:spPr/>
      <dgm:t>
        <a:bodyPr/>
        <a:lstStyle/>
        <a:p>
          <a:pPr algn="ctr"/>
          <a:r>
            <a:rPr lang="en-US" sz="2400" b="1" dirty="0" smtClean="0">
              <a:solidFill>
                <a:schemeClr val="tx1"/>
              </a:solidFill>
            </a:rPr>
            <a:t>Documented to support Medicaid reimbursement</a:t>
          </a:r>
        </a:p>
      </dgm:t>
    </dgm:pt>
    <dgm:pt modelId="{97C5B524-AA14-4469-BA9D-21591B725C60}" type="parTrans" cxnId="{B4B55AC6-5C9C-4C2A-ABFE-DA30314F6D8E}">
      <dgm:prSet/>
      <dgm:spPr/>
      <dgm:t>
        <a:bodyPr/>
        <a:lstStyle/>
        <a:p>
          <a:pPr algn="ctr"/>
          <a:endParaRPr lang="en-US"/>
        </a:p>
      </dgm:t>
    </dgm:pt>
    <dgm:pt modelId="{46EC184F-9B4B-41D5-B876-336CC73C9A37}" type="sibTrans" cxnId="{B4B55AC6-5C9C-4C2A-ABFE-DA30314F6D8E}">
      <dgm:prSet/>
      <dgm:spPr/>
      <dgm:t>
        <a:bodyPr/>
        <a:lstStyle/>
        <a:p>
          <a:pPr algn="ctr"/>
          <a:endParaRPr lang="en-US"/>
        </a:p>
      </dgm:t>
    </dgm:pt>
    <dgm:pt modelId="{04D8485F-F7F4-41D1-A9F8-9F7691B0BF87}" type="pres">
      <dgm:prSet presAssocID="{00AF7879-7DE7-4401-82D6-39FFEF3D5009}" presName="diagram" presStyleCnt="0">
        <dgm:presLayoutVars>
          <dgm:dir/>
          <dgm:resizeHandles val="exact"/>
        </dgm:presLayoutVars>
      </dgm:prSet>
      <dgm:spPr/>
    </dgm:pt>
    <dgm:pt modelId="{D184D294-6CB3-4906-A726-1BA3A24855D8}" type="pres">
      <dgm:prSet presAssocID="{AB0F341F-B3C5-4DAE-B17A-876CA20784A6}" presName="node" presStyleLbl="node1" presStyleIdx="0" presStyleCnt="5" custScaleX="155254" custScaleY="23477" custLinFactNeighborX="1446" custLinFactNeighborY="31100">
        <dgm:presLayoutVars>
          <dgm:bulletEnabled val="1"/>
        </dgm:presLayoutVars>
      </dgm:prSet>
      <dgm:spPr/>
      <dgm:t>
        <a:bodyPr/>
        <a:lstStyle/>
        <a:p>
          <a:endParaRPr lang="en-US"/>
        </a:p>
      </dgm:t>
    </dgm:pt>
    <dgm:pt modelId="{67BA364A-9889-47BC-AF90-4EF5013030CC}" type="pres">
      <dgm:prSet presAssocID="{89DD85B8-2FB7-4112-BC8F-F5D8CC583E4A}" presName="sibTrans" presStyleCnt="0"/>
      <dgm:spPr/>
    </dgm:pt>
    <dgm:pt modelId="{6757FA98-44E7-429A-9022-08BB93408682}" type="pres">
      <dgm:prSet presAssocID="{19621C4E-AADB-495B-84E0-001714E4FB30}" presName="node" presStyleLbl="node1" presStyleIdx="1" presStyleCnt="5" custScaleX="155216" custScaleY="24045" custLinFactNeighborX="1400" custLinFactNeighborY="15243">
        <dgm:presLayoutVars>
          <dgm:bulletEnabled val="1"/>
        </dgm:presLayoutVars>
      </dgm:prSet>
      <dgm:spPr/>
      <dgm:t>
        <a:bodyPr/>
        <a:lstStyle/>
        <a:p>
          <a:endParaRPr lang="en-US"/>
        </a:p>
      </dgm:t>
    </dgm:pt>
    <dgm:pt modelId="{25D2056F-4851-4264-A738-428A05DD9D8B}" type="pres">
      <dgm:prSet presAssocID="{CBA9EAF8-1868-433A-88CF-196EAC3EBC81}" presName="sibTrans" presStyleCnt="0"/>
      <dgm:spPr/>
    </dgm:pt>
    <dgm:pt modelId="{0A4E1BF1-C5C9-42FD-92D1-2778100E7633}" type="pres">
      <dgm:prSet presAssocID="{16809391-2739-42CC-A15E-1A13B87AC915}" presName="node" presStyleLbl="node1" presStyleIdx="2" presStyleCnt="5" custScaleX="155284" custScaleY="25126" custLinFactNeighborX="918" custLinFactNeighborY="-965">
        <dgm:presLayoutVars>
          <dgm:bulletEnabled val="1"/>
        </dgm:presLayoutVars>
      </dgm:prSet>
      <dgm:spPr/>
      <dgm:t>
        <a:bodyPr/>
        <a:lstStyle/>
        <a:p>
          <a:endParaRPr lang="en-US"/>
        </a:p>
      </dgm:t>
    </dgm:pt>
    <dgm:pt modelId="{AC8074A6-79C3-4B15-9AFD-9F39CFDD1FAA}" type="pres">
      <dgm:prSet presAssocID="{1416E3E3-00E9-4F9C-8EC7-3891821EB5D1}" presName="sibTrans" presStyleCnt="0"/>
      <dgm:spPr/>
    </dgm:pt>
    <dgm:pt modelId="{206FCAC0-9625-4397-BA4C-7AF0E5D82767}" type="pres">
      <dgm:prSet presAssocID="{EA09D788-E8EB-4970-ABD5-E01C508480FA}" presName="node" presStyleLbl="node1" presStyleIdx="3" presStyleCnt="5" custScaleX="155676" custScaleY="24856" custLinFactNeighborX="1156" custLinFactNeighborY="-16815">
        <dgm:presLayoutVars>
          <dgm:bulletEnabled val="1"/>
        </dgm:presLayoutVars>
      </dgm:prSet>
      <dgm:spPr/>
      <dgm:t>
        <a:bodyPr/>
        <a:lstStyle/>
        <a:p>
          <a:endParaRPr lang="en-US"/>
        </a:p>
      </dgm:t>
    </dgm:pt>
    <dgm:pt modelId="{A7D08AAC-3021-4FCF-9BD0-5581CDFF2D34}" type="pres">
      <dgm:prSet presAssocID="{46EC184F-9B4B-41D5-B876-336CC73C9A37}" presName="sibTrans" presStyleCnt="0"/>
      <dgm:spPr/>
    </dgm:pt>
    <dgm:pt modelId="{13DC1E8C-1652-4A3D-B5CF-B06221149309}" type="pres">
      <dgm:prSet presAssocID="{1063461A-DE8D-4DBE-BC03-2BB477654ACC}" presName="node" presStyleLbl="node1" presStyleIdx="4" presStyleCnt="5" custScaleX="155862" custScaleY="23194" custLinFactNeighborX="1109" custLinFactNeighborY="-32843">
        <dgm:presLayoutVars>
          <dgm:bulletEnabled val="1"/>
        </dgm:presLayoutVars>
      </dgm:prSet>
      <dgm:spPr/>
      <dgm:t>
        <a:bodyPr/>
        <a:lstStyle/>
        <a:p>
          <a:endParaRPr lang="en-US"/>
        </a:p>
      </dgm:t>
    </dgm:pt>
  </dgm:ptLst>
  <dgm:cxnLst>
    <dgm:cxn modelId="{5267FCBD-26AA-49B0-A300-834175C8504D}" srcId="{00AF7879-7DE7-4401-82D6-39FFEF3D5009}" destId="{1063461A-DE8D-4DBE-BC03-2BB477654ACC}" srcOrd="4" destOrd="0" parTransId="{550EE344-C1DF-4090-93C1-89A7DCC37B83}" sibTransId="{6467879A-115C-4812-9E01-DF68FB2D3B83}"/>
    <dgm:cxn modelId="{7086E73D-EA26-4F90-8B0F-F7428880D8F9}" type="presOf" srcId="{AB0F341F-B3C5-4DAE-B17A-876CA20784A6}" destId="{D184D294-6CB3-4906-A726-1BA3A24855D8}" srcOrd="0" destOrd="0" presId="urn:microsoft.com/office/officeart/2005/8/layout/default"/>
    <dgm:cxn modelId="{2344EA40-F2AA-412C-951D-5E3012CCC3FF}" srcId="{00AF7879-7DE7-4401-82D6-39FFEF3D5009}" destId="{19621C4E-AADB-495B-84E0-001714E4FB30}" srcOrd="1" destOrd="0" parTransId="{E4B0E99E-31F4-412A-A1BB-B4D7DF4F6A93}" sibTransId="{CBA9EAF8-1868-433A-88CF-196EAC3EBC81}"/>
    <dgm:cxn modelId="{A554DD7A-231A-4BE5-91A0-81226F9A9EBC}" type="presOf" srcId="{16809391-2739-42CC-A15E-1A13B87AC915}" destId="{0A4E1BF1-C5C9-42FD-92D1-2778100E7633}" srcOrd="0" destOrd="0" presId="urn:microsoft.com/office/officeart/2005/8/layout/default"/>
    <dgm:cxn modelId="{DDC0AB26-C87E-4C3A-8384-EA64B7DCDD41}" srcId="{00AF7879-7DE7-4401-82D6-39FFEF3D5009}" destId="{AB0F341F-B3C5-4DAE-B17A-876CA20784A6}" srcOrd="0" destOrd="0" parTransId="{C7F8A54B-9450-4AF2-8A74-2ABA828210BF}" sibTransId="{89DD85B8-2FB7-4112-BC8F-F5D8CC583E4A}"/>
    <dgm:cxn modelId="{30651386-CEAE-4EC6-8FCD-FE5B509E5ECA}" type="presOf" srcId="{1063461A-DE8D-4DBE-BC03-2BB477654ACC}" destId="{13DC1E8C-1652-4A3D-B5CF-B06221149309}" srcOrd="0" destOrd="0" presId="urn:microsoft.com/office/officeart/2005/8/layout/default"/>
    <dgm:cxn modelId="{972E156D-D548-43EC-AFD2-84B81CA0644E}" type="presOf" srcId="{19621C4E-AADB-495B-84E0-001714E4FB30}" destId="{6757FA98-44E7-429A-9022-08BB93408682}" srcOrd="0" destOrd="0" presId="urn:microsoft.com/office/officeart/2005/8/layout/default"/>
    <dgm:cxn modelId="{B4B55AC6-5C9C-4C2A-ABFE-DA30314F6D8E}" srcId="{00AF7879-7DE7-4401-82D6-39FFEF3D5009}" destId="{EA09D788-E8EB-4970-ABD5-E01C508480FA}" srcOrd="3" destOrd="0" parTransId="{97C5B524-AA14-4469-BA9D-21591B725C60}" sibTransId="{46EC184F-9B4B-41D5-B876-336CC73C9A37}"/>
    <dgm:cxn modelId="{178174EC-C236-401D-B1C4-61C0112286A6}" srcId="{00AF7879-7DE7-4401-82D6-39FFEF3D5009}" destId="{16809391-2739-42CC-A15E-1A13B87AC915}" srcOrd="2" destOrd="0" parTransId="{A8DC97E3-AAA9-4A73-A4AB-22A374F5CB7F}" sibTransId="{1416E3E3-00E9-4F9C-8EC7-3891821EB5D1}"/>
    <dgm:cxn modelId="{D4DB4BEB-8638-4067-8275-3F159D2BFF46}" type="presOf" srcId="{00AF7879-7DE7-4401-82D6-39FFEF3D5009}" destId="{04D8485F-F7F4-41D1-A9F8-9F7691B0BF87}" srcOrd="0" destOrd="0" presId="urn:microsoft.com/office/officeart/2005/8/layout/default"/>
    <dgm:cxn modelId="{D4680E65-B84E-4CA8-BA40-D5667C5AC1FE}" type="presOf" srcId="{EA09D788-E8EB-4970-ABD5-E01C508480FA}" destId="{206FCAC0-9625-4397-BA4C-7AF0E5D82767}" srcOrd="0" destOrd="0" presId="urn:microsoft.com/office/officeart/2005/8/layout/default"/>
    <dgm:cxn modelId="{F9009DEE-390C-42F7-A649-AB7942476F7F}" type="presParOf" srcId="{04D8485F-F7F4-41D1-A9F8-9F7691B0BF87}" destId="{D184D294-6CB3-4906-A726-1BA3A24855D8}" srcOrd="0" destOrd="0" presId="urn:microsoft.com/office/officeart/2005/8/layout/default"/>
    <dgm:cxn modelId="{0E5ABB18-6F6D-45EE-96D9-DADF27AF040D}" type="presParOf" srcId="{04D8485F-F7F4-41D1-A9F8-9F7691B0BF87}" destId="{67BA364A-9889-47BC-AF90-4EF5013030CC}" srcOrd="1" destOrd="0" presId="urn:microsoft.com/office/officeart/2005/8/layout/default"/>
    <dgm:cxn modelId="{7DBFB017-F24F-44BA-8DB9-73B7BCBDAC0A}" type="presParOf" srcId="{04D8485F-F7F4-41D1-A9F8-9F7691B0BF87}" destId="{6757FA98-44E7-429A-9022-08BB93408682}" srcOrd="2" destOrd="0" presId="urn:microsoft.com/office/officeart/2005/8/layout/default"/>
    <dgm:cxn modelId="{8410E5A4-9DE8-4469-9785-92F01E2C7605}" type="presParOf" srcId="{04D8485F-F7F4-41D1-A9F8-9F7691B0BF87}" destId="{25D2056F-4851-4264-A738-428A05DD9D8B}" srcOrd="3" destOrd="0" presId="urn:microsoft.com/office/officeart/2005/8/layout/default"/>
    <dgm:cxn modelId="{24493D1B-42AC-4B40-9EED-A282B5FD9D46}" type="presParOf" srcId="{04D8485F-F7F4-41D1-A9F8-9F7691B0BF87}" destId="{0A4E1BF1-C5C9-42FD-92D1-2778100E7633}" srcOrd="4" destOrd="0" presId="urn:microsoft.com/office/officeart/2005/8/layout/default"/>
    <dgm:cxn modelId="{C2C081FB-D4AC-4EE7-9456-BEE92DC4BA09}" type="presParOf" srcId="{04D8485F-F7F4-41D1-A9F8-9F7691B0BF87}" destId="{AC8074A6-79C3-4B15-9AFD-9F39CFDD1FAA}" srcOrd="5" destOrd="0" presId="urn:microsoft.com/office/officeart/2005/8/layout/default"/>
    <dgm:cxn modelId="{A62618C3-7453-4EF3-B7B6-E1DC1F05CF5F}" type="presParOf" srcId="{04D8485F-F7F4-41D1-A9F8-9F7691B0BF87}" destId="{206FCAC0-9625-4397-BA4C-7AF0E5D82767}" srcOrd="6" destOrd="0" presId="urn:microsoft.com/office/officeart/2005/8/layout/default"/>
    <dgm:cxn modelId="{34CF5617-223A-4097-989B-76819D1D906F}" type="presParOf" srcId="{04D8485F-F7F4-41D1-A9F8-9F7691B0BF87}" destId="{A7D08AAC-3021-4FCF-9BD0-5581CDFF2D34}" srcOrd="7" destOrd="0" presId="urn:microsoft.com/office/officeart/2005/8/layout/default"/>
    <dgm:cxn modelId="{8612E3C7-B308-4FE3-B9B0-B8DE023F1985}" type="presParOf" srcId="{04D8485F-F7F4-41D1-A9F8-9F7691B0BF87}" destId="{13DC1E8C-1652-4A3D-B5CF-B06221149309}" srcOrd="8"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9.xml><?xml version="1.0" encoding="utf-8"?>
<dgm:dataModel xmlns:dgm="http://schemas.openxmlformats.org/drawingml/2006/diagram" xmlns:a="http://schemas.openxmlformats.org/drawingml/2006/main">
  <dgm:ptLst>
    <dgm:pt modelId="{064F5B37-7D24-4F07-AF85-843FEDC9C8B0}"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BE114B9E-80B1-4CEE-81C6-F1B086AD13C8}">
      <dgm:prSet phldrT="[Text]"/>
      <dgm:spPr/>
      <dgm:t>
        <a:bodyPr/>
        <a:lstStyle/>
        <a:p>
          <a:pPr rtl="0"/>
          <a:r>
            <a:rPr lang="en-US" b="1" dirty="0" smtClean="0">
              <a:solidFill>
                <a:schemeClr val="tx1"/>
              </a:solidFill>
            </a:rPr>
            <a:t>Requirements for Written Orders/Referrals</a:t>
          </a:r>
          <a:endParaRPr lang="en-US" b="1" dirty="0">
            <a:solidFill>
              <a:schemeClr val="tx1"/>
            </a:solidFill>
          </a:endParaRPr>
        </a:p>
      </dgm:t>
    </dgm:pt>
    <dgm:pt modelId="{B52F5344-B58E-4071-87A5-C6E5720E4A8D}" type="parTrans" cxnId="{F4184C4D-9302-401F-AD57-6528D7183E8E}">
      <dgm:prSet/>
      <dgm:spPr/>
      <dgm:t>
        <a:bodyPr/>
        <a:lstStyle/>
        <a:p>
          <a:endParaRPr lang="en-US"/>
        </a:p>
      </dgm:t>
    </dgm:pt>
    <dgm:pt modelId="{17D531E3-AE38-4F5B-801F-DD6EF59E5AA6}" type="sibTrans" cxnId="{F4184C4D-9302-401F-AD57-6528D7183E8E}">
      <dgm:prSet/>
      <dgm:spPr/>
      <dgm:t>
        <a:bodyPr/>
        <a:lstStyle/>
        <a:p>
          <a:endParaRPr lang="en-US"/>
        </a:p>
      </dgm:t>
    </dgm:pt>
    <dgm:pt modelId="{F75A6475-A7DD-4599-BBD3-E13D5584A9DF}">
      <dgm:prSet phldrT="[Text]"/>
      <dgm:spPr/>
      <dgm:t>
        <a:bodyPr/>
        <a:lstStyle/>
        <a:p>
          <a:pPr rtl="0"/>
          <a:r>
            <a:rPr lang="en-US" b="1" dirty="0" smtClean="0">
              <a:solidFill>
                <a:schemeClr val="tx1"/>
              </a:solidFill>
            </a:rPr>
            <a:t>Practitioners Qualified to Provide Speech Therapy Services</a:t>
          </a:r>
          <a:endParaRPr lang="en-US" b="1" dirty="0">
            <a:solidFill>
              <a:schemeClr val="tx1"/>
            </a:solidFill>
          </a:endParaRPr>
        </a:p>
      </dgm:t>
    </dgm:pt>
    <dgm:pt modelId="{D3836F71-1D15-4935-A3BA-40DEF6FDC702}" type="parTrans" cxnId="{3683C731-4537-43FD-9818-1423DEC565C1}">
      <dgm:prSet/>
      <dgm:spPr/>
      <dgm:t>
        <a:bodyPr/>
        <a:lstStyle/>
        <a:p>
          <a:endParaRPr lang="en-US"/>
        </a:p>
      </dgm:t>
    </dgm:pt>
    <dgm:pt modelId="{275C5BC6-A3E2-4EA8-9DBB-9B17D17BF367}" type="sibTrans" cxnId="{3683C731-4537-43FD-9818-1423DEC565C1}">
      <dgm:prSet/>
      <dgm:spPr/>
      <dgm:t>
        <a:bodyPr/>
        <a:lstStyle/>
        <a:p>
          <a:endParaRPr lang="en-US"/>
        </a:p>
      </dgm:t>
    </dgm:pt>
    <dgm:pt modelId="{AA1F05C3-4D3F-4400-92F7-16812B1ECE8E}">
      <dgm:prSet phldrT="[Text]"/>
      <dgm:spPr/>
      <dgm:t>
        <a:bodyPr/>
        <a:lstStyle/>
        <a:p>
          <a:pPr rtl="0"/>
          <a:r>
            <a:rPr lang="en-US" dirty="0" smtClean="0"/>
            <a:t>Licensed and registered SLP.</a:t>
          </a:r>
          <a:endParaRPr lang="en-US" dirty="0"/>
        </a:p>
      </dgm:t>
    </dgm:pt>
    <dgm:pt modelId="{671309A0-D8F2-4024-A338-9804D50A65C4}" type="parTrans" cxnId="{68553879-809E-467F-BE4A-C00AC3072A18}">
      <dgm:prSet/>
      <dgm:spPr/>
      <dgm:t>
        <a:bodyPr/>
        <a:lstStyle/>
        <a:p>
          <a:endParaRPr lang="en-US"/>
        </a:p>
      </dgm:t>
    </dgm:pt>
    <dgm:pt modelId="{AEF48F7D-6697-43AE-AC2F-74FDD2994C05}" type="sibTrans" cxnId="{68553879-809E-467F-BE4A-C00AC3072A18}">
      <dgm:prSet/>
      <dgm:spPr/>
      <dgm:t>
        <a:bodyPr/>
        <a:lstStyle/>
        <a:p>
          <a:endParaRPr lang="en-US"/>
        </a:p>
      </dgm:t>
    </dgm:pt>
    <dgm:pt modelId="{E80355DF-DD40-48E8-B81B-DAEEA705A19A}">
      <dgm:prSet phldrT="[Text]"/>
      <dgm:spPr/>
      <dgm:t>
        <a:bodyPr/>
        <a:lstStyle/>
        <a:p>
          <a:pPr rtl="0"/>
          <a:r>
            <a:rPr lang="en-US" b="1" dirty="0" smtClean="0">
              <a:solidFill>
                <a:schemeClr val="tx1"/>
              </a:solidFill>
            </a:rPr>
            <a:t>Documentation Requirements</a:t>
          </a:r>
          <a:endParaRPr lang="en-US" b="1" dirty="0">
            <a:solidFill>
              <a:schemeClr val="tx1"/>
            </a:solidFill>
          </a:endParaRPr>
        </a:p>
      </dgm:t>
    </dgm:pt>
    <dgm:pt modelId="{8263EB61-B53A-40D6-9B69-D07218EA6B9E}" type="parTrans" cxnId="{97AB0FC8-A7D9-49EC-BA64-2CCCBD987C37}">
      <dgm:prSet/>
      <dgm:spPr/>
      <dgm:t>
        <a:bodyPr/>
        <a:lstStyle/>
        <a:p>
          <a:endParaRPr lang="en-US"/>
        </a:p>
      </dgm:t>
    </dgm:pt>
    <dgm:pt modelId="{BAA25932-7623-4353-9D9B-62634028DB1F}" type="sibTrans" cxnId="{97AB0FC8-A7D9-49EC-BA64-2CCCBD987C37}">
      <dgm:prSet/>
      <dgm:spPr/>
      <dgm:t>
        <a:bodyPr/>
        <a:lstStyle/>
        <a:p>
          <a:endParaRPr lang="en-US"/>
        </a:p>
      </dgm:t>
    </dgm:pt>
    <dgm:pt modelId="{DD63B888-73B0-44A8-BEEC-12EDE2CF3AD5}">
      <dgm:prSet/>
      <dgm:spPr/>
      <dgm:t>
        <a:bodyPr/>
        <a:lstStyle/>
        <a:p>
          <a:pPr rtl="0"/>
          <a:r>
            <a:rPr lang="en-US" dirty="0" smtClean="0"/>
            <a:t>Written referral must be signed/dated by a NYS Medicaid enrolled speech-language pathologist (SLP).</a:t>
          </a:r>
        </a:p>
      </dgm:t>
    </dgm:pt>
    <dgm:pt modelId="{BB1060E9-3FBD-4B48-AAE7-A3E92788CC77}" type="parTrans" cxnId="{F06F4E3D-7D0E-4DC6-B72E-03E7B4B28199}">
      <dgm:prSet/>
      <dgm:spPr/>
      <dgm:t>
        <a:bodyPr/>
        <a:lstStyle/>
        <a:p>
          <a:endParaRPr lang="en-US"/>
        </a:p>
      </dgm:t>
    </dgm:pt>
    <dgm:pt modelId="{D25D1033-02FB-4962-A26D-AD77BA5E1877}" type="sibTrans" cxnId="{F06F4E3D-7D0E-4DC6-B72E-03E7B4B28199}">
      <dgm:prSet/>
      <dgm:spPr/>
      <dgm:t>
        <a:bodyPr/>
        <a:lstStyle/>
        <a:p>
          <a:endParaRPr lang="en-US"/>
        </a:p>
      </dgm:t>
    </dgm:pt>
    <dgm:pt modelId="{31197993-F894-4CCF-9828-25C7D9A1B639}">
      <dgm:prSet/>
      <dgm:spPr/>
      <dgm:t>
        <a:bodyPr/>
        <a:lstStyle/>
        <a:p>
          <a:pPr rtl="0"/>
          <a:r>
            <a:rPr lang="en-US" dirty="0" smtClean="0"/>
            <a:t>Certified teacher of students with speech and language disabilities (TSSLD) operating under the direction of an SLP.</a:t>
          </a:r>
        </a:p>
      </dgm:t>
    </dgm:pt>
    <dgm:pt modelId="{99F41E76-9AF5-40C9-8479-2E9FC8548885}" type="parTrans" cxnId="{D28D410C-45F7-4408-BFD6-B608317D89EB}">
      <dgm:prSet/>
      <dgm:spPr/>
      <dgm:t>
        <a:bodyPr/>
        <a:lstStyle/>
        <a:p>
          <a:endParaRPr lang="en-US"/>
        </a:p>
      </dgm:t>
    </dgm:pt>
    <dgm:pt modelId="{4099AEE0-F04B-43AF-9AEC-E5DAE0F34881}" type="sibTrans" cxnId="{D28D410C-45F7-4408-BFD6-B608317D89EB}">
      <dgm:prSet/>
      <dgm:spPr/>
      <dgm:t>
        <a:bodyPr/>
        <a:lstStyle/>
        <a:p>
          <a:endParaRPr lang="en-US"/>
        </a:p>
      </dgm:t>
    </dgm:pt>
    <dgm:pt modelId="{0347D2EF-1AC4-424F-B0A7-01E4A6138417}">
      <dgm:prSet phldrT="[Text]"/>
      <dgm:spPr/>
      <dgm:t>
        <a:bodyPr/>
        <a:lstStyle/>
        <a:p>
          <a:pPr rtl="0"/>
          <a:r>
            <a:rPr lang="en-US" b="1" dirty="0" smtClean="0"/>
            <a:t>Evaluation</a:t>
          </a:r>
          <a:r>
            <a:rPr lang="en-US" dirty="0" smtClean="0"/>
            <a:t>: Evaluation Report</a:t>
          </a:r>
          <a:endParaRPr lang="en-US" dirty="0"/>
        </a:p>
      </dgm:t>
    </dgm:pt>
    <dgm:pt modelId="{A753B825-DE58-4FC8-9FE4-1CC6FB3787A3}" type="parTrans" cxnId="{B60616DB-A19E-4031-9FB1-B4F4AF71F365}">
      <dgm:prSet/>
      <dgm:spPr/>
      <dgm:t>
        <a:bodyPr/>
        <a:lstStyle/>
        <a:p>
          <a:endParaRPr lang="en-US"/>
        </a:p>
      </dgm:t>
    </dgm:pt>
    <dgm:pt modelId="{A19D7571-52BE-400C-904C-255779940AE0}" type="sibTrans" cxnId="{B60616DB-A19E-4031-9FB1-B4F4AF71F365}">
      <dgm:prSet/>
      <dgm:spPr/>
      <dgm:t>
        <a:bodyPr/>
        <a:lstStyle/>
        <a:p>
          <a:endParaRPr lang="en-US"/>
        </a:p>
      </dgm:t>
    </dgm:pt>
    <dgm:pt modelId="{76A36BFE-FC03-486A-94B3-495F45E083E2}">
      <dgm:prSet phldrT="[Text]"/>
      <dgm:spPr/>
      <dgm:t>
        <a:bodyPr/>
        <a:lstStyle/>
        <a:p>
          <a:pPr rtl="0"/>
          <a:r>
            <a:rPr lang="en-US" b="1" dirty="0" smtClean="0"/>
            <a:t>Therapy</a:t>
          </a:r>
          <a:r>
            <a:rPr lang="en-US" dirty="0" smtClean="0"/>
            <a:t>: Session Note  </a:t>
          </a:r>
          <a:endParaRPr lang="en-US" dirty="0"/>
        </a:p>
      </dgm:t>
    </dgm:pt>
    <dgm:pt modelId="{F16393E2-DA1E-4C96-859B-850A55E00935}" type="parTrans" cxnId="{3A7ACE24-3795-4846-885E-073064979B4A}">
      <dgm:prSet/>
      <dgm:spPr/>
      <dgm:t>
        <a:bodyPr/>
        <a:lstStyle/>
        <a:p>
          <a:endParaRPr lang="en-US"/>
        </a:p>
      </dgm:t>
    </dgm:pt>
    <dgm:pt modelId="{57028896-E74F-4AF1-A558-B437FBE78F3A}" type="sibTrans" cxnId="{3A7ACE24-3795-4846-885E-073064979B4A}">
      <dgm:prSet/>
      <dgm:spPr/>
      <dgm:t>
        <a:bodyPr/>
        <a:lstStyle/>
        <a:p>
          <a:endParaRPr lang="en-US"/>
        </a:p>
      </dgm:t>
    </dgm:pt>
    <dgm:pt modelId="{EF3B79CC-E3B0-4997-BDF4-DC00E2CF9B32}">
      <dgm:prSet/>
      <dgm:spPr/>
      <dgm:t>
        <a:bodyPr/>
        <a:lstStyle/>
        <a:p>
          <a:pPr rtl="0"/>
          <a:r>
            <a:rPr lang="en-US" dirty="0" smtClean="0"/>
            <a:t>Certified teacher of the speech and hearing handicapped (TSHH) operating under the direction of an SLP; or a</a:t>
          </a:r>
        </a:p>
      </dgm:t>
    </dgm:pt>
    <dgm:pt modelId="{7234F6BB-CDBD-4039-8E68-038626F07330}" type="sibTrans" cxnId="{F33AD7FA-AB15-480E-964A-FFB8C0449EC8}">
      <dgm:prSet/>
      <dgm:spPr/>
      <dgm:t>
        <a:bodyPr/>
        <a:lstStyle/>
        <a:p>
          <a:endParaRPr lang="en-US"/>
        </a:p>
      </dgm:t>
    </dgm:pt>
    <dgm:pt modelId="{1845CC4F-12A7-41D1-BA37-90F0C49E71DC}" type="parTrans" cxnId="{F33AD7FA-AB15-480E-964A-FFB8C0449EC8}">
      <dgm:prSet/>
      <dgm:spPr/>
      <dgm:t>
        <a:bodyPr/>
        <a:lstStyle/>
        <a:p>
          <a:endParaRPr lang="en-US"/>
        </a:p>
      </dgm:t>
    </dgm:pt>
    <dgm:pt modelId="{D924B8F0-EC23-427E-B939-C7370A99840A}">
      <dgm:prSet phldrT="[Text]"/>
      <dgm:spPr/>
      <dgm:t>
        <a:bodyPr/>
        <a:lstStyle/>
        <a:p>
          <a:pPr rtl="0"/>
          <a:r>
            <a:rPr lang="en-US" dirty="0" smtClean="0"/>
            <a:t>Ordering practitioner must be licensed, registered, and/or certified as required.</a:t>
          </a:r>
          <a:endParaRPr lang="en-US" dirty="0"/>
        </a:p>
      </dgm:t>
    </dgm:pt>
    <dgm:pt modelId="{B01DDA93-E5BA-47A8-8435-895EE976FFE6}" type="parTrans" cxnId="{A154F2E4-4E81-442A-8C49-D2EB63DF1F65}">
      <dgm:prSet/>
      <dgm:spPr/>
      <dgm:t>
        <a:bodyPr/>
        <a:lstStyle/>
        <a:p>
          <a:endParaRPr lang="en-US"/>
        </a:p>
      </dgm:t>
    </dgm:pt>
    <dgm:pt modelId="{A95DC796-5B95-4895-AD1D-AC03ECA127AF}" type="sibTrans" cxnId="{A154F2E4-4E81-442A-8C49-D2EB63DF1F65}">
      <dgm:prSet/>
      <dgm:spPr/>
      <dgm:t>
        <a:bodyPr/>
        <a:lstStyle/>
        <a:p>
          <a:endParaRPr lang="en-US"/>
        </a:p>
      </dgm:t>
    </dgm:pt>
    <dgm:pt modelId="{6120670A-86C3-4912-A0FD-44B8B0B2E924}">
      <dgm:prSet phldrT="[Text]"/>
      <dgm:spPr/>
      <dgm:t>
        <a:bodyPr/>
        <a:lstStyle/>
        <a:p>
          <a:pPr rtl="0"/>
          <a:r>
            <a:rPr lang="en-US" b="1" dirty="0" smtClean="0"/>
            <a:t>Written order </a:t>
          </a:r>
          <a:r>
            <a:rPr lang="en-US" dirty="0" smtClean="0"/>
            <a:t>must be signed/dated by a NYS Medicaid enrolled: physician, physician assistant, or a nurse practitioner.</a:t>
          </a:r>
          <a:endParaRPr lang="en-US" dirty="0"/>
        </a:p>
      </dgm:t>
    </dgm:pt>
    <dgm:pt modelId="{FDC53D2F-1741-4480-8A50-F7775C233E97}" type="parTrans" cxnId="{F1EA7E8E-609C-40A6-B99B-481E16E7CB5A}">
      <dgm:prSet/>
      <dgm:spPr/>
      <dgm:t>
        <a:bodyPr/>
        <a:lstStyle/>
        <a:p>
          <a:endParaRPr lang="en-US"/>
        </a:p>
      </dgm:t>
    </dgm:pt>
    <dgm:pt modelId="{9058D3A9-55D6-42A3-9A50-AFB7F88E7725}" type="sibTrans" cxnId="{F1EA7E8E-609C-40A6-B99B-481E16E7CB5A}">
      <dgm:prSet/>
      <dgm:spPr/>
      <dgm:t>
        <a:bodyPr/>
        <a:lstStyle/>
        <a:p>
          <a:endParaRPr lang="en-US"/>
        </a:p>
      </dgm:t>
    </dgm:pt>
    <dgm:pt modelId="{42B577D1-010A-402F-A329-27005D21B116}" type="pres">
      <dgm:prSet presAssocID="{064F5B37-7D24-4F07-AF85-843FEDC9C8B0}" presName="Name0" presStyleCnt="0">
        <dgm:presLayoutVars>
          <dgm:dir/>
          <dgm:animLvl val="lvl"/>
          <dgm:resizeHandles val="exact"/>
        </dgm:presLayoutVars>
      </dgm:prSet>
      <dgm:spPr/>
      <dgm:t>
        <a:bodyPr/>
        <a:lstStyle/>
        <a:p>
          <a:endParaRPr lang="en-US"/>
        </a:p>
      </dgm:t>
    </dgm:pt>
    <dgm:pt modelId="{CE6DCF28-B488-4C9A-A0B2-0811A6C6B8E7}" type="pres">
      <dgm:prSet presAssocID="{BE114B9E-80B1-4CEE-81C6-F1B086AD13C8}" presName="composite" presStyleCnt="0"/>
      <dgm:spPr/>
      <dgm:t>
        <a:bodyPr/>
        <a:lstStyle/>
        <a:p>
          <a:endParaRPr lang="en-US"/>
        </a:p>
      </dgm:t>
    </dgm:pt>
    <dgm:pt modelId="{35EF56C4-9598-498D-A4C9-2F1D85BEFEE5}" type="pres">
      <dgm:prSet presAssocID="{BE114B9E-80B1-4CEE-81C6-F1B086AD13C8}" presName="parTx" presStyleLbl="alignNode1" presStyleIdx="0" presStyleCnt="3">
        <dgm:presLayoutVars>
          <dgm:chMax val="0"/>
          <dgm:chPref val="0"/>
          <dgm:bulletEnabled val="1"/>
        </dgm:presLayoutVars>
      </dgm:prSet>
      <dgm:spPr/>
      <dgm:t>
        <a:bodyPr/>
        <a:lstStyle/>
        <a:p>
          <a:endParaRPr lang="en-US"/>
        </a:p>
      </dgm:t>
    </dgm:pt>
    <dgm:pt modelId="{DA868DC1-05FF-4BD7-91E7-BADD0012ABE5}" type="pres">
      <dgm:prSet presAssocID="{BE114B9E-80B1-4CEE-81C6-F1B086AD13C8}" presName="desTx" presStyleLbl="alignAccFollowNode1" presStyleIdx="0" presStyleCnt="3">
        <dgm:presLayoutVars>
          <dgm:bulletEnabled val="1"/>
        </dgm:presLayoutVars>
      </dgm:prSet>
      <dgm:spPr/>
      <dgm:t>
        <a:bodyPr/>
        <a:lstStyle/>
        <a:p>
          <a:endParaRPr lang="en-US"/>
        </a:p>
      </dgm:t>
    </dgm:pt>
    <dgm:pt modelId="{543244A4-97DD-4C1E-B55D-757C15817E25}" type="pres">
      <dgm:prSet presAssocID="{17D531E3-AE38-4F5B-801F-DD6EF59E5AA6}" presName="space" presStyleCnt="0"/>
      <dgm:spPr/>
      <dgm:t>
        <a:bodyPr/>
        <a:lstStyle/>
        <a:p>
          <a:endParaRPr lang="en-US"/>
        </a:p>
      </dgm:t>
    </dgm:pt>
    <dgm:pt modelId="{1093BEC2-DDD0-4FF8-99E6-BDD370339F0A}" type="pres">
      <dgm:prSet presAssocID="{F75A6475-A7DD-4599-BBD3-E13D5584A9DF}" presName="composite" presStyleCnt="0"/>
      <dgm:spPr/>
      <dgm:t>
        <a:bodyPr/>
        <a:lstStyle/>
        <a:p>
          <a:endParaRPr lang="en-US"/>
        </a:p>
      </dgm:t>
    </dgm:pt>
    <dgm:pt modelId="{E18466A4-D488-4C5B-8648-E959D48BE821}" type="pres">
      <dgm:prSet presAssocID="{F75A6475-A7DD-4599-BBD3-E13D5584A9DF}" presName="parTx" presStyleLbl="alignNode1" presStyleIdx="1" presStyleCnt="3" custLinFactNeighborX="-14076">
        <dgm:presLayoutVars>
          <dgm:chMax val="0"/>
          <dgm:chPref val="0"/>
          <dgm:bulletEnabled val="1"/>
        </dgm:presLayoutVars>
      </dgm:prSet>
      <dgm:spPr/>
      <dgm:t>
        <a:bodyPr/>
        <a:lstStyle/>
        <a:p>
          <a:endParaRPr lang="en-US"/>
        </a:p>
      </dgm:t>
    </dgm:pt>
    <dgm:pt modelId="{1594C267-94E2-4D94-B4A3-D8C5C5F36B16}" type="pres">
      <dgm:prSet presAssocID="{F75A6475-A7DD-4599-BBD3-E13D5584A9DF}" presName="desTx" presStyleLbl="alignAccFollowNode1" presStyleIdx="1" presStyleCnt="3" custLinFactNeighborX="-14076">
        <dgm:presLayoutVars>
          <dgm:bulletEnabled val="1"/>
        </dgm:presLayoutVars>
      </dgm:prSet>
      <dgm:spPr/>
      <dgm:t>
        <a:bodyPr/>
        <a:lstStyle/>
        <a:p>
          <a:endParaRPr lang="en-US"/>
        </a:p>
      </dgm:t>
    </dgm:pt>
    <dgm:pt modelId="{FC860249-829C-4A91-B351-0C53A7005B30}" type="pres">
      <dgm:prSet presAssocID="{275C5BC6-A3E2-4EA8-9DBB-9B17D17BF367}" presName="space" presStyleCnt="0"/>
      <dgm:spPr/>
      <dgm:t>
        <a:bodyPr/>
        <a:lstStyle/>
        <a:p>
          <a:endParaRPr lang="en-US"/>
        </a:p>
      </dgm:t>
    </dgm:pt>
    <dgm:pt modelId="{EE5D48E7-612F-4281-BB4C-F6FF61260FC2}" type="pres">
      <dgm:prSet presAssocID="{E80355DF-DD40-48E8-B81B-DAEEA705A19A}" presName="composite" presStyleCnt="0"/>
      <dgm:spPr/>
      <dgm:t>
        <a:bodyPr/>
        <a:lstStyle/>
        <a:p>
          <a:endParaRPr lang="en-US"/>
        </a:p>
      </dgm:t>
    </dgm:pt>
    <dgm:pt modelId="{3FC14762-4B83-4E7E-82B9-16724775B707}" type="pres">
      <dgm:prSet presAssocID="{E80355DF-DD40-48E8-B81B-DAEEA705A19A}" presName="parTx" presStyleLbl="alignNode1" presStyleIdx="2" presStyleCnt="3" custLinFactNeighborX="-27761">
        <dgm:presLayoutVars>
          <dgm:chMax val="0"/>
          <dgm:chPref val="0"/>
          <dgm:bulletEnabled val="1"/>
        </dgm:presLayoutVars>
      </dgm:prSet>
      <dgm:spPr/>
      <dgm:t>
        <a:bodyPr/>
        <a:lstStyle/>
        <a:p>
          <a:endParaRPr lang="en-US"/>
        </a:p>
      </dgm:t>
    </dgm:pt>
    <dgm:pt modelId="{E32980A1-1C88-407B-B777-39F54424DD7A}" type="pres">
      <dgm:prSet presAssocID="{E80355DF-DD40-48E8-B81B-DAEEA705A19A}" presName="desTx" presStyleLbl="alignAccFollowNode1" presStyleIdx="2" presStyleCnt="3" custLinFactNeighborX="-27761">
        <dgm:presLayoutVars>
          <dgm:bulletEnabled val="1"/>
        </dgm:presLayoutVars>
      </dgm:prSet>
      <dgm:spPr/>
      <dgm:t>
        <a:bodyPr/>
        <a:lstStyle/>
        <a:p>
          <a:endParaRPr lang="en-US"/>
        </a:p>
      </dgm:t>
    </dgm:pt>
  </dgm:ptLst>
  <dgm:cxnLst>
    <dgm:cxn modelId="{240DDD2C-F4C9-4DE3-B9F6-69998E5DC190}" type="presOf" srcId="{F75A6475-A7DD-4599-BBD3-E13D5584A9DF}" destId="{E18466A4-D488-4C5B-8648-E959D48BE821}" srcOrd="0" destOrd="0" presId="urn:microsoft.com/office/officeart/2005/8/layout/hList1"/>
    <dgm:cxn modelId="{F1EA7E8E-609C-40A6-B99B-481E16E7CB5A}" srcId="{BE114B9E-80B1-4CEE-81C6-F1B086AD13C8}" destId="{6120670A-86C3-4912-A0FD-44B8B0B2E924}" srcOrd="1" destOrd="0" parTransId="{FDC53D2F-1741-4480-8A50-F7775C233E97}" sibTransId="{9058D3A9-55D6-42A3-9A50-AFB7F88E7725}"/>
    <dgm:cxn modelId="{2BE57C53-0FFE-4EA2-8C45-669B79A7858D}" type="presOf" srcId="{064F5B37-7D24-4F07-AF85-843FEDC9C8B0}" destId="{42B577D1-010A-402F-A329-27005D21B116}" srcOrd="0" destOrd="0" presId="urn:microsoft.com/office/officeart/2005/8/layout/hList1"/>
    <dgm:cxn modelId="{F1B85859-6380-455C-B4B8-74DB7A0FFD8A}" type="presOf" srcId="{6120670A-86C3-4912-A0FD-44B8B0B2E924}" destId="{DA868DC1-05FF-4BD7-91E7-BADD0012ABE5}" srcOrd="0" destOrd="1" presId="urn:microsoft.com/office/officeart/2005/8/layout/hList1"/>
    <dgm:cxn modelId="{F4184C4D-9302-401F-AD57-6528D7183E8E}" srcId="{064F5B37-7D24-4F07-AF85-843FEDC9C8B0}" destId="{BE114B9E-80B1-4CEE-81C6-F1B086AD13C8}" srcOrd="0" destOrd="0" parTransId="{B52F5344-B58E-4071-87A5-C6E5720E4A8D}" sibTransId="{17D531E3-AE38-4F5B-801F-DD6EF59E5AA6}"/>
    <dgm:cxn modelId="{A154F2E4-4E81-442A-8C49-D2EB63DF1F65}" srcId="{BE114B9E-80B1-4CEE-81C6-F1B086AD13C8}" destId="{D924B8F0-EC23-427E-B939-C7370A99840A}" srcOrd="0" destOrd="0" parTransId="{B01DDA93-E5BA-47A8-8435-895EE976FFE6}" sibTransId="{A95DC796-5B95-4895-AD1D-AC03ECA127AF}"/>
    <dgm:cxn modelId="{68553879-809E-467F-BE4A-C00AC3072A18}" srcId="{F75A6475-A7DD-4599-BBD3-E13D5584A9DF}" destId="{AA1F05C3-4D3F-4400-92F7-16812B1ECE8E}" srcOrd="0" destOrd="0" parTransId="{671309A0-D8F2-4024-A338-9804D50A65C4}" sibTransId="{AEF48F7D-6697-43AE-AC2F-74FDD2994C05}"/>
    <dgm:cxn modelId="{D28D410C-45F7-4408-BFD6-B608317D89EB}" srcId="{F75A6475-A7DD-4599-BBD3-E13D5584A9DF}" destId="{31197993-F894-4CCF-9828-25C7D9A1B639}" srcOrd="2" destOrd="0" parTransId="{99F41E76-9AF5-40C9-8479-2E9FC8548885}" sibTransId="{4099AEE0-F04B-43AF-9AEC-E5DAE0F34881}"/>
    <dgm:cxn modelId="{B60616DB-A19E-4031-9FB1-B4F4AF71F365}" srcId="{E80355DF-DD40-48E8-B81B-DAEEA705A19A}" destId="{0347D2EF-1AC4-424F-B0A7-01E4A6138417}" srcOrd="0" destOrd="0" parTransId="{A753B825-DE58-4FC8-9FE4-1CC6FB3787A3}" sibTransId="{A19D7571-52BE-400C-904C-255779940AE0}"/>
    <dgm:cxn modelId="{A74786BB-1932-4261-AADF-F9A12C917FDB}" type="presOf" srcId="{E80355DF-DD40-48E8-B81B-DAEEA705A19A}" destId="{3FC14762-4B83-4E7E-82B9-16724775B707}" srcOrd="0" destOrd="0" presId="urn:microsoft.com/office/officeart/2005/8/layout/hList1"/>
    <dgm:cxn modelId="{E50C2C75-133A-4B56-ADEB-DE15BB44E3F9}" type="presOf" srcId="{0347D2EF-1AC4-424F-B0A7-01E4A6138417}" destId="{E32980A1-1C88-407B-B777-39F54424DD7A}" srcOrd="0" destOrd="0" presId="urn:microsoft.com/office/officeart/2005/8/layout/hList1"/>
    <dgm:cxn modelId="{186B0DD8-5B4B-4863-A313-B5F976558543}" type="presOf" srcId="{EF3B79CC-E3B0-4997-BDF4-DC00E2CF9B32}" destId="{1594C267-94E2-4D94-B4A3-D8C5C5F36B16}" srcOrd="0" destOrd="1" presId="urn:microsoft.com/office/officeart/2005/8/layout/hList1"/>
    <dgm:cxn modelId="{3A7ACE24-3795-4846-885E-073064979B4A}" srcId="{E80355DF-DD40-48E8-B81B-DAEEA705A19A}" destId="{76A36BFE-FC03-486A-94B3-495F45E083E2}" srcOrd="1" destOrd="0" parTransId="{F16393E2-DA1E-4C96-859B-850A55E00935}" sibTransId="{57028896-E74F-4AF1-A558-B437FBE78F3A}"/>
    <dgm:cxn modelId="{68528B3F-D7DA-4CA5-892A-4115E6702EB5}" type="presOf" srcId="{76A36BFE-FC03-486A-94B3-495F45E083E2}" destId="{E32980A1-1C88-407B-B777-39F54424DD7A}" srcOrd="0" destOrd="1" presId="urn:microsoft.com/office/officeart/2005/8/layout/hList1"/>
    <dgm:cxn modelId="{F06F4E3D-7D0E-4DC6-B72E-03E7B4B28199}" srcId="{BE114B9E-80B1-4CEE-81C6-F1B086AD13C8}" destId="{DD63B888-73B0-44A8-BEEC-12EDE2CF3AD5}" srcOrd="2" destOrd="0" parTransId="{BB1060E9-3FBD-4B48-AAE7-A3E92788CC77}" sibTransId="{D25D1033-02FB-4962-A26D-AD77BA5E1877}"/>
    <dgm:cxn modelId="{F33AD7FA-AB15-480E-964A-FFB8C0449EC8}" srcId="{F75A6475-A7DD-4599-BBD3-E13D5584A9DF}" destId="{EF3B79CC-E3B0-4997-BDF4-DC00E2CF9B32}" srcOrd="1" destOrd="0" parTransId="{1845CC4F-12A7-41D1-BA37-90F0C49E71DC}" sibTransId="{7234F6BB-CDBD-4039-8E68-038626F07330}"/>
    <dgm:cxn modelId="{3683C731-4537-43FD-9818-1423DEC565C1}" srcId="{064F5B37-7D24-4F07-AF85-843FEDC9C8B0}" destId="{F75A6475-A7DD-4599-BBD3-E13D5584A9DF}" srcOrd="1" destOrd="0" parTransId="{D3836F71-1D15-4935-A3BA-40DEF6FDC702}" sibTransId="{275C5BC6-A3E2-4EA8-9DBB-9B17D17BF367}"/>
    <dgm:cxn modelId="{97AB0FC8-A7D9-49EC-BA64-2CCCBD987C37}" srcId="{064F5B37-7D24-4F07-AF85-843FEDC9C8B0}" destId="{E80355DF-DD40-48E8-B81B-DAEEA705A19A}" srcOrd="2" destOrd="0" parTransId="{8263EB61-B53A-40D6-9B69-D07218EA6B9E}" sibTransId="{BAA25932-7623-4353-9D9B-62634028DB1F}"/>
    <dgm:cxn modelId="{C9D82694-7FC7-4AA1-B719-4F6F9EE084EF}" type="presOf" srcId="{DD63B888-73B0-44A8-BEEC-12EDE2CF3AD5}" destId="{DA868DC1-05FF-4BD7-91E7-BADD0012ABE5}" srcOrd="0" destOrd="2" presId="urn:microsoft.com/office/officeart/2005/8/layout/hList1"/>
    <dgm:cxn modelId="{42844272-D9B2-4B66-A93E-5758AF39A36A}" type="presOf" srcId="{D924B8F0-EC23-427E-B939-C7370A99840A}" destId="{DA868DC1-05FF-4BD7-91E7-BADD0012ABE5}" srcOrd="0" destOrd="0" presId="urn:microsoft.com/office/officeart/2005/8/layout/hList1"/>
    <dgm:cxn modelId="{BB10351E-BE6F-4F89-B91F-FAC3FE73B190}" type="presOf" srcId="{BE114B9E-80B1-4CEE-81C6-F1B086AD13C8}" destId="{35EF56C4-9598-498D-A4C9-2F1D85BEFEE5}" srcOrd="0" destOrd="0" presId="urn:microsoft.com/office/officeart/2005/8/layout/hList1"/>
    <dgm:cxn modelId="{11C81167-6FBC-43CA-B2D0-E8D32D6EAAB7}" type="presOf" srcId="{AA1F05C3-4D3F-4400-92F7-16812B1ECE8E}" destId="{1594C267-94E2-4D94-B4A3-D8C5C5F36B16}" srcOrd="0" destOrd="0" presId="urn:microsoft.com/office/officeart/2005/8/layout/hList1"/>
    <dgm:cxn modelId="{768BDABD-CCA6-4615-8F2F-CEE2F0DDE980}" type="presOf" srcId="{31197993-F894-4CCF-9828-25C7D9A1B639}" destId="{1594C267-94E2-4D94-B4A3-D8C5C5F36B16}" srcOrd="0" destOrd="2" presId="urn:microsoft.com/office/officeart/2005/8/layout/hList1"/>
    <dgm:cxn modelId="{276198AA-1545-478D-9028-D3509E055619}" type="presParOf" srcId="{42B577D1-010A-402F-A329-27005D21B116}" destId="{CE6DCF28-B488-4C9A-A0B2-0811A6C6B8E7}" srcOrd="0" destOrd="0" presId="urn:microsoft.com/office/officeart/2005/8/layout/hList1"/>
    <dgm:cxn modelId="{4AF6DCF1-4B92-4A73-8043-FC3E2F1AA1C1}" type="presParOf" srcId="{CE6DCF28-B488-4C9A-A0B2-0811A6C6B8E7}" destId="{35EF56C4-9598-498D-A4C9-2F1D85BEFEE5}" srcOrd="0" destOrd="0" presId="urn:microsoft.com/office/officeart/2005/8/layout/hList1"/>
    <dgm:cxn modelId="{419E2044-F80F-484B-A3FF-E5617DFE662E}" type="presParOf" srcId="{CE6DCF28-B488-4C9A-A0B2-0811A6C6B8E7}" destId="{DA868DC1-05FF-4BD7-91E7-BADD0012ABE5}" srcOrd="1" destOrd="0" presId="urn:microsoft.com/office/officeart/2005/8/layout/hList1"/>
    <dgm:cxn modelId="{0E9FFD63-5A01-46EC-8DF1-ECA35929FDBA}" type="presParOf" srcId="{42B577D1-010A-402F-A329-27005D21B116}" destId="{543244A4-97DD-4C1E-B55D-757C15817E25}" srcOrd="1" destOrd="0" presId="urn:microsoft.com/office/officeart/2005/8/layout/hList1"/>
    <dgm:cxn modelId="{3A17DC04-9385-47CE-A596-A0D5FE4E9DBB}" type="presParOf" srcId="{42B577D1-010A-402F-A329-27005D21B116}" destId="{1093BEC2-DDD0-4FF8-99E6-BDD370339F0A}" srcOrd="2" destOrd="0" presId="urn:microsoft.com/office/officeart/2005/8/layout/hList1"/>
    <dgm:cxn modelId="{BDD69407-2B9E-4F52-88ED-8DAF0786358A}" type="presParOf" srcId="{1093BEC2-DDD0-4FF8-99E6-BDD370339F0A}" destId="{E18466A4-D488-4C5B-8648-E959D48BE821}" srcOrd="0" destOrd="0" presId="urn:microsoft.com/office/officeart/2005/8/layout/hList1"/>
    <dgm:cxn modelId="{BF6CB82D-67BB-46C9-8D8F-0DB57E3A17DE}" type="presParOf" srcId="{1093BEC2-DDD0-4FF8-99E6-BDD370339F0A}" destId="{1594C267-94E2-4D94-B4A3-D8C5C5F36B16}" srcOrd="1" destOrd="0" presId="urn:microsoft.com/office/officeart/2005/8/layout/hList1"/>
    <dgm:cxn modelId="{AD7CF2AC-CBA2-4C42-ACB1-1FAAA0CD679B}" type="presParOf" srcId="{42B577D1-010A-402F-A329-27005D21B116}" destId="{FC860249-829C-4A91-B351-0C53A7005B30}" srcOrd="3" destOrd="0" presId="urn:microsoft.com/office/officeart/2005/8/layout/hList1"/>
    <dgm:cxn modelId="{A2E04088-2645-47D5-A25D-41A3BAFC9D11}" type="presParOf" srcId="{42B577D1-010A-402F-A329-27005D21B116}" destId="{EE5D48E7-612F-4281-BB4C-F6FF61260FC2}" srcOrd="4" destOrd="0" presId="urn:microsoft.com/office/officeart/2005/8/layout/hList1"/>
    <dgm:cxn modelId="{BA3145B3-6EF0-4C7B-B2C8-C1331E47A57E}" type="presParOf" srcId="{EE5D48E7-612F-4281-BB4C-F6FF61260FC2}" destId="{3FC14762-4B83-4E7E-82B9-16724775B707}" srcOrd="0" destOrd="0" presId="urn:microsoft.com/office/officeart/2005/8/layout/hList1"/>
    <dgm:cxn modelId="{1E17843C-B8FD-4D0D-9584-18A0FCB9217F}" type="presParOf" srcId="{EE5D48E7-612F-4281-BB4C-F6FF61260FC2}" destId="{E32980A1-1C88-407B-B777-39F54424DD7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EF56C4-9598-498D-A4C9-2F1D85BEFEE5}">
      <dsp:nvSpPr>
        <dsp:cNvPr id="0" name=""/>
        <dsp:cNvSpPr/>
      </dsp:nvSpPr>
      <dsp:spPr>
        <a:xfrm>
          <a:off x="3426" y="144692"/>
          <a:ext cx="3340480" cy="1001923"/>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rtl="0">
            <a:lnSpc>
              <a:spcPct val="90000"/>
            </a:lnSpc>
            <a:spcBef>
              <a:spcPct val="0"/>
            </a:spcBef>
            <a:spcAft>
              <a:spcPct val="35000"/>
            </a:spcAft>
          </a:pPr>
          <a:r>
            <a:rPr lang="en-US" sz="2100" b="1" kern="1200" dirty="0" smtClean="0">
              <a:solidFill>
                <a:schemeClr val="tx1"/>
              </a:solidFill>
            </a:rPr>
            <a:t>Requirements for Written Orders/Referrals</a:t>
          </a:r>
          <a:endParaRPr lang="en-US" sz="2100" b="1" kern="1200" dirty="0">
            <a:solidFill>
              <a:schemeClr val="tx1"/>
            </a:solidFill>
          </a:endParaRPr>
        </a:p>
      </dsp:txBody>
      <dsp:txXfrm>
        <a:off x="3426" y="144692"/>
        <a:ext cx="3340480" cy="1001923"/>
      </dsp:txXfrm>
    </dsp:sp>
    <dsp:sp modelId="{DA868DC1-05FF-4BD7-91E7-BADD0012ABE5}">
      <dsp:nvSpPr>
        <dsp:cNvPr id="0" name=""/>
        <dsp:cNvSpPr/>
      </dsp:nvSpPr>
      <dsp:spPr>
        <a:xfrm>
          <a:off x="3426" y="1146616"/>
          <a:ext cx="3340480" cy="3507337"/>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b="1" kern="1200" dirty="0" smtClean="0"/>
            <a:t>Referral</a:t>
          </a:r>
          <a:r>
            <a:rPr lang="en-US" sz="2100" kern="1200" dirty="0" smtClean="0"/>
            <a:t> by an appropriate school official such as: a school administrator, the chairperson of the CSE/CPSE, or other licensed practitioner acting with his/her scope of practice.</a:t>
          </a:r>
          <a:endParaRPr lang="en-US" sz="2100" kern="1200" dirty="0"/>
        </a:p>
        <a:p>
          <a:pPr marL="228600" lvl="1" indent="-228600" algn="l" defTabSz="933450" rtl="0">
            <a:lnSpc>
              <a:spcPct val="90000"/>
            </a:lnSpc>
            <a:spcBef>
              <a:spcPct val="0"/>
            </a:spcBef>
            <a:spcAft>
              <a:spcPct val="15000"/>
            </a:spcAft>
            <a:buChar char="••"/>
          </a:pPr>
          <a:r>
            <a:rPr lang="en-US" sz="2100" i="1" kern="1200" dirty="0" smtClean="0"/>
            <a:t>These referral sources are not held to the Medicaid enrolled provider requirement.</a:t>
          </a:r>
          <a:endParaRPr lang="en-US" sz="2100" i="1" kern="1200" dirty="0"/>
        </a:p>
      </dsp:txBody>
      <dsp:txXfrm>
        <a:off x="3426" y="1146616"/>
        <a:ext cx="3340480" cy="3507337"/>
      </dsp:txXfrm>
    </dsp:sp>
    <dsp:sp modelId="{E18466A4-D488-4C5B-8648-E959D48BE821}">
      <dsp:nvSpPr>
        <dsp:cNvPr id="0" name=""/>
        <dsp:cNvSpPr/>
      </dsp:nvSpPr>
      <dsp:spPr>
        <a:xfrm>
          <a:off x="3370429" y="144692"/>
          <a:ext cx="3340480" cy="1001923"/>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rtl="0">
            <a:lnSpc>
              <a:spcPct val="90000"/>
            </a:lnSpc>
            <a:spcBef>
              <a:spcPct val="0"/>
            </a:spcBef>
            <a:spcAft>
              <a:spcPct val="35000"/>
            </a:spcAft>
          </a:pPr>
          <a:r>
            <a:rPr lang="en-US" sz="2100" b="1" kern="1200" dirty="0" smtClean="0">
              <a:solidFill>
                <a:schemeClr val="tx1"/>
              </a:solidFill>
            </a:rPr>
            <a:t>Practitioners Qualified to Provide Psychological Counseling Services</a:t>
          </a:r>
          <a:endParaRPr lang="en-US" sz="2100" b="1" kern="1200" dirty="0">
            <a:solidFill>
              <a:schemeClr val="tx1"/>
            </a:solidFill>
          </a:endParaRPr>
        </a:p>
      </dsp:txBody>
      <dsp:txXfrm>
        <a:off x="3370429" y="144692"/>
        <a:ext cx="3340480" cy="1001923"/>
      </dsp:txXfrm>
    </dsp:sp>
    <dsp:sp modelId="{1594C267-94E2-4D94-B4A3-D8C5C5F36B16}">
      <dsp:nvSpPr>
        <dsp:cNvPr id="0" name=""/>
        <dsp:cNvSpPr/>
      </dsp:nvSpPr>
      <dsp:spPr>
        <a:xfrm>
          <a:off x="3370429" y="1146616"/>
          <a:ext cx="3340480" cy="3507337"/>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kern="1200" dirty="0" smtClean="0"/>
            <a:t>Licensed and registered psychiatrist, </a:t>
          </a:r>
          <a:endParaRPr lang="en-US" sz="2100" kern="1200" dirty="0"/>
        </a:p>
        <a:p>
          <a:pPr marL="228600" lvl="1" indent="-228600" algn="l" defTabSz="933450" rtl="0">
            <a:lnSpc>
              <a:spcPct val="90000"/>
            </a:lnSpc>
            <a:spcBef>
              <a:spcPct val="0"/>
            </a:spcBef>
            <a:spcAft>
              <a:spcPct val="15000"/>
            </a:spcAft>
            <a:buChar char="••"/>
          </a:pPr>
          <a:r>
            <a:rPr lang="en-US" sz="2100" kern="1200" dirty="0" smtClean="0"/>
            <a:t>Licensed and registered psychologist,</a:t>
          </a:r>
        </a:p>
        <a:p>
          <a:pPr marL="228600" lvl="1" indent="-228600" algn="l" defTabSz="933450" rtl="0">
            <a:lnSpc>
              <a:spcPct val="90000"/>
            </a:lnSpc>
            <a:spcBef>
              <a:spcPct val="0"/>
            </a:spcBef>
            <a:spcAft>
              <a:spcPct val="15000"/>
            </a:spcAft>
            <a:buChar char="••"/>
          </a:pPr>
          <a:r>
            <a:rPr lang="en-US" sz="2100" kern="1200" dirty="0" smtClean="0"/>
            <a:t>Licensed clinical social worker (LCSW), or a</a:t>
          </a:r>
        </a:p>
        <a:p>
          <a:pPr marL="228600" lvl="1" indent="-228600" algn="l" defTabSz="933450" rtl="0">
            <a:lnSpc>
              <a:spcPct val="90000"/>
            </a:lnSpc>
            <a:spcBef>
              <a:spcPct val="0"/>
            </a:spcBef>
            <a:spcAft>
              <a:spcPct val="15000"/>
            </a:spcAft>
            <a:buChar char="••"/>
          </a:pPr>
          <a:r>
            <a:rPr lang="en-US" sz="2100" kern="1200" dirty="0" smtClean="0"/>
            <a:t>Licensed master social worker (LMSW) operating under the supervision of a psychiatrist, psychologist, or an LCSW.</a:t>
          </a:r>
        </a:p>
      </dsp:txBody>
      <dsp:txXfrm>
        <a:off x="3370429" y="1146616"/>
        <a:ext cx="3340480" cy="3507337"/>
      </dsp:txXfrm>
    </dsp:sp>
    <dsp:sp modelId="{3FC14762-4B83-4E7E-82B9-16724775B707}">
      <dsp:nvSpPr>
        <dsp:cNvPr id="0" name=""/>
        <dsp:cNvSpPr/>
      </dsp:nvSpPr>
      <dsp:spPr>
        <a:xfrm>
          <a:off x="6737433" y="144692"/>
          <a:ext cx="3340480" cy="1001923"/>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rtl="0">
            <a:lnSpc>
              <a:spcPct val="90000"/>
            </a:lnSpc>
            <a:spcBef>
              <a:spcPct val="0"/>
            </a:spcBef>
            <a:spcAft>
              <a:spcPct val="35000"/>
            </a:spcAft>
          </a:pPr>
          <a:r>
            <a:rPr lang="en-US" sz="2100" b="1" kern="1200" dirty="0" smtClean="0">
              <a:solidFill>
                <a:schemeClr val="tx1"/>
              </a:solidFill>
            </a:rPr>
            <a:t>Documentation Requirements</a:t>
          </a:r>
          <a:endParaRPr lang="en-US" sz="2100" b="1" kern="1200" dirty="0">
            <a:solidFill>
              <a:schemeClr val="tx1"/>
            </a:solidFill>
          </a:endParaRPr>
        </a:p>
      </dsp:txBody>
      <dsp:txXfrm>
        <a:off x="6737433" y="144692"/>
        <a:ext cx="3340480" cy="1001923"/>
      </dsp:txXfrm>
    </dsp:sp>
    <dsp:sp modelId="{E32980A1-1C88-407B-B777-39F54424DD7A}">
      <dsp:nvSpPr>
        <dsp:cNvPr id="0" name=""/>
        <dsp:cNvSpPr/>
      </dsp:nvSpPr>
      <dsp:spPr>
        <a:xfrm>
          <a:off x="6737433" y="1146616"/>
          <a:ext cx="3340480" cy="3507337"/>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b="1" kern="1200" dirty="0" smtClean="0"/>
            <a:t>Therapy</a:t>
          </a:r>
          <a:r>
            <a:rPr lang="en-US" sz="2100" kern="1200" dirty="0" smtClean="0"/>
            <a:t>: Session Note</a:t>
          </a:r>
          <a:endParaRPr lang="en-US" sz="2100" kern="1200" dirty="0"/>
        </a:p>
      </dsp:txBody>
      <dsp:txXfrm>
        <a:off x="6737433" y="1146616"/>
        <a:ext cx="3340480" cy="350733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EF56C4-9598-498D-A4C9-2F1D85BEFEE5}">
      <dsp:nvSpPr>
        <dsp:cNvPr id="0" name=""/>
        <dsp:cNvSpPr/>
      </dsp:nvSpPr>
      <dsp:spPr>
        <a:xfrm>
          <a:off x="3405" y="5810"/>
          <a:ext cx="3320234" cy="1045955"/>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rtl="0">
            <a:lnSpc>
              <a:spcPct val="90000"/>
            </a:lnSpc>
            <a:spcBef>
              <a:spcPct val="0"/>
            </a:spcBef>
            <a:spcAft>
              <a:spcPct val="35000"/>
            </a:spcAft>
          </a:pPr>
          <a:r>
            <a:rPr lang="en-US" sz="2200" b="1" kern="1200" dirty="0" smtClean="0">
              <a:solidFill>
                <a:schemeClr val="tx1"/>
              </a:solidFill>
            </a:rPr>
            <a:t>Requirements for Written Orders/Referrals</a:t>
          </a:r>
          <a:endParaRPr lang="en-US" sz="2200" b="1" kern="1200" dirty="0">
            <a:solidFill>
              <a:schemeClr val="tx1"/>
            </a:solidFill>
          </a:endParaRPr>
        </a:p>
      </dsp:txBody>
      <dsp:txXfrm>
        <a:off x="3405" y="5810"/>
        <a:ext cx="3320234" cy="1045955"/>
      </dsp:txXfrm>
    </dsp:sp>
    <dsp:sp modelId="{DA868DC1-05FF-4BD7-91E7-BADD0012ABE5}">
      <dsp:nvSpPr>
        <dsp:cNvPr id="0" name=""/>
        <dsp:cNvSpPr/>
      </dsp:nvSpPr>
      <dsp:spPr>
        <a:xfrm>
          <a:off x="3405" y="1051765"/>
          <a:ext cx="3320234" cy="380457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rtl="0">
            <a:lnSpc>
              <a:spcPct val="90000"/>
            </a:lnSpc>
            <a:spcBef>
              <a:spcPct val="0"/>
            </a:spcBef>
            <a:spcAft>
              <a:spcPct val="15000"/>
            </a:spcAft>
            <a:buChar char="••"/>
          </a:pPr>
          <a:r>
            <a:rPr lang="en-US" sz="2200" b="1" kern="1200" dirty="0" smtClean="0"/>
            <a:t>Referral</a:t>
          </a:r>
          <a:r>
            <a:rPr lang="en-US" sz="2200" kern="1200" dirty="0" smtClean="0"/>
            <a:t> by an appropriate school official such as: a school administrator, the chairperson of the CSE/CPSE, or other licensed practitioner acting within his/her scope of practice.</a:t>
          </a:r>
          <a:endParaRPr lang="en-US" sz="2200" kern="1200" dirty="0"/>
        </a:p>
        <a:p>
          <a:pPr marL="228600" lvl="1" indent="-228600" algn="l" defTabSz="977900" rtl="0">
            <a:lnSpc>
              <a:spcPct val="90000"/>
            </a:lnSpc>
            <a:spcBef>
              <a:spcPct val="0"/>
            </a:spcBef>
            <a:spcAft>
              <a:spcPct val="15000"/>
            </a:spcAft>
            <a:buChar char="••"/>
          </a:pPr>
          <a:r>
            <a:rPr lang="en-US" sz="2200" i="1" kern="1200" dirty="0" smtClean="0"/>
            <a:t>These referral sources are not held to the Medicaid enrolled provider requirement.</a:t>
          </a:r>
        </a:p>
      </dsp:txBody>
      <dsp:txXfrm>
        <a:off x="3405" y="1051765"/>
        <a:ext cx="3320234" cy="3804570"/>
      </dsp:txXfrm>
    </dsp:sp>
    <dsp:sp modelId="{E18466A4-D488-4C5B-8648-E959D48BE821}">
      <dsp:nvSpPr>
        <dsp:cNvPr id="0" name=""/>
        <dsp:cNvSpPr/>
      </dsp:nvSpPr>
      <dsp:spPr>
        <a:xfrm>
          <a:off x="3341436" y="5810"/>
          <a:ext cx="3320234" cy="1045955"/>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rtl="0">
            <a:lnSpc>
              <a:spcPct val="90000"/>
            </a:lnSpc>
            <a:spcBef>
              <a:spcPct val="0"/>
            </a:spcBef>
            <a:spcAft>
              <a:spcPct val="35000"/>
            </a:spcAft>
          </a:pPr>
          <a:r>
            <a:rPr lang="en-US" sz="2200" b="1" kern="1200" smtClean="0">
              <a:solidFill>
                <a:schemeClr val="tx1"/>
              </a:solidFill>
            </a:rPr>
            <a:t>Practitioners Qualified to Provide Psychological Evaluations</a:t>
          </a:r>
          <a:endParaRPr lang="en-US" sz="2200" b="1" kern="1200" dirty="0">
            <a:solidFill>
              <a:schemeClr val="tx1"/>
            </a:solidFill>
          </a:endParaRPr>
        </a:p>
      </dsp:txBody>
      <dsp:txXfrm>
        <a:off x="3341436" y="5810"/>
        <a:ext cx="3320234" cy="1045955"/>
      </dsp:txXfrm>
    </dsp:sp>
    <dsp:sp modelId="{1594C267-94E2-4D94-B4A3-D8C5C5F36B16}">
      <dsp:nvSpPr>
        <dsp:cNvPr id="0" name=""/>
        <dsp:cNvSpPr/>
      </dsp:nvSpPr>
      <dsp:spPr>
        <a:xfrm>
          <a:off x="3341436" y="1051765"/>
          <a:ext cx="3320234" cy="380457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rtl="0">
            <a:lnSpc>
              <a:spcPct val="90000"/>
            </a:lnSpc>
            <a:spcBef>
              <a:spcPct val="0"/>
            </a:spcBef>
            <a:spcAft>
              <a:spcPct val="15000"/>
            </a:spcAft>
            <a:buChar char="••"/>
          </a:pPr>
          <a:r>
            <a:rPr lang="en-US" sz="2200" kern="1200" dirty="0" smtClean="0"/>
            <a:t>Licensed and registered psychiatrist, or a </a:t>
          </a:r>
          <a:endParaRPr lang="en-US" sz="2200" kern="1200" dirty="0"/>
        </a:p>
        <a:p>
          <a:pPr marL="228600" lvl="1" indent="-228600" algn="l" defTabSz="977900" rtl="0">
            <a:lnSpc>
              <a:spcPct val="90000"/>
            </a:lnSpc>
            <a:spcBef>
              <a:spcPct val="0"/>
            </a:spcBef>
            <a:spcAft>
              <a:spcPct val="15000"/>
            </a:spcAft>
            <a:buChar char="••"/>
          </a:pPr>
          <a:r>
            <a:rPr lang="en-US" sz="2200" kern="1200" dirty="0" smtClean="0"/>
            <a:t>Licensed and registered psychologist.</a:t>
          </a:r>
        </a:p>
      </dsp:txBody>
      <dsp:txXfrm>
        <a:off x="3341436" y="1051765"/>
        <a:ext cx="3320234" cy="3804570"/>
      </dsp:txXfrm>
    </dsp:sp>
    <dsp:sp modelId="{3FC14762-4B83-4E7E-82B9-16724775B707}">
      <dsp:nvSpPr>
        <dsp:cNvPr id="0" name=""/>
        <dsp:cNvSpPr/>
      </dsp:nvSpPr>
      <dsp:spPr>
        <a:xfrm>
          <a:off x="6679467" y="5810"/>
          <a:ext cx="3320234" cy="1045955"/>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rtl="0">
            <a:lnSpc>
              <a:spcPct val="90000"/>
            </a:lnSpc>
            <a:spcBef>
              <a:spcPct val="0"/>
            </a:spcBef>
            <a:spcAft>
              <a:spcPct val="35000"/>
            </a:spcAft>
          </a:pPr>
          <a:r>
            <a:rPr lang="en-US" sz="2200" b="1" kern="1200" smtClean="0">
              <a:solidFill>
                <a:schemeClr val="tx1"/>
              </a:solidFill>
            </a:rPr>
            <a:t>Documentation Requirements</a:t>
          </a:r>
          <a:endParaRPr lang="en-US" sz="2200" b="1" kern="1200" dirty="0">
            <a:solidFill>
              <a:schemeClr val="tx1"/>
            </a:solidFill>
          </a:endParaRPr>
        </a:p>
      </dsp:txBody>
      <dsp:txXfrm>
        <a:off x="6679467" y="5810"/>
        <a:ext cx="3320234" cy="1045955"/>
      </dsp:txXfrm>
    </dsp:sp>
    <dsp:sp modelId="{E32980A1-1C88-407B-B777-39F54424DD7A}">
      <dsp:nvSpPr>
        <dsp:cNvPr id="0" name=""/>
        <dsp:cNvSpPr/>
      </dsp:nvSpPr>
      <dsp:spPr>
        <a:xfrm>
          <a:off x="6679467" y="1051765"/>
          <a:ext cx="3320234" cy="380457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rtl="0">
            <a:lnSpc>
              <a:spcPct val="90000"/>
            </a:lnSpc>
            <a:spcBef>
              <a:spcPct val="0"/>
            </a:spcBef>
            <a:spcAft>
              <a:spcPct val="15000"/>
            </a:spcAft>
            <a:buChar char="••"/>
          </a:pPr>
          <a:r>
            <a:rPr lang="en-US" sz="2200" b="1" kern="1200" dirty="0" smtClean="0"/>
            <a:t>Evaluation</a:t>
          </a:r>
          <a:r>
            <a:rPr lang="en-US" sz="2200" kern="1200" dirty="0" smtClean="0"/>
            <a:t>: Evaluation Report</a:t>
          </a:r>
          <a:endParaRPr lang="en-US" sz="2200" kern="1200" dirty="0"/>
        </a:p>
      </dsp:txBody>
      <dsp:txXfrm>
        <a:off x="6679467" y="1051765"/>
        <a:ext cx="3320234" cy="380457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EF56C4-9598-498D-A4C9-2F1D85BEFEE5}">
      <dsp:nvSpPr>
        <dsp:cNvPr id="0" name=""/>
        <dsp:cNvSpPr/>
      </dsp:nvSpPr>
      <dsp:spPr>
        <a:xfrm>
          <a:off x="3396" y="14594"/>
          <a:ext cx="3311185" cy="1324474"/>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rtl="0">
            <a:lnSpc>
              <a:spcPct val="90000"/>
            </a:lnSpc>
            <a:spcBef>
              <a:spcPct val="0"/>
            </a:spcBef>
            <a:spcAft>
              <a:spcPct val="35000"/>
            </a:spcAft>
          </a:pPr>
          <a:r>
            <a:rPr lang="en-US" sz="2200" b="1" kern="1200" dirty="0" smtClean="0">
              <a:solidFill>
                <a:schemeClr val="tx1"/>
              </a:solidFill>
            </a:rPr>
            <a:t>Requirements for Written Orders/Referrals</a:t>
          </a:r>
          <a:endParaRPr lang="en-US" sz="2200" b="1" kern="1200" dirty="0">
            <a:solidFill>
              <a:schemeClr val="tx1"/>
            </a:solidFill>
          </a:endParaRPr>
        </a:p>
      </dsp:txBody>
      <dsp:txXfrm>
        <a:off x="3396" y="14594"/>
        <a:ext cx="3311185" cy="1324474"/>
      </dsp:txXfrm>
    </dsp:sp>
    <dsp:sp modelId="{DA868DC1-05FF-4BD7-91E7-BADD0012ABE5}">
      <dsp:nvSpPr>
        <dsp:cNvPr id="0" name=""/>
        <dsp:cNvSpPr/>
      </dsp:nvSpPr>
      <dsp:spPr>
        <a:xfrm>
          <a:off x="3396" y="1339068"/>
          <a:ext cx="3311185" cy="285480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rtl="0">
            <a:lnSpc>
              <a:spcPct val="90000"/>
            </a:lnSpc>
            <a:spcBef>
              <a:spcPct val="0"/>
            </a:spcBef>
            <a:spcAft>
              <a:spcPct val="15000"/>
            </a:spcAft>
            <a:buChar char="••"/>
          </a:pPr>
          <a:r>
            <a:rPr lang="en-US" sz="2200" b="1" kern="1200" dirty="0" smtClean="0"/>
            <a:t>Referral</a:t>
          </a:r>
          <a:r>
            <a:rPr lang="en-US" sz="2200" kern="1200" dirty="0" smtClean="0"/>
            <a:t> by CSE/CPSE documented as part of the IEP process.</a:t>
          </a:r>
          <a:endParaRPr lang="en-US" sz="2200" kern="1200" dirty="0"/>
        </a:p>
      </dsp:txBody>
      <dsp:txXfrm>
        <a:off x="3396" y="1339068"/>
        <a:ext cx="3311185" cy="2854800"/>
      </dsp:txXfrm>
    </dsp:sp>
    <dsp:sp modelId="{0B96657F-7181-4845-9027-80258A56AC6D}">
      <dsp:nvSpPr>
        <dsp:cNvPr id="0" name=""/>
        <dsp:cNvSpPr/>
      </dsp:nvSpPr>
      <dsp:spPr>
        <a:xfrm>
          <a:off x="3337793" y="14594"/>
          <a:ext cx="3311185" cy="1324474"/>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rtl="0">
            <a:lnSpc>
              <a:spcPct val="90000"/>
            </a:lnSpc>
            <a:spcBef>
              <a:spcPct val="0"/>
            </a:spcBef>
            <a:spcAft>
              <a:spcPct val="35000"/>
            </a:spcAft>
          </a:pPr>
          <a:r>
            <a:rPr lang="en-US" sz="2200" b="1" kern="1200" dirty="0" smtClean="0">
              <a:solidFill>
                <a:schemeClr val="tx1"/>
              </a:solidFill>
            </a:rPr>
            <a:t>Practitioners Qualified to Provide Medical Evaluations</a:t>
          </a:r>
          <a:endParaRPr lang="en-US" sz="2200" b="1" kern="1200" dirty="0">
            <a:solidFill>
              <a:schemeClr val="tx1"/>
            </a:solidFill>
          </a:endParaRPr>
        </a:p>
      </dsp:txBody>
      <dsp:txXfrm>
        <a:off x="3337793" y="14594"/>
        <a:ext cx="3311185" cy="1324474"/>
      </dsp:txXfrm>
    </dsp:sp>
    <dsp:sp modelId="{219E65C2-743C-434A-822A-7E269A7C6AB8}">
      <dsp:nvSpPr>
        <dsp:cNvPr id="0" name=""/>
        <dsp:cNvSpPr/>
      </dsp:nvSpPr>
      <dsp:spPr>
        <a:xfrm>
          <a:off x="3337793" y="1339068"/>
          <a:ext cx="3311185" cy="285480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rtl="0">
            <a:lnSpc>
              <a:spcPct val="90000"/>
            </a:lnSpc>
            <a:spcBef>
              <a:spcPct val="0"/>
            </a:spcBef>
            <a:spcAft>
              <a:spcPct val="15000"/>
            </a:spcAft>
            <a:buChar char="••"/>
          </a:pPr>
          <a:r>
            <a:rPr lang="en-US" sz="2200" kern="1200" smtClean="0"/>
            <a:t>Licensed and registered physician, </a:t>
          </a:r>
          <a:endParaRPr lang="en-US" sz="2200" kern="1200" dirty="0"/>
        </a:p>
        <a:p>
          <a:pPr marL="228600" lvl="1" indent="-228600" algn="l" defTabSz="977900" rtl="0">
            <a:lnSpc>
              <a:spcPct val="90000"/>
            </a:lnSpc>
            <a:spcBef>
              <a:spcPct val="0"/>
            </a:spcBef>
            <a:spcAft>
              <a:spcPct val="15000"/>
            </a:spcAft>
            <a:buChar char="••"/>
          </a:pPr>
          <a:r>
            <a:rPr lang="en-US" sz="2200" kern="1200" dirty="0" smtClean="0"/>
            <a:t>Licensed and registered physician </a:t>
          </a:r>
          <a:r>
            <a:rPr lang="en-US" sz="2200" kern="1200" dirty="0" smtClean="0"/>
            <a:t>assistant, or a</a:t>
          </a:r>
        </a:p>
        <a:p>
          <a:pPr marL="228600" lvl="1" indent="-228600" algn="l" defTabSz="977900" rtl="0">
            <a:lnSpc>
              <a:spcPct val="90000"/>
            </a:lnSpc>
            <a:spcBef>
              <a:spcPct val="0"/>
            </a:spcBef>
            <a:spcAft>
              <a:spcPct val="15000"/>
            </a:spcAft>
            <a:buChar char="••"/>
          </a:pPr>
          <a:r>
            <a:rPr lang="en-US" sz="2200" kern="1200" dirty="0" smtClean="0"/>
            <a:t>Licensed and registered nurse practitioner.</a:t>
          </a:r>
        </a:p>
      </dsp:txBody>
      <dsp:txXfrm>
        <a:off x="3337793" y="1339068"/>
        <a:ext cx="3311185" cy="2854800"/>
      </dsp:txXfrm>
    </dsp:sp>
    <dsp:sp modelId="{3FC14762-4B83-4E7E-82B9-16724775B707}">
      <dsp:nvSpPr>
        <dsp:cNvPr id="0" name=""/>
        <dsp:cNvSpPr/>
      </dsp:nvSpPr>
      <dsp:spPr>
        <a:xfrm>
          <a:off x="6672190" y="14594"/>
          <a:ext cx="3311185" cy="1324474"/>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rtl="0">
            <a:lnSpc>
              <a:spcPct val="90000"/>
            </a:lnSpc>
            <a:spcBef>
              <a:spcPct val="0"/>
            </a:spcBef>
            <a:spcAft>
              <a:spcPct val="35000"/>
            </a:spcAft>
          </a:pPr>
          <a:r>
            <a:rPr lang="en-US" sz="2200" b="1" kern="1200" smtClean="0">
              <a:solidFill>
                <a:schemeClr val="tx1"/>
              </a:solidFill>
            </a:rPr>
            <a:t>Documentation Requirements</a:t>
          </a:r>
          <a:endParaRPr lang="en-US" sz="2200" b="1" kern="1200" dirty="0">
            <a:solidFill>
              <a:schemeClr val="tx1"/>
            </a:solidFill>
          </a:endParaRPr>
        </a:p>
      </dsp:txBody>
      <dsp:txXfrm>
        <a:off x="6672190" y="14594"/>
        <a:ext cx="3311185" cy="1324474"/>
      </dsp:txXfrm>
    </dsp:sp>
    <dsp:sp modelId="{E32980A1-1C88-407B-B777-39F54424DD7A}">
      <dsp:nvSpPr>
        <dsp:cNvPr id="0" name=""/>
        <dsp:cNvSpPr/>
      </dsp:nvSpPr>
      <dsp:spPr>
        <a:xfrm>
          <a:off x="6672190" y="1339068"/>
          <a:ext cx="3311185" cy="285480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rtl="0">
            <a:lnSpc>
              <a:spcPct val="90000"/>
            </a:lnSpc>
            <a:spcBef>
              <a:spcPct val="0"/>
            </a:spcBef>
            <a:spcAft>
              <a:spcPct val="15000"/>
            </a:spcAft>
            <a:buChar char="••"/>
          </a:pPr>
          <a:r>
            <a:rPr lang="en-US" sz="2200" b="1" kern="1200" dirty="0" smtClean="0"/>
            <a:t>Evaluation</a:t>
          </a:r>
          <a:r>
            <a:rPr lang="en-US" sz="2200" kern="1200" dirty="0" smtClean="0"/>
            <a:t>: Evaluation Report</a:t>
          </a:r>
          <a:endParaRPr lang="en-US" sz="2200" kern="1200" dirty="0"/>
        </a:p>
      </dsp:txBody>
      <dsp:txXfrm>
        <a:off x="6672190" y="1339068"/>
        <a:ext cx="3311185" cy="285480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B35004-DC19-4B27-AA0B-CECF4A326512}">
      <dsp:nvSpPr>
        <dsp:cNvPr id="0" name=""/>
        <dsp:cNvSpPr/>
      </dsp:nvSpPr>
      <dsp:spPr>
        <a:xfrm>
          <a:off x="3429" y="242585"/>
          <a:ext cx="3343655" cy="1051518"/>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tx1"/>
              </a:solidFill>
            </a:rPr>
            <a:t>Requirements for Written Orders/Referrals</a:t>
          </a:r>
          <a:endParaRPr lang="en-US" sz="2200" b="1" kern="1200" dirty="0">
            <a:solidFill>
              <a:schemeClr val="tx1"/>
            </a:solidFill>
          </a:endParaRPr>
        </a:p>
      </dsp:txBody>
      <dsp:txXfrm>
        <a:off x="3429" y="242585"/>
        <a:ext cx="3343655" cy="1051518"/>
      </dsp:txXfrm>
    </dsp:sp>
    <dsp:sp modelId="{65C431BD-EA61-486B-A3CF-B0141AA65C19}">
      <dsp:nvSpPr>
        <dsp:cNvPr id="0" name=""/>
        <dsp:cNvSpPr/>
      </dsp:nvSpPr>
      <dsp:spPr>
        <a:xfrm>
          <a:off x="3429" y="1294104"/>
          <a:ext cx="3343655" cy="295911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Ordering practitioner must be licensed, registered, and/or certified as required.</a:t>
          </a:r>
          <a:endParaRPr lang="en-US" sz="2200" kern="1200" dirty="0"/>
        </a:p>
        <a:p>
          <a:pPr marL="228600" lvl="1" indent="-228600" algn="l" defTabSz="977900">
            <a:lnSpc>
              <a:spcPct val="90000"/>
            </a:lnSpc>
            <a:spcBef>
              <a:spcPct val="0"/>
            </a:spcBef>
            <a:spcAft>
              <a:spcPct val="15000"/>
            </a:spcAft>
            <a:buChar char="••"/>
          </a:pPr>
          <a:r>
            <a:rPr lang="en-US" sz="2200" b="1" kern="1200" dirty="0" smtClean="0"/>
            <a:t>Written order </a:t>
          </a:r>
          <a:r>
            <a:rPr lang="en-US" sz="2200" kern="1200" dirty="0" smtClean="0"/>
            <a:t>must be signed/dated by a NYS Medicaid enrolled: physician, physician assistant, or a nurse practitioner.</a:t>
          </a:r>
          <a:endParaRPr lang="en-US" sz="2200" kern="1200" dirty="0"/>
        </a:p>
      </dsp:txBody>
      <dsp:txXfrm>
        <a:off x="3429" y="1294104"/>
        <a:ext cx="3343655" cy="2959110"/>
      </dsp:txXfrm>
    </dsp:sp>
    <dsp:sp modelId="{6635F24D-EE36-4A51-8255-962E18AC99E6}">
      <dsp:nvSpPr>
        <dsp:cNvPr id="0" name=""/>
        <dsp:cNvSpPr/>
      </dsp:nvSpPr>
      <dsp:spPr>
        <a:xfrm>
          <a:off x="3350595" y="242585"/>
          <a:ext cx="3343655" cy="1051518"/>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tx1"/>
              </a:solidFill>
            </a:rPr>
            <a:t>Practitioners Qualified to Provide Medical Specialist Evaluations</a:t>
          </a:r>
          <a:endParaRPr lang="en-US" sz="2200" b="1" kern="1200" dirty="0">
            <a:solidFill>
              <a:schemeClr val="tx1"/>
            </a:solidFill>
          </a:endParaRPr>
        </a:p>
      </dsp:txBody>
      <dsp:txXfrm>
        <a:off x="3350595" y="242585"/>
        <a:ext cx="3343655" cy="1051518"/>
      </dsp:txXfrm>
    </dsp:sp>
    <dsp:sp modelId="{1E464984-C081-479A-A31E-2233B47D8EA5}">
      <dsp:nvSpPr>
        <dsp:cNvPr id="0" name=""/>
        <dsp:cNvSpPr/>
      </dsp:nvSpPr>
      <dsp:spPr>
        <a:xfrm>
          <a:off x="3350595" y="1294104"/>
          <a:ext cx="3343655" cy="295911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Licensed and registered physician,</a:t>
          </a:r>
          <a:endParaRPr lang="en-US" sz="2200" kern="1200" dirty="0"/>
        </a:p>
        <a:p>
          <a:pPr marL="228600" lvl="1" indent="-228600" algn="l" defTabSz="977900">
            <a:lnSpc>
              <a:spcPct val="90000"/>
            </a:lnSpc>
            <a:spcBef>
              <a:spcPct val="0"/>
            </a:spcBef>
            <a:spcAft>
              <a:spcPct val="15000"/>
            </a:spcAft>
            <a:buChar char="••"/>
          </a:pPr>
          <a:r>
            <a:rPr lang="en-US" sz="2200" kern="1200" dirty="0" smtClean="0"/>
            <a:t>Licensed and registered </a:t>
          </a:r>
          <a:r>
            <a:rPr lang="en-US" sz="2200" kern="1200" dirty="0" smtClean="0"/>
            <a:t>physician assistant, or a</a:t>
          </a:r>
          <a:endParaRPr lang="en-US" sz="2200" kern="1200" dirty="0"/>
        </a:p>
        <a:p>
          <a:pPr marL="228600" lvl="1" indent="-228600" algn="l" defTabSz="977900">
            <a:lnSpc>
              <a:spcPct val="90000"/>
            </a:lnSpc>
            <a:spcBef>
              <a:spcPct val="0"/>
            </a:spcBef>
            <a:spcAft>
              <a:spcPct val="15000"/>
            </a:spcAft>
            <a:buChar char="••"/>
          </a:pPr>
          <a:r>
            <a:rPr lang="en-US" sz="2200" kern="1200" dirty="0" smtClean="0"/>
            <a:t>Licensed and registered nurse practitioner.</a:t>
          </a:r>
          <a:endParaRPr lang="en-US" sz="2200" kern="1200" dirty="0"/>
        </a:p>
      </dsp:txBody>
      <dsp:txXfrm>
        <a:off x="3350595" y="1294104"/>
        <a:ext cx="3343655" cy="2959110"/>
      </dsp:txXfrm>
    </dsp:sp>
    <dsp:sp modelId="{E3C0C39E-3535-4E0D-9313-555190E5C31D}">
      <dsp:nvSpPr>
        <dsp:cNvPr id="0" name=""/>
        <dsp:cNvSpPr/>
      </dsp:nvSpPr>
      <dsp:spPr>
        <a:xfrm>
          <a:off x="6711035" y="242585"/>
          <a:ext cx="3343655" cy="1051518"/>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tx1"/>
              </a:solidFill>
            </a:rPr>
            <a:t>Documentation Requirements</a:t>
          </a:r>
          <a:endParaRPr lang="en-US" sz="2200" b="1" kern="1200" dirty="0">
            <a:solidFill>
              <a:schemeClr val="tx1"/>
            </a:solidFill>
          </a:endParaRPr>
        </a:p>
      </dsp:txBody>
      <dsp:txXfrm>
        <a:off x="6711035" y="242585"/>
        <a:ext cx="3343655" cy="1051518"/>
      </dsp:txXfrm>
    </dsp:sp>
    <dsp:sp modelId="{4CBDCD14-1D93-4394-A64F-C190FFC155FA}">
      <dsp:nvSpPr>
        <dsp:cNvPr id="0" name=""/>
        <dsp:cNvSpPr/>
      </dsp:nvSpPr>
      <dsp:spPr>
        <a:xfrm>
          <a:off x="6711035" y="1294104"/>
          <a:ext cx="3343655" cy="295911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smtClean="0"/>
            <a:t>Evaluation</a:t>
          </a:r>
          <a:r>
            <a:rPr lang="en-US" sz="2200" kern="1200" dirty="0" smtClean="0"/>
            <a:t>: Evaluation Report</a:t>
          </a:r>
          <a:endParaRPr lang="en-US" sz="2200" kern="1200" dirty="0"/>
        </a:p>
      </dsp:txBody>
      <dsp:txXfrm>
        <a:off x="6711035" y="1294104"/>
        <a:ext cx="3343655" cy="295911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EF56C4-9598-498D-A4C9-2F1D85BEFEE5}">
      <dsp:nvSpPr>
        <dsp:cNvPr id="0" name=""/>
        <dsp:cNvSpPr/>
      </dsp:nvSpPr>
      <dsp:spPr>
        <a:xfrm>
          <a:off x="3345" y="20531"/>
          <a:ext cx="3262191" cy="1049214"/>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rtl="0">
            <a:lnSpc>
              <a:spcPct val="90000"/>
            </a:lnSpc>
            <a:spcBef>
              <a:spcPct val="0"/>
            </a:spcBef>
            <a:spcAft>
              <a:spcPct val="35000"/>
            </a:spcAft>
          </a:pPr>
          <a:r>
            <a:rPr lang="en-US" sz="2200" b="1" kern="1200" dirty="0" smtClean="0">
              <a:solidFill>
                <a:schemeClr val="tx1"/>
              </a:solidFill>
            </a:rPr>
            <a:t>Requirements for Written Orders/Referrals</a:t>
          </a:r>
          <a:endParaRPr lang="en-US" sz="2200" b="1" kern="1200" dirty="0">
            <a:solidFill>
              <a:schemeClr val="tx1"/>
            </a:solidFill>
          </a:endParaRPr>
        </a:p>
      </dsp:txBody>
      <dsp:txXfrm>
        <a:off x="3345" y="20531"/>
        <a:ext cx="3262191" cy="1049214"/>
      </dsp:txXfrm>
    </dsp:sp>
    <dsp:sp modelId="{DA868DC1-05FF-4BD7-91E7-BADD0012ABE5}">
      <dsp:nvSpPr>
        <dsp:cNvPr id="0" name=""/>
        <dsp:cNvSpPr/>
      </dsp:nvSpPr>
      <dsp:spPr>
        <a:xfrm>
          <a:off x="3345" y="1069746"/>
          <a:ext cx="3262191" cy="326106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rtl="0">
            <a:lnSpc>
              <a:spcPct val="90000"/>
            </a:lnSpc>
            <a:spcBef>
              <a:spcPct val="0"/>
            </a:spcBef>
            <a:spcAft>
              <a:spcPct val="15000"/>
            </a:spcAft>
            <a:buChar char="••"/>
          </a:pPr>
          <a:r>
            <a:rPr lang="en-US" sz="2200" kern="1200" dirty="0" smtClean="0"/>
            <a:t>Practitioner must be licensed, registered, and/or certified as required.</a:t>
          </a:r>
          <a:endParaRPr lang="en-US" sz="2200" kern="1200" dirty="0"/>
        </a:p>
        <a:p>
          <a:pPr marL="228600" lvl="1" indent="-228600" algn="l" defTabSz="977900" rtl="0">
            <a:lnSpc>
              <a:spcPct val="90000"/>
            </a:lnSpc>
            <a:spcBef>
              <a:spcPct val="0"/>
            </a:spcBef>
            <a:spcAft>
              <a:spcPct val="15000"/>
            </a:spcAft>
            <a:buChar char="••"/>
          </a:pPr>
          <a:r>
            <a:rPr lang="en-US" sz="2200" b="1" kern="1200" dirty="0" smtClean="0"/>
            <a:t>Written order </a:t>
          </a:r>
          <a:r>
            <a:rPr lang="en-US" sz="2200" kern="1200" dirty="0" smtClean="0"/>
            <a:t>must be signed/dated by a NYS Medicaid enrolled: physician, physician assistant, or a nurse practitioner.</a:t>
          </a:r>
        </a:p>
      </dsp:txBody>
      <dsp:txXfrm>
        <a:off x="3345" y="1069746"/>
        <a:ext cx="3262191" cy="3261060"/>
      </dsp:txXfrm>
    </dsp:sp>
    <dsp:sp modelId="{E18466A4-D488-4C5B-8648-E959D48BE821}">
      <dsp:nvSpPr>
        <dsp:cNvPr id="0" name=""/>
        <dsp:cNvSpPr/>
      </dsp:nvSpPr>
      <dsp:spPr>
        <a:xfrm>
          <a:off x="3273334" y="24235"/>
          <a:ext cx="3262191" cy="1049214"/>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rtl="0">
            <a:lnSpc>
              <a:spcPct val="90000"/>
            </a:lnSpc>
            <a:spcBef>
              <a:spcPct val="0"/>
            </a:spcBef>
            <a:spcAft>
              <a:spcPct val="35000"/>
            </a:spcAft>
          </a:pPr>
          <a:r>
            <a:rPr lang="en-US" sz="2200" b="1" kern="1200" dirty="0" smtClean="0">
              <a:solidFill>
                <a:schemeClr val="tx1"/>
              </a:solidFill>
            </a:rPr>
            <a:t>Practitioners Qualified to Provide Audiological Evaluations</a:t>
          </a:r>
          <a:endParaRPr lang="en-US" sz="2200" b="1" kern="1200" dirty="0">
            <a:solidFill>
              <a:schemeClr val="tx1"/>
            </a:solidFill>
          </a:endParaRPr>
        </a:p>
      </dsp:txBody>
      <dsp:txXfrm>
        <a:off x="3273334" y="24235"/>
        <a:ext cx="3262191" cy="1049214"/>
      </dsp:txXfrm>
    </dsp:sp>
    <dsp:sp modelId="{1594C267-94E2-4D94-B4A3-D8C5C5F36B16}">
      <dsp:nvSpPr>
        <dsp:cNvPr id="0" name=""/>
        <dsp:cNvSpPr/>
      </dsp:nvSpPr>
      <dsp:spPr>
        <a:xfrm>
          <a:off x="3273334" y="1069746"/>
          <a:ext cx="3262191" cy="326106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rtl="0">
            <a:lnSpc>
              <a:spcPct val="90000"/>
            </a:lnSpc>
            <a:spcBef>
              <a:spcPct val="0"/>
            </a:spcBef>
            <a:spcAft>
              <a:spcPct val="15000"/>
            </a:spcAft>
            <a:buChar char="••"/>
          </a:pPr>
          <a:r>
            <a:rPr lang="en-US" sz="2200" kern="1200" dirty="0" smtClean="0"/>
            <a:t>Licensed and registered audiologist having a Certificate of Clinical Competence (CCC) from the American Speech-Language Hearing Association (ASHA).</a:t>
          </a:r>
          <a:endParaRPr lang="en-US" sz="2200" kern="1200" dirty="0"/>
        </a:p>
      </dsp:txBody>
      <dsp:txXfrm>
        <a:off x="3273334" y="1069746"/>
        <a:ext cx="3262191" cy="3261060"/>
      </dsp:txXfrm>
    </dsp:sp>
    <dsp:sp modelId="{3FC14762-4B83-4E7E-82B9-16724775B707}">
      <dsp:nvSpPr>
        <dsp:cNvPr id="0" name=""/>
        <dsp:cNvSpPr/>
      </dsp:nvSpPr>
      <dsp:spPr>
        <a:xfrm>
          <a:off x="6543322" y="24235"/>
          <a:ext cx="3262191" cy="1049214"/>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rtl="0">
            <a:lnSpc>
              <a:spcPct val="90000"/>
            </a:lnSpc>
            <a:spcBef>
              <a:spcPct val="0"/>
            </a:spcBef>
            <a:spcAft>
              <a:spcPct val="35000"/>
            </a:spcAft>
          </a:pPr>
          <a:r>
            <a:rPr lang="en-US" sz="2200" b="1" kern="1200" smtClean="0">
              <a:solidFill>
                <a:schemeClr val="tx1"/>
              </a:solidFill>
            </a:rPr>
            <a:t>Documentation Requirements</a:t>
          </a:r>
          <a:endParaRPr lang="en-US" sz="2200" b="1" kern="1200" dirty="0">
            <a:solidFill>
              <a:schemeClr val="tx1"/>
            </a:solidFill>
          </a:endParaRPr>
        </a:p>
      </dsp:txBody>
      <dsp:txXfrm>
        <a:off x="6543322" y="24235"/>
        <a:ext cx="3262191" cy="1049214"/>
      </dsp:txXfrm>
    </dsp:sp>
    <dsp:sp modelId="{E32980A1-1C88-407B-B777-39F54424DD7A}">
      <dsp:nvSpPr>
        <dsp:cNvPr id="0" name=""/>
        <dsp:cNvSpPr/>
      </dsp:nvSpPr>
      <dsp:spPr>
        <a:xfrm>
          <a:off x="6543322" y="1069746"/>
          <a:ext cx="3262191" cy="326106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rtl="0">
            <a:lnSpc>
              <a:spcPct val="90000"/>
            </a:lnSpc>
            <a:spcBef>
              <a:spcPct val="0"/>
            </a:spcBef>
            <a:spcAft>
              <a:spcPct val="15000"/>
            </a:spcAft>
            <a:buChar char="••"/>
          </a:pPr>
          <a:r>
            <a:rPr lang="en-US" sz="2200" b="1" kern="1200" dirty="0" smtClean="0"/>
            <a:t>Evaluation</a:t>
          </a:r>
          <a:r>
            <a:rPr lang="en-US" sz="2200" kern="1200" dirty="0" smtClean="0"/>
            <a:t>: Evaluation Report</a:t>
          </a:r>
          <a:endParaRPr lang="en-US" sz="2200" kern="1200" dirty="0"/>
        </a:p>
      </dsp:txBody>
      <dsp:txXfrm>
        <a:off x="6543322" y="1069746"/>
        <a:ext cx="3262191" cy="326106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58679A-18C3-4FEC-A5C6-A853080BF38B}">
      <dsp:nvSpPr>
        <dsp:cNvPr id="0" name=""/>
        <dsp:cNvSpPr/>
      </dsp:nvSpPr>
      <dsp:spPr>
        <a:xfrm>
          <a:off x="3328" y="18971"/>
          <a:ext cx="3245640" cy="1298256"/>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tx1"/>
              </a:solidFill>
            </a:rPr>
            <a:t>Requirements for Written Orders/Referrals</a:t>
          </a:r>
        </a:p>
      </dsp:txBody>
      <dsp:txXfrm>
        <a:off x="3328" y="18971"/>
        <a:ext cx="3245640" cy="1298256"/>
      </dsp:txXfrm>
    </dsp:sp>
    <dsp:sp modelId="{6511C8C4-462B-49AD-AEAF-57EA7305A3D1}">
      <dsp:nvSpPr>
        <dsp:cNvPr id="0" name=""/>
        <dsp:cNvSpPr/>
      </dsp:nvSpPr>
      <dsp:spPr>
        <a:xfrm>
          <a:off x="3328" y="1317228"/>
          <a:ext cx="3245640" cy="285480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CSE/CPSE must </a:t>
          </a:r>
          <a:r>
            <a:rPr lang="en-US" sz="2200" kern="1200" dirty="0" smtClean="0"/>
            <a:t>identify </a:t>
          </a:r>
          <a:r>
            <a:rPr lang="en-US" sz="2200" kern="1200" dirty="0" smtClean="0"/>
            <a:t>in the IEP a medical need for special transportation as well as how the vehicle is modified to meet the medical needs of the student.</a:t>
          </a:r>
        </a:p>
      </dsp:txBody>
      <dsp:txXfrm>
        <a:off x="3328" y="1317228"/>
        <a:ext cx="3245640" cy="2854800"/>
      </dsp:txXfrm>
    </dsp:sp>
    <dsp:sp modelId="{264FCF45-7217-4613-BC1C-55B90CA87AE6}">
      <dsp:nvSpPr>
        <dsp:cNvPr id="0" name=""/>
        <dsp:cNvSpPr/>
      </dsp:nvSpPr>
      <dsp:spPr>
        <a:xfrm>
          <a:off x="3261952" y="18971"/>
          <a:ext cx="3245640" cy="1298256"/>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tx1"/>
              </a:solidFill>
            </a:rPr>
            <a:t>Provider Qualified to Provide Special Transportation</a:t>
          </a:r>
          <a:endParaRPr lang="en-US" sz="2200" b="1" kern="1200" dirty="0">
            <a:solidFill>
              <a:schemeClr val="tx1"/>
            </a:solidFill>
          </a:endParaRPr>
        </a:p>
      </dsp:txBody>
      <dsp:txXfrm>
        <a:off x="3261952" y="18971"/>
        <a:ext cx="3245640" cy="1298256"/>
      </dsp:txXfrm>
    </dsp:sp>
    <dsp:sp modelId="{A6C157E8-B493-4240-AE5A-DA599F6CC079}">
      <dsp:nvSpPr>
        <dsp:cNvPr id="0" name=""/>
        <dsp:cNvSpPr/>
      </dsp:nvSpPr>
      <dsp:spPr>
        <a:xfrm>
          <a:off x="3261952" y="1317228"/>
          <a:ext cx="3245640" cy="285480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A vendor legally authorized to provide transportation services on the date services are rendered.</a:t>
          </a:r>
          <a:endParaRPr lang="en-US" sz="2200" kern="1200" dirty="0"/>
        </a:p>
      </dsp:txBody>
      <dsp:txXfrm>
        <a:off x="3261952" y="1317228"/>
        <a:ext cx="3245640" cy="2854800"/>
      </dsp:txXfrm>
    </dsp:sp>
    <dsp:sp modelId="{5DBC61E8-92D1-4B77-9D3A-0640D09860F8}">
      <dsp:nvSpPr>
        <dsp:cNvPr id="0" name=""/>
        <dsp:cNvSpPr/>
      </dsp:nvSpPr>
      <dsp:spPr>
        <a:xfrm>
          <a:off x="6520575" y="18971"/>
          <a:ext cx="3245640" cy="1298256"/>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b="1" kern="1200" smtClean="0">
              <a:solidFill>
                <a:schemeClr val="tx1"/>
              </a:solidFill>
            </a:rPr>
            <a:t>Documentation Requirements</a:t>
          </a:r>
          <a:endParaRPr lang="en-US" sz="2200" b="1" kern="1200" dirty="0">
            <a:solidFill>
              <a:schemeClr val="tx1"/>
            </a:solidFill>
          </a:endParaRPr>
        </a:p>
      </dsp:txBody>
      <dsp:txXfrm>
        <a:off x="6520575" y="18971"/>
        <a:ext cx="3245640" cy="1298256"/>
      </dsp:txXfrm>
    </dsp:sp>
    <dsp:sp modelId="{ED4F39C8-B306-4D90-8BE4-669BF08CBE89}">
      <dsp:nvSpPr>
        <dsp:cNvPr id="0" name=""/>
        <dsp:cNvSpPr/>
      </dsp:nvSpPr>
      <dsp:spPr>
        <a:xfrm>
          <a:off x="6520575" y="1317228"/>
          <a:ext cx="3245640" cy="285480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smtClean="0"/>
            <a:t>Transportation log</a:t>
          </a:r>
          <a:r>
            <a:rPr lang="en-US" sz="2200" kern="1200" dirty="0" smtClean="0"/>
            <a:t>: Each one-way trip must have a transportation log completed.</a:t>
          </a:r>
          <a:endParaRPr lang="en-US" sz="2200" kern="1200" dirty="0"/>
        </a:p>
      </dsp:txBody>
      <dsp:txXfrm>
        <a:off x="6520575" y="1317228"/>
        <a:ext cx="3245640" cy="285480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E67D0D-9B06-4ADE-8C27-D14FAF810B9B}">
      <dsp:nvSpPr>
        <dsp:cNvPr id="0" name=""/>
        <dsp:cNvSpPr/>
      </dsp:nvSpPr>
      <dsp:spPr>
        <a:xfrm>
          <a:off x="-4758254" y="-729328"/>
          <a:ext cx="5667540" cy="5667540"/>
        </a:xfrm>
        <a:prstGeom prst="blockArc">
          <a:avLst>
            <a:gd name="adj1" fmla="val 18900000"/>
            <a:gd name="adj2" fmla="val 2700000"/>
            <a:gd name="adj3" fmla="val 381"/>
          </a:avLst>
        </a:prstGeom>
        <a:noFill/>
        <a:ln w="12700" cap="flat" cmpd="sng" algn="ctr">
          <a:solidFill>
            <a:schemeClr val="accent2">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A3C2980-D01A-4DC8-85E1-D7621CB4D2A1}">
      <dsp:nvSpPr>
        <dsp:cNvPr id="0" name=""/>
        <dsp:cNvSpPr/>
      </dsp:nvSpPr>
      <dsp:spPr>
        <a:xfrm>
          <a:off x="476211" y="211371"/>
          <a:ext cx="9123012" cy="87190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13949" tIns="76200" rIns="76200" bIns="76200" numCol="1" spcCol="1270" anchor="ctr" anchorCtr="0">
          <a:noAutofit/>
        </a:bodyPr>
        <a:lstStyle/>
        <a:p>
          <a:pPr lvl="0" algn="l" defTabSz="1333500">
            <a:lnSpc>
              <a:spcPct val="90000"/>
            </a:lnSpc>
            <a:spcBef>
              <a:spcPct val="0"/>
            </a:spcBef>
            <a:spcAft>
              <a:spcPct val="35000"/>
            </a:spcAft>
          </a:pPr>
          <a:r>
            <a:rPr kumimoji="0" lang="en-US" sz="3000" b="1" i="0" u="none" strike="noStrike" kern="1200" cap="none" spc="0" normalizeH="0" baseline="0" noProof="0" dirty="0" smtClean="0">
              <a:ln/>
              <a:solidFill>
                <a:schemeClr val="tx1"/>
              </a:solidFill>
              <a:effectLst/>
              <a:uLnTx/>
              <a:uFillTx/>
              <a:latin typeface="+mn-lt"/>
              <a:cs typeface="Arial" panose="020B0604020202020204" pitchFamily="34" charset="0"/>
            </a:rPr>
            <a:t>Session Note </a:t>
          </a:r>
          <a:r>
            <a:rPr lang="en-US" sz="3000" kern="1200" dirty="0" smtClean="0">
              <a:solidFill>
                <a:srgbClr val="25438E"/>
              </a:solidFill>
            </a:rPr>
            <a:t>— </a:t>
          </a:r>
          <a:r>
            <a:rPr lang="en-US" sz="2800" kern="1200" dirty="0" smtClean="0">
              <a:solidFill>
                <a:schemeClr val="bg1"/>
              </a:solidFill>
              <a:latin typeface="+mn-lt"/>
              <a:cs typeface="Arial" panose="020B0604020202020204" pitchFamily="34" charset="0"/>
            </a:rPr>
            <a:t>documents </a:t>
          </a:r>
          <a:r>
            <a:rPr kumimoji="0" lang="en-US" sz="2800" b="0" i="0" u="none" strike="noStrike" kern="1200" cap="none" spc="0" normalizeH="0" baseline="0" noProof="0" dirty="0" smtClean="0">
              <a:ln/>
              <a:solidFill>
                <a:schemeClr val="bg1"/>
              </a:solidFill>
              <a:effectLst/>
              <a:uLnTx/>
              <a:uFillTx/>
              <a:latin typeface="+mn-lt"/>
              <a:cs typeface="Arial" panose="020B0604020202020204" pitchFamily="34" charset="0"/>
            </a:rPr>
            <a:t>ongoing </a:t>
          </a:r>
          <a:r>
            <a:rPr lang="en-US" sz="2800" kern="1200" dirty="0" smtClean="0">
              <a:solidFill>
                <a:schemeClr val="bg1"/>
              </a:solidFill>
              <a:latin typeface="+mn-lt"/>
              <a:cs typeface="Arial" panose="020B0604020202020204" pitchFamily="34" charset="0"/>
            </a:rPr>
            <a:t>service rendered by a practitioner.</a:t>
          </a:r>
          <a:r>
            <a:rPr lang="en-US" sz="2800" kern="1200" dirty="0" smtClean="0">
              <a:solidFill>
                <a:schemeClr val="bg1"/>
              </a:solidFill>
              <a:latin typeface="+mn-lt"/>
            </a:rPr>
            <a:t> </a:t>
          </a:r>
          <a:endParaRPr lang="en-US" sz="2800" kern="1200" dirty="0">
            <a:solidFill>
              <a:schemeClr val="bg1"/>
            </a:solidFill>
            <a:latin typeface="+mn-lt"/>
          </a:endParaRPr>
        </a:p>
      </dsp:txBody>
      <dsp:txXfrm>
        <a:off x="476211" y="211371"/>
        <a:ext cx="9123012" cy="871909"/>
      </dsp:txXfrm>
    </dsp:sp>
    <dsp:sp modelId="{43728056-35D8-45B3-96AD-0ABC593FAF92}">
      <dsp:nvSpPr>
        <dsp:cNvPr id="0" name=""/>
        <dsp:cNvSpPr/>
      </dsp:nvSpPr>
      <dsp:spPr>
        <a:xfrm>
          <a:off x="71527" y="242642"/>
          <a:ext cx="809368" cy="809368"/>
        </a:xfrm>
        <a:prstGeom prst="ellipse">
          <a:avLst/>
        </a:prstGeom>
        <a:solidFill>
          <a:schemeClr val="lt1">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A4670B49-8F86-4F55-BA25-F2DB83BAEF0C}">
      <dsp:nvSpPr>
        <dsp:cNvPr id="0" name=""/>
        <dsp:cNvSpPr/>
      </dsp:nvSpPr>
      <dsp:spPr>
        <a:xfrm>
          <a:off x="847435" y="1182781"/>
          <a:ext cx="8751788" cy="871909"/>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13949" tIns="76200" rIns="76200" bIns="76200" numCol="1" spcCol="1270" anchor="ctr" anchorCtr="0">
          <a:noAutofit/>
        </a:bodyPr>
        <a:lstStyle/>
        <a:p>
          <a:pPr lvl="0" algn="l" defTabSz="1333500">
            <a:lnSpc>
              <a:spcPct val="90000"/>
            </a:lnSpc>
            <a:spcBef>
              <a:spcPct val="0"/>
            </a:spcBef>
            <a:spcAft>
              <a:spcPct val="35000"/>
            </a:spcAft>
          </a:pPr>
          <a:r>
            <a:rPr lang="en-US" sz="3000" b="1" kern="1200" dirty="0" smtClean="0">
              <a:solidFill>
                <a:schemeClr val="tx1"/>
              </a:solidFill>
              <a:latin typeface="+mn-lt"/>
              <a:cs typeface="Arial" panose="020B0604020202020204" pitchFamily="34" charset="0"/>
            </a:rPr>
            <a:t>Evaluation Report </a:t>
          </a:r>
          <a:r>
            <a:rPr lang="en-US" sz="3000" kern="1200" dirty="0" smtClean="0">
              <a:solidFill>
                <a:srgbClr val="25438E"/>
              </a:solidFill>
            </a:rPr>
            <a:t>— </a:t>
          </a:r>
          <a:r>
            <a:rPr lang="en-US" sz="2800" kern="1200" dirty="0" smtClean="0">
              <a:solidFill>
                <a:schemeClr val="bg1"/>
              </a:solidFill>
              <a:latin typeface="+mn-lt"/>
              <a:cs typeface="Arial" panose="020B0604020202020204" pitchFamily="34" charset="0"/>
            </a:rPr>
            <a:t>used to identify a child’s health related needs as part of the IEP process.</a:t>
          </a:r>
          <a:endParaRPr lang="en-US" sz="2800" kern="1200" dirty="0">
            <a:solidFill>
              <a:schemeClr val="bg1"/>
            </a:solidFill>
            <a:latin typeface="+mn-lt"/>
          </a:endParaRPr>
        </a:p>
      </dsp:txBody>
      <dsp:txXfrm>
        <a:off x="847435" y="1182781"/>
        <a:ext cx="8751788" cy="871909"/>
      </dsp:txXfrm>
    </dsp:sp>
    <dsp:sp modelId="{927C53A1-906F-438B-944D-7C4558C5B162}">
      <dsp:nvSpPr>
        <dsp:cNvPr id="0" name=""/>
        <dsp:cNvSpPr/>
      </dsp:nvSpPr>
      <dsp:spPr>
        <a:xfrm>
          <a:off x="442751" y="1214052"/>
          <a:ext cx="809368" cy="809368"/>
        </a:xfrm>
        <a:prstGeom prst="ellipse">
          <a:avLst/>
        </a:prstGeom>
        <a:solidFill>
          <a:schemeClr val="lt1">
            <a:hueOff val="0"/>
            <a:satOff val="0"/>
            <a:lumOff val="0"/>
            <a:alphaOff val="0"/>
          </a:schemeClr>
        </a:solidFill>
        <a:ln w="6350" cap="flat" cmpd="sng" algn="ctr">
          <a:solidFill>
            <a:schemeClr val="accent3">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C18944EE-B4AE-4126-85EF-BBB70ABF65A1}">
      <dsp:nvSpPr>
        <dsp:cNvPr id="0" name=""/>
        <dsp:cNvSpPr/>
      </dsp:nvSpPr>
      <dsp:spPr>
        <a:xfrm>
          <a:off x="847435" y="2154192"/>
          <a:ext cx="8751788" cy="871909"/>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13949" tIns="76200" rIns="76200" bIns="76200" numCol="1" spcCol="1270" anchor="ctr" anchorCtr="0">
          <a:noAutofit/>
        </a:bodyPr>
        <a:lstStyle/>
        <a:p>
          <a:pPr lvl="0" algn="l" defTabSz="1333500">
            <a:lnSpc>
              <a:spcPct val="90000"/>
            </a:lnSpc>
            <a:spcBef>
              <a:spcPct val="0"/>
            </a:spcBef>
            <a:spcAft>
              <a:spcPct val="35000"/>
            </a:spcAft>
          </a:pPr>
          <a:r>
            <a:rPr lang="en-US" sz="3000" b="1" kern="1200" dirty="0" smtClean="0">
              <a:solidFill>
                <a:schemeClr val="tx1"/>
              </a:solidFill>
              <a:latin typeface="+mn-lt"/>
              <a:cs typeface="Arial" panose="020B0604020202020204" pitchFamily="34" charset="0"/>
            </a:rPr>
            <a:t>Medication Administration Record </a:t>
          </a:r>
          <a:r>
            <a:rPr lang="en-US" sz="3000" kern="1200" dirty="0" smtClean="0">
              <a:solidFill>
                <a:srgbClr val="25438E"/>
              </a:solidFill>
            </a:rPr>
            <a:t>— </a:t>
          </a:r>
          <a:r>
            <a:rPr lang="en-US" sz="2800" kern="1200" dirty="0" smtClean="0">
              <a:solidFill>
                <a:schemeClr val="bg1"/>
              </a:solidFill>
              <a:latin typeface="+mn-lt"/>
              <a:cs typeface="Arial" panose="020B0604020202020204" pitchFamily="34" charset="0"/>
            </a:rPr>
            <a:t>log of all medications administered during the school day.</a:t>
          </a:r>
          <a:endParaRPr lang="en-US" sz="2800" kern="1200" dirty="0">
            <a:solidFill>
              <a:schemeClr val="bg1"/>
            </a:solidFill>
            <a:latin typeface="+mn-lt"/>
          </a:endParaRPr>
        </a:p>
      </dsp:txBody>
      <dsp:txXfrm>
        <a:off x="847435" y="2154192"/>
        <a:ext cx="8751788" cy="871909"/>
      </dsp:txXfrm>
    </dsp:sp>
    <dsp:sp modelId="{1B9501F6-04B0-41FF-BB00-1512990209E5}">
      <dsp:nvSpPr>
        <dsp:cNvPr id="0" name=""/>
        <dsp:cNvSpPr/>
      </dsp:nvSpPr>
      <dsp:spPr>
        <a:xfrm>
          <a:off x="442751" y="2185463"/>
          <a:ext cx="809368" cy="809368"/>
        </a:xfrm>
        <a:prstGeom prst="ellipse">
          <a:avLst/>
        </a:prstGeom>
        <a:solidFill>
          <a:schemeClr val="lt1">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E22EC07E-63B5-47DE-A8A0-9C2B22DF1BD3}">
      <dsp:nvSpPr>
        <dsp:cNvPr id="0" name=""/>
        <dsp:cNvSpPr/>
      </dsp:nvSpPr>
      <dsp:spPr>
        <a:xfrm>
          <a:off x="476211" y="3125602"/>
          <a:ext cx="9123012" cy="871909"/>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13949" tIns="76200" rIns="76200" bIns="76200" numCol="1" spcCol="1270" anchor="ctr" anchorCtr="0">
          <a:noAutofit/>
        </a:bodyPr>
        <a:lstStyle/>
        <a:p>
          <a:pPr lvl="0" algn="l" defTabSz="1333500">
            <a:lnSpc>
              <a:spcPct val="90000"/>
            </a:lnSpc>
            <a:spcBef>
              <a:spcPct val="0"/>
            </a:spcBef>
            <a:spcAft>
              <a:spcPct val="35000"/>
            </a:spcAft>
          </a:pPr>
          <a:r>
            <a:rPr lang="en-US" sz="3000" b="1" kern="1200" dirty="0" smtClean="0">
              <a:solidFill>
                <a:schemeClr val="tx1"/>
              </a:solidFill>
              <a:latin typeface="+mn-lt"/>
              <a:cs typeface="Arial" panose="020B0604020202020204" pitchFamily="34" charset="0"/>
            </a:rPr>
            <a:t>Transportation Log </a:t>
          </a:r>
          <a:r>
            <a:rPr lang="en-US" sz="3000" kern="1200" dirty="0" smtClean="0">
              <a:solidFill>
                <a:srgbClr val="25438E"/>
              </a:solidFill>
            </a:rPr>
            <a:t>— </a:t>
          </a:r>
          <a:r>
            <a:rPr lang="en-US" sz="2800" kern="1200" dirty="0" smtClean="0">
              <a:solidFill>
                <a:schemeClr val="bg1"/>
              </a:solidFill>
              <a:latin typeface="+mn-lt"/>
              <a:cs typeface="Arial" panose="020B0604020202020204" pitchFamily="34" charset="0"/>
            </a:rPr>
            <a:t>record of each one-way trip.</a:t>
          </a:r>
          <a:endParaRPr lang="en-US" sz="2800" kern="1200" dirty="0">
            <a:solidFill>
              <a:schemeClr val="bg1"/>
            </a:solidFill>
            <a:latin typeface="+mn-lt"/>
          </a:endParaRPr>
        </a:p>
      </dsp:txBody>
      <dsp:txXfrm>
        <a:off x="476211" y="3125602"/>
        <a:ext cx="9123012" cy="871909"/>
      </dsp:txXfrm>
    </dsp:sp>
    <dsp:sp modelId="{CD789DB8-40F5-4DD6-A2CC-81B30FC664F2}">
      <dsp:nvSpPr>
        <dsp:cNvPr id="0" name=""/>
        <dsp:cNvSpPr/>
      </dsp:nvSpPr>
      <dsp:spPr>
        <a:xfrm>
          <a:off x="71527" y="3156873"/>
          <a:ext cx="809368" cy="809368"/>
        </a:xfrm>
        <a:prstGeom prst="ellipse">
          <a:avLst/>
        </a:prstGeom>
        <a:solidFill>
          <a:schemeClr val="lt1">
            <a:hueOff val="0"/>
            <a:satOff val="0"/>
            <a:lumOff val="0"/>
            <a:alphaOff val="0"/>
          </a:schemeClr>
        </a:solidFill>
        <a:ln w="6350" cap="flat" cmpd="sng" algn="ctr">
          <a:solidFill>
            <a:schemeClr val="accent5">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7D2E39-7DDC-4690-B483-F0720C1C9E67}">
      <dsp:nvSpPr>
        <dsp:cNvPr id="0" name=""/>
        <dsp:cNvSpPr/>
      </dsp:nvSpPr>
      <dsp:spPr>
        <a:xfrm>
          <a:off x="8352" y="323021"/>
          <a:ext cx="1413384" cy="70669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BIOUPDT</a:t>
          </a:r>
          <a:endParaRPr lang="en-US" sz="2400" kern="1200" dirty="0">
            <a:solidFill>
              <a:schemeClr val="tx1"/>
            </a:solidFill>
          </a:endParaRPr>
        </a:p>
      </dsp:txBody>
      <dsp:txXfrm>
        <a:off x="29050" y="343719"/>
        <a:ext cx="1371988" cy="665296"/>
      </dsp:txXfrm>
    </dsp:sp>
    <dsp:sp modelId="{08F0DB9E-DAA3-4B52-AFD3-5669919CB08B}">
      <dsp:nvSpPr>
        <dsp:cNvPr id="0" name=""/>
        <dsp:cNvSpPr/>
      </dsp:nvSpPr>
      <dsp:spPr>
        <a:xfrm>
          <a:off x="149690" y="1029714"/>
          <a:ext cx="141338" cy="1679069"/>
        </a:xfrm>
        <a:custGeom>
          <a:avLst/>
          <a:gdLst/>
          <a:ahLst/>
          <a:cxnLst/>
          <a:rect l="0" t="0" r="0" b="0"/>
          <a:pathLst>
            <a:path>
              <a:moveTo>
                <a:pt x="0" y="0"/>
              </a:moveTo>
              <a:lnTo>
                <a:pt x="0" y="1679069"/>
              </a:lnTo>
              <a:lnTo>
                <a:pt x="141338" y="167906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978605-28DF-48A4-8B6C-F50793A3AAD6}">
      <dsp:nvSpPr>
        <dsp:cNvPr id="0" name=""/>
        <dsp:cNvSpPr/>
      </dsp:nvSpPr>
      <dsp:spPr>
        <a:xfrm>
          <a:off x="291029" y="1315465"/>
          <a:ext cx="1459144" cy="2786636"/>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Medicaid Biographical Update Report - Contains submitted demographic data from the recent cycle submission </a:t>
          </a:r>
          <a:endParaRPr lang="en-US" sz="2000" kern="1200" dirty="0"/>
        </a:p>
      </dsp:txBody>
      <dsp:txXfrm>
        <a:off x="333766" y="1358202"/>
        <a:ext cx="1373670" cy="2701162"/>
      </dsp:txXfrm>
    </dsp:sp>
    <dsp:sp modelId="{B81BCEE4-93A9-45D4-B132-97AD3E751735}">
      <dsp:nvSpPr>
        <dsp:cNvPr id="0" name=""/>
        <dsp:cNvSpPr/>
      </dsp:nvSpPr>
      <dsp:spPr>
        <a:xfrm>
          <a:off x="1820843" y="323021"/>
          <a:ext cx="1413384" cy="70669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BIODLTE</a:t>
          </a:r>
          <a:endParaRPr lang="en-US" sz="2400" kern="1200" dirty="0">
            <a:solidFill>
              <a:schemeClr val="tx1"/>
            </a:solidFill>
          </a:endParaRPr>
        </a:p>
      </dsp:txBody>
      <dsp:txXfrm>
        <a:off x="1841541" y="343719"/>
        <a:ext cx="1371988" cy="665296"/>
      </dsp:txXfrm>
    </dsp:sp>
    <dsp:sp modelId="{39BBF15D-F8AE-41BF-BF55-EE13B0996B2A}">
      <dsp:nvSpPr>
        <dsp:cNvPr id="0" name=""/>
        <dsp:cNvSpPr/>
      </dsp:nvSpPr>
      <dsp:spPr>
        <a:xfrm>
          <a:off x="1962181" y="1029714"/>
          <a:ext cx="141338" cy="1679069"/>
        </a:xfrm>
        <a:custGeom>
          <a:avLst/>
          <a:gdLst/>
          <a:ahLst/>
          <a:cxnLst/>
          <a:rect l="0" t="0" r="0" b="0"/>
          <a:pathLst>
            <a:path>
              <a:moveTo>
                <a:pt x="0" y="0"/>
              </a:moveTo>
              <a:lnTo>
                <a:pt x="0" y="1679069"/>
              </a:lnTo>
              <a:lnTo>
                <a:pt x="141338" y="167906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C0ECEC-5A30-40E5-B8AC-47815BEC6E4D}">
      <dsp:nvSpPr>
        <dsp:cNvPr id="0" name=""/>
        <dsp:cNvSpPr/>
      </dsp:nvSpPr>
      <dsp:spPr>
        <a:xfrm>
          <a:off x="2103520" y="1315465"/>
          <a:ext cx="1459144" cy="2786636"/>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Medicaid Biographical Deletion Report - Deleted Unmatched Students</a:t>
          </a:r>
          <a:endParaRPr lang="en-US" sz="2000" kern="1200" dirty="0"/>
        </a:p>
      </dsp:txBody>
      <dsp:txXfrm>
        <a:off x="2146257" y="1358202"/>
        <a:ext cx="1373670" cy="2701162"/>
      </dsp:txXfrm>
    </dsp:sp>
    <dsp:sp modelId="{F5524FF2-D49B-4E62-BE82-2D1DABA3F796}">
      <dsp:nvSpPr>
        <dsp:cNvPr id="0" name=""/>
        <dsp:cNvSpPr/>
      </dsp:nvSpPr>
      <dsp:spPr>
        <a:xfrm>
          <a:off x="3633334" y="323021"/>
          <a:ext cx="1413384" cy="70669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BIOINCT</a:t>
          </a:r>
          <a:endParaRPr lang="en-US" sz="2400" kern="1200" dirty="0">
            <a:solidFill>
              <a:schemeClr val="tx1"/>
            </a:solidFill>
          </a:endParaRPr>
        </a:p>
      </dsp:txBody>
      <dsp:txXfrm>
        <a:off x="3654032" y="343719"/>
        <a:ext cx="1371988" cy="665296"/>
      </dsp:txXfrm>
    </dsp:sp>
    <dsp:sp modelId="{EF1028FB-AF57-4EF7-81AA-425A5F80D971}">
      <dsp:nvSpPr>
        <dsp:cNvPr id="0" name=""/>
        <dsp:cNvSpPr/>
      </dsp:nvSpPr>
      <dsp:spPr>
        <a:xfrm>
          <a:off x="3774672" y="1029714"/>
          <a:ext cx="141338" cy="1679069"/>
        </a:xfrm>
        <a:custGeom>
          <a:avLst/>
          <a:gdLst/>
          <a:ahLst/>
          <a:cxnLst/>
          <a:rect l="0" t="0" r="0" b="0"/>
          <a:pathLst>
            <a:path>
              <a:moveTo>
                <a:pt x="0" y="0"/>
              </a:moveTo>
              <a:lnTo>
                <a:pt x="0" y="1679069"/>
              </a:lnTo>
              <a:lnTo>
                <a:pt x="141338" y="167906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3A0797-E32F-4940-92CE-EBA6065BA289}">
      <dsp:nvSpPr>
        <dsp:cNvPr id="0" name=""/>
        <dsp:cNvSpPr/>
      </dsp:nvSpPr>
      <dsp:spPr>
        <a:xfrm>
          <a:off x="3916011" y="1315465"/>
          <a:ext cx="1459144" cy="2786636"/>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Medicaid Biographical Inactivation Report - Inactivated Students</a:t>
          </a:r>
          <a:endParaRPr lang="en-US" sz="2000" kern="1200" dirty="0"/>
        </a:p>
      </dsp:txBody>
      <dsp:txXfrm>
        <a:off x="3958748" y="1358202"/>
        <a:ext cx="1373670" cy="2701162"/>
      </dsp:txXfrm>
    </dsp:sp>
    <dsp:sp modelId="{8AD4B2F3-6C1E-4056-8ECC-E21586193999}">
      <dsp:nvSpPr>
        <dsp:cNvPr id="0" name=""/>
        <dsp:cNvSpPr/>
      </dsp:nvSpPr>
      <dsp:spPr>
        <a:xfrm>
          <a:off x="5445825" y="323021"/>
          <a:ext cx="1413384" cy="70669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ELIGDATA</a:t>
          </a:r>
          <a:endParaRPr lang="en-US" sz="2400" kern="1200" dirty="0">
            <a:solidFill>
              <a:schemeClr val="tx1"/>
            </a:solidFill>
          </a:endParaRPr>
        </a:p>
      </dsp:txBody>
      <dsp:txXfrm>
        <a:off x="5466523" y="343719"/>
        <a:ext cx="1371988" cy="665296"/>
      </dsp:txXfrm>
    </dsp:sp>
    <dsp:sp modelId="{100C8E9D-AF7D-4510-85D9-F7381D60706F}">
      <dsp:nvSpPr>
        <dsp:cNvPr id="0" name=""/>
        <dsp:cNvSpPr/>
      </dsp:nvSpPr>
      <dsp:spPr>
        <a:xfrm>
          <a:off x="5587163" y="1029714"/>
          <a:ext cx="141338" cy="1679069"/>
        </a:xfrm>
        <a:custGeom>
          <a:avLst/>
          <a:gdLst/>
          <a:ahLst/>
          <a:cxnLst/>
          <a:rect l="0" t="0" r="0" b="0"/>
          <a:pathLst>
            <a:path>
              <a:moveTo>
                <a:pt x="0" y="0"/>
              </a:moveTo>
              <a:lnTo>
                <a:pt x="0" y="1679069"/>
              </a:lnTo>
              <a:lnTo>
                <a:pt x="141338" y="167906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1AADC6-C02E-454A-9E19-291995D4401C}">
      <dsp:nvSpPr>
        <dsp:cNvPr id="0" name=""/>
        <dsp:cNvSpPr/>
      </dsp:nvSpPr>
      <dsp:spPr>
        <a:xfrm>
          <a:off x="5728502" y="1315465"/>
          <a:ext cx="1459144" cy="2786636"/>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Eligibility Data </a:t>
          </a:r>
          <a:r>
            <a:rPr lang="en-US" sz="2000" b="1" u="sng" kern="1200" dirty="0" smtClean="0"/>
            <a:t>File </a:t>
          </a:r>
          <a:r>
            <a:rPr lang="en-US" sz="2000" kern="1200" dirty="0" smtClean="0"/>
            <a:t>- Data file to be used by cnyricMED Integration Subscribers </a:t>
          </a:r>
          <a:endParaRPr lang="en-US" sz="2000" kern="1200" dirty="0"/>
        </a:p>
      </dsp:txBody>
      <dsp:txXfrm>
        <a:off x="5771239" y="1358202"/>
        <a:ext cx="1373670" cy="2701162"/>
      </dsp:txXfrm>
    </dsp:sp>
    <dsp:sp modelId="{6C2D0D3D-68B1-4E94-94C6-362F4A44BE78}">
      <dsp:nvSpPr>
        <dsp:cNvPr id="0" name=""/>
        <dsp:cNvSpPr/>
      </dsp:nvSpPr>
      <dsp:spPr>
        <a:xfrm>
          <a:off x="7258316" y="323021"/>
          <a:ext cx="1413384" cy="706692"/>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ELIGRPT</a:t>
          </a:r>
          <a:endParaRPr lang="en-US" sz="2400" kern="1200" dirty="0">
            <a:solidFill>
              <a:schemeClr val="tx1"/>
            </a:solidFill>
          </a:endParaRPr>
        </a:p>
      </dsp:txBody>
      <dsp:txXfrm>
        <a:off x="7279014" y="343719"/>
        <a:ext cx="1371988" cy="665296"/>
      </dsp:txXfrm>
    </dsp:sp>
    <dsp:sp modelId="{69A62520-025D-4938-8175-1029F0EC4B9A}">
      <dsp:nvSpPr>
        <dsp:cNvPr id="0" name=""/>
        <dsp:cNvSpPr/>
      </dsp:nvSpPr>
      <dsp:spPr>
        <a:xfrm>
          <a:off x="7399654" y="1029714"/>
          <a:ext cx="141338" cy="1679069"/>
        </a:xfrm>
        <a:custGeom>
          <a:avLst/>
          <a:gdLst/>
          <a:ahLst/>
          <a:cxnLst/>
          <a:rect l="0" t="0" r="0" b="0"/>
          <a:pathLst>
            <a:path>
              <a:moveTo>
                <a:pt x="0" y="0"/>
              </a:moveTo>
              <a:lnTo>
                <a:pt x="0" y="1679069"/>
              </a:lnTo>
              <a:lnTo>
                <a:pt x="141338" y="167906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BD76D71-6641-4A05-808E-1256F038ECE9}">
      <dsp:nvSpPr>
        <dsp:cNvPr id="0" name=""/>
        <dsp:cNvSpPr/>
      </dsp:nvSpPr>
      <dsp:spPr>
        <a:xfrm>
          <a:off x="7540993" y="1315465"/>
          <a:ext cx="1459144" cy="2786636"/>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Medicaid Eligibility Report - Complete Eligible Student List </a:t>
          </a:r>
          <a:endParaRPr lang="en-US" sz="2000" kern="1200" dirty="0"/>
        </a:p>
      </dsp:txBody>
      <dsp:txXfrm>
        <a:off x="7583730" y="1358202"/>
        <a:ext cx="1373670" cy="2701162"/>
      </dsp:txXfrm>
    </dsp:sp>
    <dsp:sp modelId="{FC537395-0805-4A68-BC47-D5E63C07EC9C}">
      <dsp:nvSpPr>
        <dsp:cNvPr id="0" name=""/>
        <dsp:cNvSpPr/>
      </dsp:nvSpPr>
      <dsp:spPr>
        <a:xfrm>
          <a:off x="9070807" y="323021"/>
          <a:ext cx="1413384" cy="70669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MATCH</a:t>
          </a:r>
          <a:endParaRPr lang="en-US" sz="2400" kern="1200" dirty="0">
            <a:solidFill>
              <a:schemeClr val="tx1"/>
            </a:solidFill>
          </a:endParaRPr>
        </a:p>
      </dsp:txBody>
      <dsp:txXfrm>
        <a:off x="9091505" y="343719"/>
        <a:ext cx="1371988" cy="665296"/>
      </dsp:txXfrm>
    </dsp:sp>
    <dsp:sp modelId="{9B8545B5-4D6A-4A17-9E1B-CE7B7A788AC4}">
      <dsp:nvSpPr>
        <dsp:cNvPr id="0" name=""/>
        <dsp:cNvSpPr/>
      </dsp:nvSpPr>
      <dsp:spPr>
        <a:xfrm>
          <a:off x="9212145" y="1029714"/>
          <a:ext cx="141338" cy="1679069"/>
        </a:xfrm>
        <a:custGeom>
          <a:avLst/>
          <a:gdLst/>
          <a:ahLst/>
          <a:cxnLst/>
          <a:rect l="0" t="0" r="0" b="0"/>
          <a:pathLst>
            <a:path>
              <a:moveTo>
                <a:pt x="0" y="0"/>
              </a:moveTo>
              <a:lnTo>
                <a:pt x="0" y="1679069"/>
              </a:lnTo>
              <a:lnTo>
                <a:pt x="141338" y="167906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0AAB04D-76DC-45A7-BD58-3F59674BCA75}">
      <dsp:nvSpPr>
        <dsp:cNvPr id="0" name=""/>
        <dsp:cNvSpPr/>
      </dsp:nvSpPr>
      <dsp:spPr>
        <a:xfrm>
          <a:off x="9353484" y="1315465"/>
          <a:ext cx="1459144" cy="2786636"/>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smtClean="0"/>
            <a:t>Medicaid Biographical Non Match Report -Non Matching Students </a:t>
          </a:r>
          <a:endParaRPr lang="en-US" sz="2000" kern="1200" dirty="0"/>
        </a:p>
      </dsp:txBody>
      <dsp:txXfrm>
        <a:off x="9396221" y="1358202"/>
        <a:ext cx="1373670" cy="2701162"/>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2DC5BE-EBF0-439C-AE43-1A5D77A4B9C2}">
      <dsp:nvSpPr>
        <dsp:cNvPr id="0" name=""/>
        <dsp:cNvSpPr/>
      </dsp:nvSpPr>
      <dsp:spPr>
        <a:xfrm>
          <a:off x="502133" y="0"/>
          <a:ext cx="1638477" cy="86163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n-US" altLang="en-US" sz="2500" b="1" kern="1200" dirty="0" smtClean="0">
              <a:solidFill>
                <a:schemeClr val="tx1"/>
              </a:solidFill>
              <a:latin typeface="+mn-lt"/>
            </a:rPr>
            <a:t>RMITDATA</a:t>
          </a:r>
          <a:endParaRPr lang="en-US" altLang="en-US" sz="2500" b="1" kern="1200" dirty="0">
            <a:solidFill>
              <a:schemeClr val="tx1"/>
            </a:solidFill>
            <a:latin typeface="+mn-lt"/>
          </a:endParaRPr>
        </a:p>
      </dsp:txBody>
      <dsp:txXfrm>
        <a:off x="527369" y="25236"/>
        <a:ext cx="1588005" cy="811162"/>
      </dsp:txXfrm>
    </dsp:sp>
    <dsp:sp modelId="{D7701E62-041F-491A-A99F-27D0A980528A}">
      <dsp:nvSpPr>
        <dsp:cNvPr id="0" name=""/>
        <dsp:cNvSpPr/>
      </dsp:nvSpPr>
      <dsp:spPr>
        <a:xfrm>
          <a:off x="665981" y="861634"/>
          <a:ext cx="450556" cy="1771496"/>
        </a:xfrm>
        <a:custGeom>
          <a:avLst/>
          <a:gdLst/>
          <a:ahLst/>
          <a:cxnLst/>
          <a:rect l="0" t="0" r="0" b="0"/>
          <a:pathLst>
            <a:path>
              <a:moveTo>
                <a:pt x="0" y="0"/>
              </a:moveTo>
              <a:lnTo>
                <a:pt x="0" y="1771496"/>
              </a:lnTo>
              <a:lnTo>
                <a:pt x="450556" y="177149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8143FD-B92E-476D-AFA8-B845E886C317}">
      <dsp:nvSpPr>
        <dsp:cNvPr id="0" name=""/>
        <dsp:cNvSpPr/>
      </dsp:nvSpPr>
      <dsp:spPr>
        <a:xfrm>
          <a:off x="1116537" y="1023509"/>
          <a:ext cx="1595624" cy="3219243"/>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altLang="en-US" sz="2000" kern="1200" dirty="0" smtClean="0"/>
            <a:t>Remittance Data </a:t>
          </a:r>
          <a:r>
            <a:rPr lang="en-US" altLang="en-US" sz="2000" b="1" u="sng" kern="1200" dirty="0" smtClean="0"/>
            <a:t>File</a:t>
          </a:r>
          <a:r>
            <a:rPr lang="en-US" altLang="en-US" sz="2000" kern="1200" dirty="0" smtClean="0"/>
            <a:t> – Data file to be used by cnyricMed Integration Subscribers</a:t>
          </a:r>
          <a:endParaRPr lang="en-US" altLang="en-US" sz="2000" kern="1200" dirty="0"/>
        </a:p>
      </dsp:txBody>
      <dsp:txXfrm>
        <a:off x="1163271" y="1070243"/>
        <a:ext cx="1502156" cy="3125775"/>
      </dsp:txXfrm>
    </dsp:sp>
    <dsp:sp modelId="{42CDAE50-2E69-434F-BC5C-57765CB5734B}">
      <dsp:nvSpPr>
        <dsp:cNvPr id="0" name=""/>
        <dsp:cNvSpPr/>
      </dsp:nvSpPr>
      <dsp:spPr>
        <a:xfrm>
          <a:off x="2843217" y="0"/>
          <a:ext cx="1638477" cy="86163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n-US" altLang="en-US" sz="2500" b="1" kern="1200" dirty="0" smtClean="0">
              <a:solidFill>
                <a:schemeClr val="tx1"/>
              </a:solidFill>
              <a:latin typeface="+mn-lt"/>
            </a:rPr>
            <a:t>REMIT</a:t>
          </a:r>
          <a:endParaRPr lang="en-US" altLang="en-US" sz="2500" b="1" kern="1200" dirty="0">
            <a:solidFill>
              <a:schemeClr val="tx1"/>
            </a:solidFill>
            <a:latin typeface="+mn-lt"/>
          </a:endParaRPr>
        </a:p>
      </dsp:txBody>
      <dsp:txXfrm>
        <a:off x="2868453" y="25236"/>
        <a:ext cx="1588005" cy="811162"/>
      </dsp:txXfrm>
    </dsp:sp>
    <dsp:sp modelId="{DD69D4A7-AADC-4841-9AFD-989F9A884EEB}">
      <dsp:nvSpPr>
        <dsp:cNvPr id="0" name=""/>
        <dsp:cNvSpPr/>
      </dsp:nvSpPr>
      <dsp:spPr>
        <a:xfrm>
          <a:off x="3007065" y="861634"/>
          <a:ext cx="450556" cy="1771496"/>
        </a:xfrm>
        <a:custGeom>
          <a:avLst/>
          <a:gdLst/>
          <a:ahLst/>
          <a:cxnLst/>
          <a:rect l="0" t="0" r="0" b="0"/>
          <a:pathLst>
            <a:path>
              <a:moveTo>
                <a:pt x="0" y="0"/>
              </a:moveTo>
              <a:lnTo>
                <a:pt x="0" y="1771496"/>
              </a:lnTo>
              <a:lnTo>
                <a:pt x="450556" y="177149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1DEEF5-063F-4D1F-A4CD-E83E82E8B68A}">
      <dsp:nvSpPr>
        <dsp:cNvPr id="0" name=""/>
        <dsp:cNvSpPr/>
      </dsp:nvSpPr>
      <dsp:spPr>
        <a:xfrm>
          <a:off x="3457621" y="1023509"/>
          <a:ext cx="1595624" cy="3219243"/>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altLang="en-US" sz="2000" kern="1200" dirty="0" smtClean="0"/>
            <a:t>Remittance Report -Contains paid/denied claims from the recent cycle</a:t>
          </a:r>
          <a:endParaRPr lang="en-US" altLang="en-US" sz="2000" kern="1200" dirty="0"/>
        </a:p>
      </dsp:txBody>
      <dsp:txXfrm>
        <a:off x="3504355" y="1070243"/>
        <a:ext cx="1502156" cy="3125775"/>
      </dsp:txXfrm>
    </dsp:sp>
    <dsp:sp modelId="{32DD0F1A-0CB9-411E-B3BC-818B6B90B2DF}">
      <dsp:nvSpPr>
        <dsp:cNvPr id="0" name=""/>
        <dsp:cNvSpPr/>
      </dsp:nvSpPr>
      <dsp:spPr>
        <a:xfrm>
          <a:off x="5184301" y="0"/>
          <a:ext cx="1638477" cy="86163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n-US" altLang="en-US" sz="2500" b="1" kern="1200" dirty="0" smtClean="0">
              <a:solidFill>
                <a:schemeClr val="tx1"/>
              </a:solidFill>
              <a:latin typeface="+mn-lt"/>
            </a:rPr>
            <a:t>PENDREPT</a:t>
          </a:r>
          <a:endParaRPr lang="en-US" altLang="en-US" sz="2500" b="1" kern="1200" dirty="0">
            <a:solidFill>
              <a:schemeClr val="tx1"/>
            </a:solidFill>
            <a:latin typeface="+mn-lt"/>
          </a:endParaRPr>
        </a:p>
      </dsp:txBody>
      <dsp:txXfrm>
        <a:off x="5209537" y="25236"/>
        <a:ext cx="1588005" cy="811162"/>
      </dsp:txXfrm>
    </dsp:sp>
    <dsp:sp modelId="{699727DD-FADB-4BE3-A293-4B004938E55F}">
      <dsp:nvSpPr>
        <dsp:cNvPr id="0" name=""/>
        <dsp:cNvSpPr/>
      </dsp:nvSpPr>
      <dsp:spPr>
        <a:xfrm>
          <a:off x="5348149" y="861634"/>
          <a:ext cx="450556" cy="1771496"/>
        </a:xfrm>
        <a:custGeom>
          <a:avLst/>
          <a:gdLst/>
          <a:ahLst/>
          <a:cxnLst/>
          <a:rect l="0" t="0" r="0" b="0"/>
          <a:pathLst>
            <a:path>
              <a:moveTo>
                <a:pt x="0" y="0"/>
              </a:moveTo>
              <a:lnTo>
                <a:pt x="0" y="1771496"/>
              </a:lnTo>
              <a:lnTo>
                <a:pt x="450556" y="177149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D1117B-EACD-414C-AF7E-A902FED348E5}">
      <dsp:nvSpPr>
        <dsp:cNvPr id="0" name=""/>
        <dsp:cNvSpPr/>
      </dsp:nvSpPr>
      <dsp:spPr>
        <a:xfrm>
          <a:off x="5798705" y="1023509"/>
          <a:ext cx="1803933" cy="3219243"/>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altLang="en-US" sz="2000" b="1" u="sng" kern="1200" dirty="0" smtClean="0"/>
            <a:t>Informational purposes only</a:t>
          </a:r>
          <a:r>
            <a:rPr lang="en-US" altLang="en-US" sz="2000" kern="1200" dirty="0" smtClean="0"/>
            <a:t>.  Contains held claims by CSC pending future payment.  Usually due to lack of student eligibility, to be remitted within the next three cycles</a:t>
          </a:r>
          <a:endParaRPr lang="en-US" altLang="en-US" sz="2000" kern="1200" dirty="0"/>
        </a:p>
      </dsp:txBody>
      <dsp:txXfrm>
        <a:off x="5851540" y="1076344"/>
        <a:ext cx="1698263" cy="3113573"/>
      </dsp:txXfrm>
    </dsp:sp>
    <dsp:sp modelId="{572A5256-7166-4139-B3C0-7C4B21234F72}">
      <dsp:nvSpPr>
        <dsp:cNvPr id="0" name=""/>
        <dsp:cNvSpPr/>
      </dsp:nvSpPr>
      <dsp:spPr>
        <a:xfrm>
          <a:off x="7691268" y="1329"/>
          <a:ext cx="1636341" cy="85930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n-US" sz="2500" b="1" kern="1200" dirty="0" smtClean="0">
              <a:solidFill>
                <a:schemeClr val="tx1"/>
              </a:solidFill>
              <a:latin typeface="+mn-lt"/>
            </a:rPr>
            <a:t>PREADJUD</a:t>
          </a:r>
          <a:endParaRPr lang="en-US" altLang="en-US" sz="2500" b="1" kern="1200" dirty="0">
            <a:solidFill>
              <a:schemeClr val="tx1"/>
            </a:solidFill>
          </a:endParaRPr>
        </a:p>
      </dsp:txBody>
      <dsp:txXfrm>
        <a:off x="7716436" y="26497"/>
        <a:ext cx="1586005" cy="808965"/>
      </dsp:txXfrm>
    </dsp:sp>
    <dsp:sp modelId="{40E5BA83-4562-48AD-AE29-7DBD1B619631}">
      <dsp:nvSpPr>
        <dsp:cNvPr id="0" name=""/>
        <dsp:cNvSpPr/>
      </dsp:nvSpPr>
      <dsp:spPr>
        <a:xfrm>
          <a:off x="7854902" y="860631"/>
          <a:ext cx="392290" cy="1774284"/>
        </a:xfrm>
        <a:custGeom>
          <a:avLst/>
          <a:gdLst/>
          <a:ahLst/>
          <a:cxnLst/>
          <a:rect l="0" t="0" r="0" b="0"/>
          <a:pathLst>
            <a:path>
              <a:moveTo>
                <a:pt x="0" y="0"/>
              </a:moveTo>
              <a:lnTo>
                <a:pt x="0" y="1774284"/>
              </a:lnTo>
              <a:lnTo>
                <a:pt x="392290" y="177428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4368C6-8CE2-4924-88E7-E5C6605CA6FA}">
      <dsp:nvSpPr>
        <dsp:cNvPr id="0" name=""/>
        <dsp:cNvSpPr/>
      </dsp:nvSpPr>
      <dsp:spPr>
        <a:xfrm>
          <a:off x="8247192" y="1059496"/>
          <a:ext cx="1506770" cy="315083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Medicaid Pre-Adjudication Report - Rejected claims by CSC for invalid content</a:t>
          </a:r>
          <a:endParaRPr lang="en-US" sz="2000" kern="1200" dirty="0"/>
        </a:p>
      </dsp:txBody>
      <dsp:txXfrm>
        <a:off x="8291324" y="1103628"/>
        <a:ext cx="1418506" cy="3062573"/>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63FA14-2D58-4FF5-A619-95C88AEBFCE7}">
      <dsp:nvSpPr>
        <dsp:cNvPr id="0" name=""/>
        <dsp:cNvSpPr/>
      </dsp:nvSpPr>
      <dsp:spPr>
        <a:xfrm>
          <a:off x="625487" y="0"/>
          <a:ext cx="1637716" cy="81885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n-US" sz="2500" b="1" kern="1200" dirty="0" smtClean="0">
              <a:solidFill>
                <a:schemeClr val="tx1"/>
              </a:solidFill>
              <a:latin typeface="+mn-lt"/>
            </a:rPr>
            <a:t>PREADJFL</a:t>
          </a:r>
          <a:endParaRPr lang="en-US" altLang="en-US" sz="2500" b="1" kern="1200" dirty="0">
            <a:solidFill>
              <a:schemeClr val="tx1"/>
            </a:solidFill>
            <a:latin typeface="+mn-lt"/>
          </a:endParaRPr>
        </a:p>
      </dsp:txBody>
      <dsp:txXfrm>
        <a:off x="649471" y="23984"/>
        <a:ext cx="1589748" cy="770890"/>
      </dsp:txXfrm>
    </dsp:sp>
    <dsp:sp modelId="{0B64091E-D7C4-400E-8658-0A80E9471C48}">
      <dsp:nvSpPr>
        <dsp:cNvPr id="0" name=""/>
        <dsp:cNvSpPr/>
      </dsp:nvSpPr>
      <dsp:spPr>
        <a:xfrm>
          <a:off x="789259" y="818858"/>
          <a:ext cx="341354" cy="1732056"/>
        </a:xfrm>
        <a:custGeom>
          <a:avLst/>
          <a:gdLst/>
          <a:ahLst/>
          <a:cxnLst/>
          <a:rect l="0" t="0" r="0" b="0"/>
          <a:pathLst>
            <a:path>
              <a:moveTo>
                <a:pt x="0" y="0"/>
              </a:moveTo>
              <a:lnTo>
                <a:pt x="0" y="1732056"/>
              </a:lnTo>
              <a:lnTo>
                <a:pt x="341354" y="173205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DBC2DFD-1C01-4B3A-815A-9FB2432601C0}">
      <dsp:nvSpPr>
        <dsp:cNvPr id="0" name=""/>
        <dsp:cNvSpPr/>
      </dsp:nvSpPr>
      <dsp:spPr>
        <a:xfrm>
          <a:off x="1130613" y="1037556"/>
          <a:ext cx="1462577" cy="3026716"/>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Medicaid Pre-Adjudication </a:t>
          </a:r>
          <a:r>
            <a:rPr lang="en-US" sz="2000" b="1" u="sng" kern="1200" dirty="0" smtClean="0"/>
            <a:t>File </a:t>
          </a:r>
          <a:r>
            <a:rPr lang="en-US" sz="2000" kern="1200" dirty="0" smtClean="0"/>
            <a:t>- Data file to be used by cnyricMED Integration Subscribers</a:t>
          </a:r>
          <a:endParaRPr lang="en-US" altLang="en-US" sz="2000" kern="1200" dirty="0"/>
        </a:p>
      </dsp:txBody>
      <dsp:txXfrm>
        <a:off x="1173450" y="1080393"/>
        <a:ext cx="1376903" cy="2941042"/>
      </dsp:txXfrm>
    </dsp:sp>
    <dsp:sp modelId="{6E5556B7-1AD7-4C23-919E-F40E11489B85}">
      <dsp:nvSpPr>
        <dsp:cNvPr id="0" name=""/>
        <dsp:cNvSpPr/>
      </dsp:nvSpPr>
      <dsp:spPr>
        <a:xfrm>
          <a:off x="2698386" y="0"/>
          <a:ext cx="1637716" cy="81885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n-US" sz="2500" b="1" kern="1200" dirty="0" smtClean="0">
              <a:solidFill>
                <a:schemeClr val="tx1"/>
              </a:solidFill>
              <a:latin typeface="+mn-lt"/>
            </a:rPr>
            <a:t>CLMRJECT</a:t>
          </a:r>
          <a:endParaRPr lang="en-US" sz="2500" b="1" kern="1200" dirty="0">
            <a:solidFill>
              <a:schemeClr val="tx1"/>
            </a:solidFill>
            <a:latin typeface="+mn-lt"/>
          </a:endParaRPr>
        </a:p>
      </dsp:txBody>
      <dsp:txXfrm>
        <a:off x="2722370" y="23984"/>
        <a:ext cx="1589748" cy="770890"/>
      </dsp:txXfrm>
    </dsp:sp>
    <dsp:sp modelId="{C4C7A403-4DE9-4D1C-BC87-C3A38293A8DA}">
      <dsp:nvSpPr>
        <dsp:cNvPr id="0" name=""/>
        <dsp:cNvSpPr/>
      </dsp:nvSpPr>
      <dsp:spPr>
        <a:xfrm>
          <a:off x="2862158" y="818858"/>
          <a:ext cx="341354" cy="1732056"/>
        </a:xfrm>
        <a:custGeom>
          <a:avLst/>
          <a:gdLst/>
          <a:ahLst/>
          <a:cxnLst/>
          <a:rect l="0" t="0" r="0" b="0"/>
          <a:pathLst>
            <a:path>
              <a:moveTo>
                <a:pt x="0" y="0"/>
              </a:moveTo>
              <a:lnTo>
                <a:pt x="0" y="1732056"/>
              </a:lnTo>
              <a:lnTo>
                <a:pt x="341354" y="173205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C0EF7E7-63F6-4F0E-9750-B3AEF7E23808}">
      <dsp:nvSpPr>
        <dsp:cNvPr id="0" name=""/>
        <dsp:cNvSpPr/>
      </dsp:nvSpPr>
      <dsp:spPr>
        <a:xfrm>
          <a:off x="3203512" y="1037556"/>
          <a:ext cx="1462577" cy="3026716"/>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Claim Reject</a:t>
          </a:r>
          <a:r>
            <a:rPr lang="en-US" sz="2000" b="1" u="sng" kern="1200" dirty="0" smtClean="0"/>
            <a:t> File</a:t>
          </a:r>
          <a:r>
            <a:rPr lang="en-US" sz="2000" kern="1200" dirty="0" smtClean="0"/>
            <a:t> - Data file to be used by cnyricMED Integration Subscribers</a:t>
          </a:r>
          <a:endParaRPr lang="en-US" sz="2000" kern="1200" dirty="0"/>
        </a:p>
      </dsp:txBody>
      <dsp:txXfrm>
        <a:off x="3246349" y="1080393"/>
        <a:ext cx="1376903" cy="2941042"/>
      </dsp:txXfrm>
    </dsp:sp>
    <dsp:sp modelId="{49F5DEA0-CA43-4828-82BB-E4920D1614C4}">
      <dsp:nvSpPr>
        <dsp:cNvPr id="0" name=""/>
        <dsp:cNvSpPr/>
      </dsp:nvSpPr>
      <dsp:spPr>
        <a:xfrm>
          <a:off x="4771286" y="0"/>
          <a:ext cx="1637716" cy="81885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n-US" sz="2500" b="1" kern="1200" smtClean="0">
              <a:solidFill>
                <a:schemeClr val="tx1"/>
              </a:solidFill>
              <a:latin typeface="+mn-lt"/>
            </a:rPr>
            <a:t>SRVUPDT</a:t>
          </a:r>
          <a:endParaRPr lang="en-US" sz="2500" b="1" kern="1200" dirty="0">
            <a:solidFill>
              <a:schemeClr val="tx1"/>
            </a:solidFill>
            <a:latin typeface="+mn-lt"/>
          </a:endParaRPr>
        </a:p>
      </dsp:txBody>
      <dsp:txXfrm>
        <a:off x="4795270" y="23984"/>
        <a:ext cx="1589748" cy="770890"/>
      </dsp:txXfrm>
    </dsp:sp>
    <dsp:sp modelId="{FF3A03D6-7485-4591-85FA-D2F89E11AB34}">
      <dsp:nvSpPr>
        <dsp:cNvPr id="0" name=""/>
        <dsp:cNvSpPr/>
      </dsp:nvSpPr>
      <dsp:spPr>
        <a:xfrm>
          <a:off x="4935057" y="818858"/>
          <a:ext cx="341354" cy="1732056"/>
        </a:xfrm>
        <a:custGeom>
          <a:avLst/>
          <a:gdLst/>
          <a:ahLst/>
          <a:cxnLst/>
          <a:rect l="0" t="0" r="0" b="0"/>
          <a:pathLst>
            <a:path>
              <a:moveTo>
                <a:pt x="0" y="0"/>
              </a:moveTo>
              <a:lnTo>
                <a:pt x="0" y="1732056"/>
              </a:lnTo>
              <a:lnTo>
                <a:pt x="341354" y="173205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2DE3DD-4DE2-47B5-B60D-DB04C72A2F48}">
      <dsp:nvSpPr>
        <dsp:cNvPr id="0" name=""/>
        <dsp:cNvSpPr/>
      </dsp:nvSpPr>
      <dsp:spPr>
        <a:xfrm>
          <a:off x="5276412" y="1037556"/>
          <a:ext cx="1462577" cy="3026716"/>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Service Update Report - Contains rejected claims from the recent cycle submission</a:t>
          </a:r>
          <a:endParaRPr lang="en-US" sz="2000" kern="1200" dirty="0"/>
        </a:p>
      </dsp:txBody>
      <dsp:txXfrm>
        <a:off x="5319249" y="1080393"/>
        <a:ext cx="1376903" cy="2941042"/>
      </dsp:txXfrm>
    </dsp:sp>
    <dsp:sp modelId="{40ACFD6A-4036-44F7-AF1E-737D32B37A75}">
      <dsp:nvSpPr>
        <dsp:cNvPr id="0" name=""/>
        <dsp:cNvSpPr/>
      </dsp:nvSpPr>
      <dsp:spPr>
        <a:xfrm>
          <a:off x="6844185" y="0"/>
          <a:ext cx="1637716" cy="81885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n-US" sz="2500" b="1" kern="1200" dirty="0" smtClean="0">
              <a:solidFill>
                <a:schemeClr val="tx1"/>
              </a:solidFill>
              <a:latin typeface="+mn-lt"/>
            </a:rPr>
            <a:t>BILLSUM</a:t>
          </a:r>
          <a:endParaRPr lang="en-US" sz="2500" b="1" kern="1200" dirty="0">
            <a:solidFill>
              <a:schemeClr val="tx1"/>
            </a:solidFill>
            <a:latin typeface="+mn-lt"/>
          </a:endParaRPr>
        </a:p>
      </dsp:txBody>
      <dsp:txXfrm>
        <a:off x="6868169" y="23984"/>
        <a:ext cx="1589748" cy="770890"/>
      </dsp:txXfrm>
    </dsp:sp>
    <dsp:sp modelId="{9FB9069F-31CE-4A10-BA8A-1FD20F98EFFF}">
      <dsp:nvSpPr>
        <dsp:cNvPr id="0" name=""/>
        <dsp:cNvSpPr/>
      </dsp:nvSpPr>
      <dsp:spPr>
        <a:xfrm>
          <a:off x="7007957" y="818858"/>
          <a:ext cx="341354" cy="1732056"/>
        </a:xfrm>
        <a:custGeom>
          <a:avLst/>
          <a:gdLst/>
          <a:ahLst/>
          <a:cxnLst/>
          <a:rect l="0" t="0" r="0" b="0"/>
          <a:pathLst>
            <a:path>
              <a:moveTo>
                <a:pt x="0" y="0"/>
              </a:moveTo>
              <a:lnTo>
                <a:pt x="0" y="1732056"/>
              </a:lnTo>
              <a:lnTo>
                <a:pt x="341354" y="173205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3E91A0-51EE-47BD-BA8F-A9003125CDED}">
      <dsp:nvSpPr>
        <dsp:cNvPr id="0" name=""/>
        <dsp:cNvSpPr/>
      </dsp:nvSpPr>
      <dsp:spPr>
        <a:xfrm>
          <a:off x="7349311" y="1037556"/>
          <a:ext cx="1462577" cy="3026716"/>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Billing Summary containing accepted claims previously displayed on Service Update Report</a:t>
          </a:r>
          <a:endParaRPr lang="en-US" sz="2000" kern="1200" dirty="0"/>
        </a:p>
      </dsp:txBody>
      <dsp:txXfrm>
        <a:off x="7392148" y="1080393"/>
        <a:ext cx="1376903" cy="29410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DE9276-0F07-470B-8421-2E05629CDFE0}">
      <dsp:nvSpPr>
        <dsp:cNvPr id="0" name=""/>
        <dsp:cNvSpPr/>
      </dsp:nvSpPr>
      <dsp:spPr>
        <a:xfrm>
          <a:off x="1287532" y="2591"/>
          <a:ext cx="2340000" cy="42062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lvl="0" algn="ctr" defTabSz="1022350">
            <a:lnSpc>
              <a:spcPct val="90000"/>
            </a:lnSpc>
            <a:spcBef>
              <a:spcPct val="0"/>
            </a:spcBef>
            <a:spcAft>
              <a:spcPct val="35000"/>
            </a:spcAft>
          </a:pPr>
          <a:r>
            <a:rPr lang="en-US" sz="2300" b="1" kern="1200" dirty="0" smtClean="0">
              <a:solidFill>
                <a:schemeClr val="tx1"/>
              </a:solidFill>
            </a:rPr>
            <a:t>SPEECH THERAPY</a:t>
          </a:r>
          <a:endParaRPr lang="en-US" sz="2300" b="1" kern="1200" dirty="0">
            <a:solidFill>
              <a:schemeClr val="tx1"/>
            </a:solidFill>
          </a:endParaRPr>
        </a:p>
      </dsp:txBody>
      <dsp:txXfrm>
        <a:off x="1287532" y="2591"/>
        <a:ext cx="2340000" cy="420620"/>
      </dsp:txXfrm>
    </dsp:sp>
    <dsp:sp modelId="{0BEBA3BE-3F0C-4693-8ACC-5452122257CC}">
      <dsp:nvSpPr>
        <dsp:cNvPr id="0" name=""/>
        <dsp:cNvSpPr/>
      </dsp:nvSpPr>
      <dsp:spPr>
        <a:xfrm>
          <a:off x="1175032" y="444243"/>
          <a:ext cx="2565000" cy="42062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lvl="0" algn="ctr" defTabSz="1022350">
            <a:lnSpc>
              <a:spcPct val="90000"/>
            </a:lnSpc>
            <a:spcBef>
              <a:spcPct val="0"/>
            </a:spcBef>
            <a:spcAft>
              <a:spcPct val="35000"/>
            </a:spcAft>
          </a:pPr>
          <a:r>
            <a:rPr lang="en-US" sz="2300" b="1" kern="1200" dirty="0" smtClean="0">
              <a:solidFill>
                <a:schemeClr val="tx1"/>
              </a:solidFill>
            </a:rPr>
            <a:t>PHYSICAL THERAPY</a:t>
          </a:r>
          <a:endParaRPr lang="en-US" sz="2300" b="1" kern="1200" dirty="0">
            <a:solidFill>
              <a:schemeClr val="tx1"/>
            </a:solidFill>
          </a:endParaRPr>
        </a:p>
      </dsp:txBody>
      <dsp:txXfrm>
        <a:off x="1175032" y="444243"/>
        <a:ext cx="2565000" cy="420620"/>
      </dsp:txXfrm>
    </dsp:sp>
    <dsp:sp modelId="{044D1BBC-6497-4FAF-B621-24DB48E75EC8}">
      <dsp:nvSpPr>
        <dsp:cNvPr id="0" name=""/>
        <dsp:cNvSpPr/>
      </dsp:nvSpPr>
      <dsp:spPr>
        <a:xfrm>
          <a:off x="837532" y="885895"/>
          <a:ext cx="3240000" cy="42062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lvl="0" algn="ctr" defTabSz="1022350">
            <a:lnSpc>
              <a:spcPct val="90000"/>
            </a:lnSpc>
            <a:spcBef>
              <a:spcPct val="0"/>
            </a:spcBef>
            <a:spcAft>
              <a:spcPct val="35000"/>
            </a:spcAft>
          </a:pPr>
          <a:r>
            <a:rPr lang="en-US" sz="2300" b="1" kern="1200" dirty="0" smtClean="0">
              <a:solidFill>
                <a:schemeClr val="tx1"/>
              </a:solidFill>
            </a:rPr>
            <a:t>OCCUPATIONAL THERAPY</a:t>
          </a:r>
          <a:endParaRPr lang="en-US" sz="2300" b="1" kern="1200" dirty="0">
            <a:solidFill>
              <a:schemeClr val="tx1"/>
            </a:solidFill>
          </a:endParaRPr>
        </a:p>
      </dsp:txBody>
      <dsp:txXfrm>
        <a:off x="837532" y="885895"/>
        <a:ext cx="3240000" cy="420620"/>
      </dsp:txXfrm>
    </dsp:sp>
    <dsp:sp modelId="{3258723B-0B56-45FC-B188-93ECD8875A87}">
      <dsp:nvSpPr>
        <dsp:cNvPr id="0" name=""/>
        <dsp:cNvSpPr/>
      </dsp:nvSpPr>
      <dsp:spPr>
        <a:xfrm>
          <a:off x="522532" y="1327547"/>
          <a:ext cx="3870000" cy="42062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lvl="0" algn="ctr" defTabSz="1022350">
            <a:lnSpc>
              <a:spcPct val="90000"/>
            </a:lnSpc>
            <a:spcBef>
              <a:spcPct val="0"/>
            </a:spcBef>
            <a:spcAft>
              <a:spcPct val="35000"/>
            </a:spcAft>
          </a:pPr>
          <a:r>
            <a:rPr lang="en-US" sz="2300" b="1" kern="1200" dirty="0" smtClean="0">
              <a:solidFill>
                <a:schemeClr val="tx1"/>
              </a:solidFill>
            </a:rPr>
            <a:t>PSYCHOLOGICAL COUNSELING</a:t>
          </a:r>
          <a:endParaRPr lang="en-US" sz="2300" b="1" kern="1200" dirty="0">
            <a:solidFill>
              <a:schemeClr val="tx1"/>
            </a:solidFill>
          </a:endParaRPr>
        </a:p>
      </dsp:txBody>
      <dsp:txXfrm>
        <a:off x="522532" y="1327547"/>
        <a:ext cx="3870000" cy="420620"/>
      </dsp:txXfrm>
    </dsp:sp>
    <dsp:sp modelId="{D3E176FE-B8D5-4A2B-B04E-F7FA52F65A3D}">
      <dsp:nvSpPr>
        <dsp:cNvPr id="0" name=""/>
        <dsp:cNvSpPr/>
      </dsp:nvSpPr>
      <dsp:spPr>
        <a:xfrm>
          <a:off x="1287532" y="1769200"/>
          <a:ext cx="2340000" cy="42062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lvl="0" algn="ctr" defTabSz="1022350">
            <a:lnSpc>
              <a:spcPct val="90000"/>
            </a:lnSpc>
            <a:spcBef>
              <a:spcPct val="0"/>
            </a:spcBef>
            <a:spcAft>
              <a:spcPct val="35000"/>
            </a:spcAft>
          </a:pPr>
          <a:r>
            <a:rPr lang="en-US" sz="2300" b="1" kern="1200" dirty="0" smtClean="0">
              <a:solidFill>
                <a:schemeClr val="tx1"/>
              </a:solidFill>
            </a:rPr>
            <a:t>SKILLED NURSING</a:t>
          </a:r>
          <a:endParaRPr lang="en-US" sz="2300" b="1" kern="1200" dirty="0">
            <a:solidFill>
              <a:schemeClr val="tx1"/>
            </a:solidFill>
          </a:endParaRPr>
        </a:p>
      </dsp:txBody>
      <dsp:txXfrm>
        <a:off x="1287532" y="1769200"/>
        <a:ext cx="2340000" cy="420620"/>
      </dsp:txXfrm>
    </dsp:sp>
    <dsp:sp modelId="{58699BBE-CE31-4824-A58C-BA3F0ECF72A1}">
      <dsp:nvSpPr>
        <dsp:cNvPr id="0" name=""/>
        <dsp:cNvSpPr/>
      </dsp:nvSpPr>
      <dsp:spPr>
        <a:xfrm>
          <a:off x="522532" y="2210852"/>
          <a:ext cx="3870000" cy="42062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lvl="0" algn="ctr" defTabSz="1022350">
            <a:lnSpc>
              <a:spcPct val="90000"/>
            </a:lnSpc>
            <a:spcBef>
              <a:spcPct val="0"/>
            </a:spcBef>
            <a:spcAft>
              <a:spcPct val="35000"/>
            </a:spcAft>
          </a:pPr>
          <a:r>
            <a:rPr lang="en-US" sz="2300" b="1" kern="1200" dirty="0" smtClean="0">
              <a:solidFill>
                <a:schemeClr val="tx1"/>
              </a:solidFill>
            </a:rPr>
            <a:t>PSYCHOLOGICAL EVALUATION</a:t>
          </a:r>
          <a:endParaRPr lang="en-US" sz="2300" b="1" kern="1200" dirty="0">
            <a:solidFill>
              <a:schemeClr val="tx1"/>
            </a:solidFill>
          </a:endParaRPr>
        </a:p>
      </dsp:txBody>
      <dsp:txXfrm>
        <a:off x="522532" y="2210852"/>
        <a:ext cx="3870000" cy="420620"/>
      </dsp:txXfrm>
    </dsp:sp>
    <dsp:sp modelId="{A02C866E-7B18-49F4-A20D-92EC5A87C4A2}">
      <dsp:nvSpPr>
        <dsp:cNvPr id="0" name=""/>
        <dsp:cNvSpPr/>
      </dsp:nvSpPr>
      <dsp:spPr>
        <a:xfrm>
          <a:off x="1130032" y="2652504"/>
          <a:ext cx="2655000" cy="42062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lvl="0" algn="ctr" defTabSz="1022350">
            <a:lnSpc>
              <a:spcPct val="90000"/>
            </a:lnSpc>
            <a:spcBef>
              <a:spcPct val="0"/>
            </a:spcBef>
            <a:spcAft>
              <a:spcPct val="35000"/>
            </a:spcAft>
          </a:pPr>
          <a:r>
            <a:rPr lang="en-US" sz="2300" b="1" kern="1200" dirty="0" smtClean="0">
              <a:solidFill>
                <a:schemeClr val="tx1"/>
              </a:solidFill>
            </a:rPr>
            <a:t>MEDICAL EALUATION</a:t>
          </a:r>
          <a:endParaRPr lang="en-US" sz="2300" b="1" kern="1200" dirty="0">
            <a:solidFill>
              <a:schemeClr val="tx1"/>
            </a:solidFill>
          </a:endParaRPr>
        </a:p>
      </dsp:txBody>
      <dsp:txXfrm>
        <a:off x="1130032" y="2652504"/>
        <a:ext cx="2655000" cy="420620"/>
      </dsp:txXfrm>
    </dsp:sp>
    <dsp:sp modelId="{8B2805E5-3A44-4C79-919F-DE0276181E86}">
      <dsp:nvSpPr>
        <dsp:cNvPr id="0" name=""/>
        <dsp:cNvSpPr/>
      </dsp:nvSpPr>
      <dsp:spPr>
        <a:xfrm>
          <a:off x="297532" y="3094156"/>
          <a:ext cx="4320000" cy="42062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lvl="0" algn="ctr" defTabSz="1022350">
            <a:lnSpc>
              <a:spcPct val="90000"/>
            </a:lnSpc>
            <a:spcBef>
              <a:spcPct val="0"/>
            </a:spcBef>
            <a:spcAft>
              <a:spcPct val="35000"/>
            </a:spcAft>
          </a:pPr>
          <a:r>
            <a:rPr lang="en-US" sz="2300" b="1" kern="1200" dirty="0" smtClean="0">
              <a:solidFill>
                <a:schemeClr val="tx1"/>
              </a:solidFill>
            </a:rPr>
            <a:t>MEDICAL SPECIALIST EVALUATION</a:t>
          </a:r>
          <a:endParaRPr lang="en-US" sz="2300" b="1" kern="1200" dirty="0">
            <a:solidFill>
              <a:schemeClr val="tx1"/>
            </a:solidFill>
          </a:endParaRPr>
        </a:p>
      </dsp:txBody>
      <dsp:txXfrm>
        <a:off x="297532" y="3094156"/>
        <a:ext cx="4320000" cy="420620"/>
      </dsp:txXfrm>
    </dsp:sp>
    <dsp:sp modelId="{79610776-F001-4C07-8E7F-FEEE5722EB11}">
      <dsp:nvSpPr>
        <dsp:cNvPr id="0" name=""/>
        <dsp:cNvSpPr/>
      </dsp:nvSpPr>
      <dsp:spPr>
        <a:xfrm>
          <a:off x="657532" y="3535808"/>
          <a:ext cx="3600000" cy="42062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lvl="0" algn="ctr" defTabSz="1022350">
            <a:lnSpc>
              <a:spcPct val="90000"/>
            </a:lnSpc>
            <a:spcBef>
              <a:spcPct val="0"/>
            </a:spcBef>
            <a:spcAft>
              <a:spcPct val="35000"/>
            </a:spcAft>
          </a:pPr>
          <a:r>
            <a:rPr lang="en-US" sz="2300" b="1" kern="1200" dirty="0" smtClean="0">
              <a:solidFill>
                <a:schemeClr val="tx1"/>
              </a:solidFill>
            </a:rPr>
            <a:t>AUDIOLOGICAL EVALUATION</a:t>
          </a:r>
          <a:endParaRPr lang="en-US" sz="2300" b="1" kern="1200" dirty="0">
            <a:solidFill>
              <a:schemeClr val="tx1"/>
            </a:solidFill>
          </a:endParaRPr>
        </a:p>
      </dsp:txBody>
      <dsp:txXfrm>
        <a:off x="657532" y="3535808"/>
        <a:ext cx="3600000" cy="420620"/>
      </dsp:txXfrm>
    </dsp:sp>
    <dsp:sp modelId="{AF28E404-F2A0-42EC-A30E-E8DCE61DEE66}">
      <dsp:nvSpPr>
        <dsp:cNvPr id="0" name=""/>
        <dsp:cNvSpPr/>
      </dsp:nvSpPr>
      <dsp:spPr>
        <a:xfrm>
          <a:off x="747532" y="3977460"/>
          <a:ext cx="3420000" cy="42062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lvl="0" algn="ctr" defTabSz="1022350">
            <a:lnSpc>
              <a:spcPct val="90000"/>
            </a:lnSpc>
            <a:spcBef>
              <a:spcPct val="0"/>
            </a:spcBef>
            <a:spcAft>
              <a:spcPct val="35000"/>
            </a:spcAft>
          </a:pPr>
          <a:r>
            <a:rPr lang="en-US" sz="2300" b="1" kern="1200" dirty="0" smtClean="0">
              <a:solidFill>
                <a:schemeClr val="tx1"/>
              </a:solidFill>
            </a:rPr>
            <a:t>SPECIAL TRANSPORTATIO</a:t>
          </a:r>
          <a:r>
            <a:rPr lang="en-US" sz="2300" kern="1200" dirty="0" smtClean="0">
              <a:solidFill>
                <a:schemeClr val="tx1"/>
              </a:solidFill>
            </a:rPr>
            <a:t>N</a:t>
          </a:r>
          <a:endParaRPr lang="en-US" sz="2300" kern="1200" dirty="0">
            <a:solidFill>
              <a:schemeClr val="tx1"/>
            </a:solidFill>
          </a:endParaRPr>
        </a:p>
      </dsp:txBody>
      <dsp:txXfrm>
        <a:off x="747532" y="3977460"/>
        <a:ext cx="3420000" cy="4206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894FF1-2CE5-413C-B404-EE36A03F0585}">
      <dsp:nvSpPr>
        <dsp:cNvPr id="0" name=""/>
        <dsp:cNvSpPr/>
      </dsp:nvSpPr>
      <dsp:spPr>
        <a:xfrm>
          <a:off x="0" y="300683"/>
          <a:ext cx="10993553" cy="2041200"/>
        </a:xfrm>
        <a:prstGeom prst="rect">
          <a:avLst/>
        </a:prstGeom>
        <a:solidFill>
          <a:srgbClr val="FFC000"/>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222" tIns="374904" rIns="853222" bIns="184912" numCol="1" spcCol="1270" anchor="t" anchorCtr="0">
          <a:noAutofit/>
        </a:bodyPr>
        <a:lstStyle/>
        <a:p>
          <a:pPr marL="228600" lvl="1" indent="-228600" algn="l" defTabSz="1155700">
            <a:lnSpc>
              <a:spcPct val="90000"/>
            </a:lnSpc>
            <a:spcBef>
              <a:spcPct val="0"/>
            </a:spcBef>
            <a:spcAft>
              <a:spcPct val="15000"/>
            </a:spcAft>
            <a:buChar char="••"/>
          </a:pPr>
          <a:r>
            <a:rPr lang="en-US" sz="2600" kern="1200" dirty="0" smtClean="0">
              <a:solidFill>
                <a:schemeClr val="tx1"/>
              </a:solidFill>
            </a:rPr>
            <a:t>Documents </a:t>
          </a:r>
          <a:r>
            <a:rPr lang="en-US" sz="2600" b="1" kern="1200" dirty="0" smtClean="0">
              <a:solidFill>
                <a:schemeClr val="tx1"/>
              </a:solidFill>
            </a:rPr>
            <a:t>educational needs</a:t>
          </a:r>
          <a:r>
            <a:rPr lang="en-US" sz="2600" kern="1200" dirty="0" smtClean="0">
              <a:solidFill>
                <a:schemeClr val="tx1"/>
              </a:solidFill>
            </a:rPr>
            <a:t>.</a:t>
          </a:r>
          <a:endParaRPr lang="en-US" sz="2600" kern="1200" dirty="0">
            <a:solidFill>
              <a:schemeClr val="tx1"/>
            </a:solidFill>
          </a:endParaRPr>
        </a:p>
        <a:p>
          <a:pPr marL="228600" lvl="1" indent="-228600" algn="l" defTabSz="1155700">
            <a:lnSpc>
              <a:spcPct val="90000"/>
            </a:lnSpc>
            <a:spcBef>
              <a:spcPct val="0"/>
            </a:spcBef>
            <a:spcAft>
              <a:spcPct val="15000"/>
            </a:spcAft>
            <a:buChar char="••"/>
          </a:pPr>
          <a:r>
            <a:rPr lang="en-US" sz="2600" kern="1200" dirty="0" smtClean="0">
              <a:solidFill>
                <a:schemeClr val="tx1"/>
              </a:solidFill>
            </a:rPr>
            <a:t>Special Education requirement.</a:t>
          </a:r>
          <a:endParaRPr lang="en-US" sz="2600" kern="1200" dirty="0">
            <a:solidFill>
              <a:schemeClr val="tx1"/>
            </a:solidFill>
          </a:endParaRPr>
        </a:p>
        <a:p>
          <a:pPr marL="228600" lvl="1" indent="-228600" algn="l" defTabSz="1155700">
            <a:lnSpc>
              <a:spcPct val="90000"/>
            </a:lnSpc>
            <a:spcBef>
              <a:spcPct val="0"/>
            </a:spcBef>
            <a:spcAft>
              <a:spcPct val="15000"/>
            </a:spcAft>
            <a:buChar char="••"/>
          </a:pPr>
          <a:r>
            <a:rPr lang="en-US" sz="2600" kern="1200" dirty="0" smtClean="0">
              <a:solidFill>
                <a:schemeClr val="tx1"/>
              </a:solidFill>
            </a:rPr>
            <a:t>Determines what services are needed to receive free appropriate public education (FAPE).</a:t>
          </a:r>
          <a:endParaRPr lang="en-US" sz="2600" kern="1200" dirty="0">
            <a:solidFill>
              <a:schemeClr val="tx1"/>
            </a:solidFill>
          </a:endParaRPr>
        </a:p>
      </dsp:txBody>
      <dsp:txXfrm>
        <a:off x="0" y="300683"/>
        <a:ext cx="10993553" cy="2041200"/>
      </dsp:txXfrm>
    </dsp:sp>
    <dsp:sp modelId="{4766D05C-6604-4608-A132-F2F790323324}">
      <dsp:nvSpPr>
        <dsp:cNvPr id="0" name=""/>
        <dsp:cNvSpPr/>
      </dsp:nvSpPr>
      <dsp:spPr>
        <a:xfrm>
          <a:off x="549677" y="35003"/>
          <a:ext cx="8673429" cy="5313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0871" tIns="0" rIns="290871" bIns="0" numCol="1" spcCol="1270" anchor="ctr" anchorCtr="0">
          <a:noAutofit/>
        </a:bodyPr>
        <a:lstStyle/>
        <a:p>
          <a:pPr lvl="0" algn="l" defTabSz="1155700">
            <a:lnSpc>
              <a:spcPct val="90000"/>
            </a:lnSpc>
            <a:spcBef>
              <a:spcPct val="0"/>
            </a:spcBef>
            <a:spcAft>
              <a:spcPct val="35000"/>
            </a:spcAft>
          </a:pPr>
          <a:r>
            <a:rPr lang="en-US" sz="2600" b="1" kern="1200" dirty="0" smtClean="0">
              <a:solidFill>
                <a:schemeClr val="tx1"/>
              </a:solidFill>
            </a:rPr>
            <a:t>Individualized Education Program (IEP)</a:t>
          </a:r>
          <a:endParaRPr lang="en-US" sz="2600" b="1" kern="1200" dirty="0">
            <a:solidFill>
              <a:schemeClr val="tx1"/>
            </a:solidFill>
          </a:endParaRPr>
        </a:p>
      </dsp:txBody>
      <dsp:txXfrm>
        <a:off x="575616" y="60942"/>
        <a:ext cx="8621551" cy="479482"/>
      </dsp:txXfrm>
    </dsp:sp>
    <dsp:sp modelId="{5F84C051-9087-4503-BFBE-B14FEBB3A7FF}">
      <dsp:nvSpPr>
        <dsp:cNvPr id="0" name=""/>
        <dsp:cNvSpPr/>
      </dsp:nvSpPr>
      <dsp:spPr>
        <a:xfrm>
          <a:off x="0" y="2704763"/>
          <a:ext cx="10993553" cy="1701000"/>
        </a:xfrm>
        <a:prstGeom prst="rect">
          <a:avLst/>
        </a:prstGeom>
        <a:solidFill>
          <a:schemeClr val="accent6">
            <a:lumMod val="40000"/>
            <a:lumOff val="6000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222" tIns="374904" rIns="853222" bIns="184912" numCol="1" spcCol="1270" anchor="t" anchorCtr="0">
          <a:noAutofit/>
        </a:bodyPr>
        <a:lstStyle/>
        <a:p>
          <a:pPr marL="228600" lvl="1" indent="-228600" algn="l" defTabSz="1155700">
            <a:lnSpc>
              <a:spcPct val="90000"/>
            </a:lnSpc>
            <a:spcBef>
              <a:spcPct val="0"/>
            </a:spcBef>
            <a:spcAft>
              <a:spcPct val="15000"/>
            </a:spcAft>
            <a:buChar char="••"/>
          </a:pPr>
          <a:r>
            <a:rPr lang="en-US" sz="2600" kern="1200" dirty="0" smtClean="0">
              <a:solidFill>
                <a:schemeClr val="tx1"/>
              </a:solidFill>
            </a:rPr>
            <a:t>Documents </a:t>
          </a:r>
          <a:r>
            <a:rPr lang="en-US" sz="2600" b="1" kern="1200" dirty="0" smtClean="0">
              <a:solidFill>
                <a:schemeClr val="tx1"/>
              </a:solidFill>
            </a:rPr>
            <a:t>medical necessity</a:t>
          </a:r>
          <a:r>
            <a:rPr lang="en-US" sz="2600" kern="1200" dirty="0" smtClean="0">
              <a:solidFill>
                <a:schemeClr val="tx1"/>
              </a:solidFill>
            </a:rPr>
            <a:t>.</a:t>
          </a:r>
          <a:endParaRPr lang="en-US" sz="2600" kern="1200" dirty="0">
            <a:solidFill>
              <a:schemeClr val="tx1"/>
            </a:solidFill>
          </a:endParaRPr>
        </a:p>
        <a:p>
          <a:pPr marL="228600" lvl="1" indent="-228600" algn="l" defTabSz="1155700">
            <a:lnSpc>
              <a:spcPct val="90000"/>
            </a:lnSpc>
            <a:spcBef>
              <a:spcPct val="0"/>
            </a:spcBef>
            <a:spcAft>
              <a:spcPct val="15000"/>
            </a:spcAft>
            <a:buChar char="••"/>
          </a:pPr>
          <a:r>
            <a:rPr lang="en-US" sz="2600" kern="1200" dirty="0" smtClean="0">
              <a:solidFill>
                <a:schemeClr val="tx1"/>
              </a:solidFill>
            </a:rPr>
            <a:t>NYS Medicaid requirement.</a:t>
          </a:r>
          <a:endParaRPr lang="en-US" sz="2600" kern="1200" dirty="0">
            <a:solidFill>
              <a:schemeClr val="tx1"/>
            </a:solidFill>
          </a:endParaRPr>
        </a:p>
        <a:p>
          <a:pPr marL="228600" lvl="1" indent="-228600" algn="l" defTabSz="1155700">
            <a:lnSpc>
              <a:spcPct val="90000"/>
            </a:lnSpc>
            <a:spcBef>
              <a:spcPct val="0"/>
            </a:spcBef>
            <a:spcAft>
              <a:spcPct val="15000"/>
            </a:spcAft>
            <a:buChar char="••"/>
          </a:pPr>
          <a:r>
            <a:rPr lang="en-US" sz="2600" kern="1200" dirty="0" smtClean="0">
              <a:solidFill>
                <a:schemeClr val="tx1"/>
              </a:solidFill>
            </a:rPr>
            <a:t>Allows for potential Medicaid reimbursement.</a:t>
          </a:r>
          <a:endParaRPr lang="en-US" sz="2600" kern="1200" dirty="0">
            <a:solidFill>
              <a:schemeClr val="tx1"/>
            </a:solidFill>
          </a:endParaRPr>
        </a:p>
      </dsp:txBody>
      <dsp:txXfrm>
        <a:off x="0" y="2704763"/>
        <a:ext cx="10993553" cy="1701000"/>
      </dsp:txXfrm>
    </dsp:sp>
    <dsp:sp modelId="{62488F61-77FC-45F8-8735-160C3364862E}">
      <dsp:nvSpPr>
        <dsp:cNvPr id="0" name=""/>
        <dsp:cNvSpPr/>
      </dsp:nvSpPr>
      <dsp:spPr>
        <a:xfrm>
          <a:off x="549677" y="2439083"/>
          <a:ext cx="8724527" cy="531360"/>
        </a:xfrm>
        <a:prstGeom prst="roundRect">
          <a:avLst/>
        </a:prstGeom>
        <a:solidFill>
          <a:srgbClr val="66CC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0871" tIns="0" rIns="290871" bIns="0" numCol="1" spcCol="1270" anchor="ctr" anchorCtr="0">
          <a:noAutofit/>
        </a:bodyPr>
        <a:lstStyle/>
        <a:p>
          <a:pPr lvl="0" algn="l" defTabSz="1155700">
            <a:lnSpc>
              <a:spcPct val="90000"/>
            </a:lnSpc>
            <a:spcBef>
              <a:spcPct val="0"/>
            </a:spcBef>
            <a:spcAft>
              <a:spcPct val="35000"/>
            </a:spcAft>
          </a:pPr>
          <a:r>
            <a:rPr lang="en-US" sz="2600" b="1" kern="1200" dirty="0" smtClean="0">
              <a:solidFill>
                <a:schemeClr val="tx1"/>
              </a:solidFill>
            </a:rPr>
            <a:t>Written Order or Written Referral</a:t>
          </a:r>
          <a:endParaRPr lang="en-US" sz="2600" b="1" kern="1200" dirty="0">
            <a:solidFill>
              <a:schemeClr val="tx1"/>
            </a:solidFill>
          </a:endParaRPr>
        </a:p>
      </dsp:txBody>
      <dsp:txXfrm>
        <a:off x="575616" y="2465022"/>
        <a:ext cx="8672649" cy="4794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diagrams.loki3.com/VaryingWidthList+Icon#1">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49"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134" y="0"/>
            <a:ext cx="3038648" cy="465138"/>
          </a:xfrm>
          <a:prstGeom prst="rect">
            <a:avLst/>
          </a:prstGeom>
        </p:spPr>
        <p:txBody>
          <a:bodyPr vert="horz" lIns="91440" tIns="45720" rIns="91440" bIns="45720" rtlCol="0"/>
          <a:lstStyle>
            <a:lvl1pPr algn="r">
              <a:defRPr sz="1200"/>
            </a:lvl1pPr>
          </a:lstStyle>
          <a:p>
            <a:fld id="{02ED14B5-00B7-4C96-A786-838535F8FFBC}" type="datetimeFigureOut">
              <a:rPr lang="en-US" smtClean="0"/>
              <a:t>1/5/2016</a:t>
            </a:fld>
            <a:endParaRPr lang="en-US"/>
          </a:p>
        </p:txBody>
      </p:sp>
      <p:sp>
        <p:nvSpPr>
          <p:cNvPr id="4" name="Footer Placeholder 3"/>
          <p:cNvSpPr>
            <a:spLocks noGrp="1"/>
          </p:cNvSpPr>
          <p:nvPr>
            <p:ph type="ftr" sz="quarter" idx="2"/>
          </p:nvPr>
        </p:nvSpPr>
        <p:spPr>
          <a:xfrm>
            <a:off x="0" y="8829675"/>
            <a:ext cx="3038649"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134" y="8829675"/>
            <a:ext cx="3038648" cy="465138"/>
          </a:xfrm>
          <a:prstGeom prst="rect">
            <a:avLst/>
          </a:prstGeom>
        </p:spPr>
        <p:txBody>
          <a:bodyPr vert="horz" lIns="91440" tIns="45720" rIns="91440" bIns="45720" rtlCol="0" anchor="b"/>
          <a:lstStyle>
            <a:lvl1pPr algn="r">
              <a:defRPr sz="1200"/>
            </a:lvl1pPr>
          </a:lstStyle>
          <a:p>
            <a:fld id="{5FB23F94-9C60-48AE-B024-003E36832D7E}" type="slidenum">
              <a:rPr lang="en-US" smtClean="0"/>
              <a:t>‹#›</a:t>
            </a:fld>
            <a:endParaRPr lang="en-US"/>
          </a:p>
        </p:txBody>
      </p:sp>
    </p:spTree>
    <p:extLst>
      <p:ext uri="{BB962C8B-B14F-4D97-AF65-F5344CB8AC3E}">
        <p14:creationId xmlns:p14="http://schemas.microsoft.com/office/powerpoint/2010/main" val="28514065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7840" cy="466435"/>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9" y="2"/>
            <a:ext cx="3037840" cy="466435"/>
          </a:xfrm>
          <a:prstGeom prst="rect">
            <a:avLst/>
          </a:prstGeom>
        </p:spPr>
        <p:txBody>
          <a:bodyPr vert="horz" lIns="92830" tIns="46415" rIns="92830" bIns="46415" rtlCol="0"/>
          <a:lstStyle>
            <a:lvl1pPr algn="r">
              <a:defRPr sz="1200"/>
            </a:lvl1pPr>
          </a:lstStyle>
          <a:p>
            <a:fld id="{C0072D22-7D22-4082-AFAE-BEB02E692142}" type="datetimeFigureOut">
              <a:rPr lang="en-US" smtClean="0"/>
              <a:t>1/5/2016</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1" y="4473893"/>
            <a:ext cx="5608320" cy="3660458"/>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8"/>
            <a:ext cx="3037840" cy="46643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2830" tIns="46415" rIns="92830" bIns="46415" rtlCol="0" anchor="b"/>
          <a:lstStyle>
            <a:lvl1pPr algn="r">
              <a:defRPr sz="1200"/>
            </a:lvl1pPr>
          </a:lstStyle>
          <a:p>
            <a:fld id="{35CF405C-1A8C-404B-871D-5DDE5D3F875A}" type="slidenum">
              <a:rPr lang="en-US" smtClean="0"/>
              <a:t>‹#›</a:t>
            </a:fld>
            <a:endParaRPr lang="en-US"/>
          </a:p>
        </p:txBody>
      </p:sp>
    </p:spTree>
    <p:extLst>
      <p:ext uri="{BB962C8B-B14F-4D97-AF65-F5344CB8AC3E}">
        <p14:creationId xmlns:p14="http://schemas.microsoft.com/office/powerpoint/2010/main" val="2328681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1</a:t>
            </a:fld>
            <a:endParaRPr lang="en-US" dirty="0"/>
          </a:p>
        </p:txBody>
      </p:sp>
    </p:spTree>
    <p:extLst>
      <p:ext uri="{BB962C8B-B14F-4D97-AF65-F5344CB8AC3E}">
        <p14:creationId xmlns:p14="http://schemas.microsoft.com/office/powerpoint/2010/main" val="8686517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28299">
              <a:buFont typeface="Wingdings" panose="05000000000000000000" pitchFamily="2" charset="2"/>
              <a:buNone/>
              <a:defRPr/>
            </a:pPr>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10</a:t>
            </a:fld>
            <a:endParaRPr lang="en-US" dirty="0"/>
          </a:p>
        </p:txBody>
      </p:sp>
    </p:spTree>
    <p:extLst>
      <p:ext uri="{BB962C8B-B14F-4D97-AF65-F5344CB8AC3E}">
        <p14:creationId xmlns:p14="http://schemas.microsoft.com/office/powerpoint/2010/main" val="3176240105"/>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100</a:t>
            </a:fld>
            <a:endParaRPr lang="en-US"/>
          </a:p>
        </p:txBody>
      </p:sp>
    </p:spTree>
    <p:extLst>
      <p:ext uri="{BB962C8B-B14F-4D97-AF65-F5344CB8AC3E}">
        <p14:creationId xmlns:p14="http://schemas.microsoft.com/office/powerpoint/2010/main" val="3481898485"/>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101</a:t>
            </a:fld>
            <a:endParaRPr lang="en-US"/>
          </a:p>
        </p:txBody>
      </p:sp>
    </p:spTree>
    <p:extLst>
      <p:ext uri="{BB962C8B-B14F-4D97-AF65-F5344CB8AC3E}">
        <p14:creationId xmlns:p14="http://schemas.microsoft.com/office/powerpoint/2010/main" val="3481898485"/>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102</a:t>
            </a:fld>
            <a:endParaRPr lang="en-US"/>
          </a:p>
        </p:txBody>
      </p:sp>
    </p:spTree>
    <p:extLst>
      <p:ext uri="{BB962C8B-B14F-4D97-AF65-F5344CB8AC3E}">
        <p14:creationId xmlns:p14="http://schemas.microsoft.com/office/powerpoint/2010/main" val="1115727633"/>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103</a:t>
            </a:fld>
            <a:endParaRPr lang="en-US"/>
          </a:p>
        </p:txBody>
      </p:sp>
    </p:spTree>
    <p:extLst>
      <p:ext uri="{BB962C8B-B14F-4D97-AF65-F5344CB8AC3E}">
        <p14:creationId xmlns:p14="http://schemas.microsoft.com/office/powerpoint/2010/main" val="3206264704"/>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104</a:t>
            </a:fld>
            <a:endParaRPr lang="en-US"/>
          </a:p>
        </p:txBody>
      </p:sp>
    </p:spTree>
    <p:extLst>
      <p:ext uri="{BB962C8B-B14F-4D97-AF65-F5344CB8AC3E}">
        <p14:creationId xmlns:p14="http://schemas.microsoft.com/office/powerpoint/2010/main" val="3206264704"/>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105</a:t>
            </a:fld>
            <a:endParaRPr lang="en-US"/>
          </a:p>
        </p:txBody>
      </p:sp>
    </p:spTree>
    <p:extLst>
      <p:ext uri="{BB962C8B-B14F-4D97-AF65-F5344CB8AC3E}">
        <p14:creationId xmlns:p14="http://schemas.microsoft.com/office/powerpoint/2010/main" val="320626470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106</a:t>
            </a:fld>
            <a:endParaRPr lang="en-US"/>
          </a:p>
        </p:txBody>
      </p:sp>
    </p:spTree>
    <p:extLst>
      <p:ext uri="{BB962C8B-B14F-4D97-AF65-F5344CB8AC3E}">
        <p14:creationId xmlns:p14="http://schemas.microsoft.com/office/powerpoint/2010/main" val="3481898485"/>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107</a:t>
            </a:fld>
            <a:endParaRPr lang="en-US"/>
          </a:p>
        </p:txBody>
      </p:sp>
    </p:spTree>
    <p:extLst>
      <p:ext uri="{BB962C8B-B14F-4D97-AF65-F5344CB8AC3E}">
        <p14:creationId xmlns:p14="http://schemas.microsoft.com/office/powerpoint/2010/main" val="3481898485"/>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108</a:t>
            </a:fld>
            <a:endParaRPr lang="en-US"/>
          </a:p>
        </p:txBody>
      </p:sp>
    </p:spTree>
    <p:extLst>
      <p:ext uri="{BB962C8B-B14F-4D97-AF65-F5344CB8AC3E}">
        <p14:creationId xmlns:p14="http://schemas.microsoft.com/office/powerpoint/2010/main" val="199322398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109</a:t>
            </a:fld>
            <a:endParaRPr lang="en-US"/>
          </a:p>
        </p:txBody>
      </p:sp>
    </p:spTree>
    <p:extLst>
      <p:ext uri="{BB962C8B-B14F-4D97-AF65-F5344CB8AC3E}">
        <p14:creationId xmlns:p14="http://schemas.microsoft.com/office/powerpoint/2010/main" val="483699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11</a:t>
            </a:fld>
            <a:endParaRPr lang="en-US" dirty="0"/>
          </a:p>
        </p:txBody>
      </p:sp>
    </p:spTree>
    <p:extLst>
      <p:ext uri="{BB962C8B-B14F-4D97-AF65-F5344CB8AC3E}">
        <p14:creationId xmlns:p14="http://schemas.microsoft.com/office/powerpoint/2010/main" val="690674239"/>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110</a:t>
            </a:fld>
            <a:endParaRPr lang="en-US"/>
          </a:p>
        </p:txBody>
      </p:sp>
    </p:spTree>
    <p:extLst>
      <p:ext uri="{BB962C8B-B14F-4D97-AF65-F5344CB8AC3E}">
        <p14:creationId xmlns:p14="http://schemas.microsoft.com/office/powerpoint/2010/main" val="48369959"/>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111</a:t>
            </a:fld>
            <a:endParaRPr lang="en-US"/>
          </a:p>
        </p:txBody>
      </p:sp>
    </p:spTree>
    <p:extLst>
      <p:ext uri="{BB962C8B-B14F-4D97-AF65-F5344CB8AC3E}">
        <p14:creationId xmlns:p14="http://schemas.microsoft.com/office/powerpoint/2010/main" val="48369959"/>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112</a:t>
            </a:fld>
            <a:endParaRPr lang="en-US"/>
          </a:p>
        </p:txBody>
      </p:sp>
    </p:spTree>
    <p:extLst>
      <p:ext uri="{BB962C8B-B14F-4D97-AF65-F5344CB8AC3E}">
        <p14:creationId xmlns:p14="http://schemas.microsoft.com/office/powerpoint/2010/main" val="295835472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113</a:t>
            </a:fld>
            <a:endParaRPr lang="en-US"/>
          </a:p>
        </p:txBody>
      </p:sp>
    </p:spTree>
    <p:extLst>
      <p:ext uri="{BB962C8B-B14F-4D97-AF65-F5344CB8AC3E}">
        <p14:creationId xmlns:p14="http://schemas.microsoft.com/office/powerpoint/2010/main" val="1471341158"/>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114</a:t>
            </a:fld>
            <a:endParaRPr lang="en-US"/>
          </a:p>
        </p:txBody>
      </p:sp>
    </p:spTree>
    <p:extLst>
      <p:ext uri="{BB962C8B-B14F-4D97-AF65-F5344CB8AC3E}">
        <p14:creationId xmlns:p14="http://schemas.microsoft.com/office/powerpoint/2010/main" val="2772997584"/>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115</a:t>
            </a:fld>
            <a:endParaRPr lang="en-US"/>
          </a:p>
        </p:txBody>
      </p:sp>
    </p:spTree>
    <p:extLst>
      <p:ext uri="{BB962C8B-B14F-4D97-AF65-F5344CB8AC3E}">
        <p14:creationId xmlns:p14="http://schemas.microsoft.com/office/powerpoint/2010/main" val="369519604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116</a:t>
            </a:fld>
            <a:endParaRPr lang="en-US"/>
          </a:p>
        </p:txBody>
      </p:sp>
    </p:spTree>
    <p:extLst>
      <p:ext uri="{BB962C8B-B14F-4D97-AF65-F5344CB8AC3E}">
        <p14:creationId xmlns:p14="http://schemas.microsoft.com/office/powerpoint/2010/main" val="1471341158"/>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117</a:t>
            </a:fld>
            <a:endParaRPr lang="en-US"/>
          </a:p>
        </p:txBody>
      </p:sp>
    </p:spTree>
    <p:extLst>
      <p:ext uri="{BB962C8B-B14F-4D97-AF65-F5344CB8AC3E}">
        <p14:creationId xmlns:p14="http://schemas.microsoft.com/office/powerpoint/2010/main" val="1471341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8299"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35CF405C-1A8C-404B-871D-5DDE5D3F875A}" type="slidenum">
              <a:rPr lang="en-US" smtClean="0"/>
              <a:t>12</a:t>
            </a:fld>
            <a:endParaRPr lang="en-US" dirty="0"/>
          </a:p>
        </p:txBody>
      </p:sp>
    </p:spTree>
    <p:extLst>
      <p:ext uri="{BB962C8B-B14F-4D97-AF65-F5344CB8AC3E}">
        <p14:creationId xmlns:p14="http://schemas.microsoft.com/office/powerpoint/2010/main" val="3721061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13</a:t>
            </a:fld>
            <a:endParaRPr lang="en-US"/>
          </a:p>
        </p:txBody>
      </p:sp>
    </p:spTree>
    <p:extLst>
      <p:ext uri="{BB962C8B-B14F-4D97-AF65-F5344CB8AC3E}">
        <p14:creationId xmlns:p14="http://schemas.microsoft.com/office/powerpoint/2010/main" val="2838949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14</a:t>
            </a:fld>
            <a:endParaRPr lang="en-US"/>
          </a:p>
        </p:txBody>
      </p:sp>
    </p:spTree>
    <p:extLst>
      <p:ext uri="{BB962C8B-B14F-4D97-AF65-F5344CB8AC3E}">
        <p14:creationId xmlns:p14="http://schemas.microsoft.com/office/powerpoint/2010/main" val="496822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15</a:t>
            </a:fld>
            <a:endParaRPr lang="en-US" dirty="0"/>
          </a:p>
        </p:txBody>
      </p:sp>
    </p:spTree>
    <p:extLst>
      <p:ext uri="{BB962C8B-B14F-4D97-AF65-F5344CB8AC3E}">
        <p14:creationId xmlns:p14="http://schemas.microsoft.com/office/powerpoint/2010/main" val="6906742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16</a:t>
            </a:fld>
            <a:endParaRPr lang="en-US"/>
          </a:p>
        </p:txBody>
      </p:sp>
    </p:spTree>
    <p:extLst>
      <p:ext uri="{BB962C8B-B14F-4D97-AF65-F5344CB8AC3E}">
        <p14:creationId xmlns:p14="http://schemas.microsoft.com/office/powerpoint/2010/main" val="19689312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17</a:t>
            </a:fld>
            <a:endParaRPr lang="en-US"/>
          </a:p>
        </p:txBody>
      </p:sp>
    </p:spTree>
    <p:extLst>
      <p:ext uri="{BB962C8B-B14F-4D97-AF65-F5344CB8AC3E}">
        <p14:creationId xmlns:p14="http://schemas.microsoft.com/office/powerpoint/2010/main" val="15795846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18</a:t>
            </a:fld>
            <a:endParaRPr lang="en-US" dirty="0"/>
          </a:p>
        </p:txBody>
      </p:sp>
    </p:spTree>
    <p:extLst>
      <p:ext uri="{BB962C8B-B14F-4D97-AF65-F5344CB8AC3E}">
        <p14:creationId xmlns:p14="http://schemas.microsoft.com/office/powerpoint/2010/main" val="20862272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19</a:t>
            </a:fld>
            <a:endParaRPr lang="en-US"/>
          </a:p>
        </p:txBody>
      </p:sp>
    </p:spTree>
    <p:extLst>
      <p:ext uri="{BB962C8B-B14F-4D97-AF65-F5344CB8AC3E}">
        <p14:creationId xmlns:p14="http://schemas.microsoft.com/office/powerpoint/2010/main" val="2364630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2</a:t>
            </a:fld>
            <a:endParaRPr lang="en-US"/>
          </a:p>
        </p:txBody>
      </p:sp>
    </p:spTree>
    <p:extLst>
      <p:ext uri="{BB962C8B-B14F-4D97-AF65-F5344CB8AC3E}">
        <p14:creationId xmlns:p14="http://schemas.microsoft.com/office/powerpoint/2010/main" val="1511363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20</a:t>
            </a:fld>
            <a:endParaRPr lang="en-US"/>
          </a:p>
        </p:txBody>
      </p:sp>
    </p:spTree>
    <p:extLst>
      <p:ext uri="{BB962C8B-B14F-4D97-AF65-F5344CB8AC3E}">
        <p14:creationId xmlns:p14="http://schemas.microsoft.com/office/powerpoint/2010/main" val="25014086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21</a:t>
            </a:fld>
            <a:endParaRPr lang="en-US"/>
          </a:p>
        </p:txBody>
      </p:sp>
    </p:spTree>
    <p:extLst>
      <p:ext uri="{BB962C8B-B14F-4D97-AF65-F5344CB8AC3E}">
        <p14:creationId xmlns:p14="http://schemas.microsoft.com/office/powerpoint/2010/main" val="25014086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22</a:t>
            </a:fld>
            <a:endParaRPr lang="en-US" dirty="0"/>
          </a:p>
        </p:txBody>
      </p:sp>
    </p:spTree>
    <p:extLst>
      <p:ext uri="{BB962C8B-B14F-4D97-AF65-F5344CB8AC3E}">
        <p14:creationId xmlns:p14="http://schemas.microsoft.com/office/powerpoint/2010/main" val="37880111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23</a:t>
            </a:fld>
            <a:endParaRPr lang="en-US"/>
          </a:p>
        </p:txBody>
      </p:sp>
    </p:spTree>
    <p:extLst>
      <p:ext uri="{BB962C8B-B14F-4D97-AF65-F5344CB8AC3E}">
        <p14:creationId xmlns:p14="http://schemas.microsoft.com/office/powerpoint/2010/main" val="7331403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24</a:t>
            </a:fld>
            <a:endParaRPr lang="en-US"/>
          </a:p>
        </p:txBody>
      </p:sp>
    </p:spTree>
    <p:extLst>
      <p:ext uri="{BB962C8B-B14F-4D97-AF65-F5344CB8AC3E}">
        <p14:creationId xmlns:p14="http://schemas.microsoft.com/office/powerpoint/2010/main" val="7331403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25</a:t>
            </a:fld>
            <a:endParaRPr lang="en-US" dirty="0"/>
          </a:p>
        </p:txBody>
      </p:sp>
    </p:spTree>
    <p:extLst>
      <p:ext uri="{BB962C8B-B14F-4D97-AF65-F5344CB8AC3E}">
        <p14:creationId xmlns:p14="http://schemas.microsoft.com/office/powerpoint/2010/main" val="23478753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26</a:t>
            </a:fld>
            <a:endParaRPr lang="en-US"/>
          </a:p>
        </p:txBody>
      </p:sp>
    </p:spTree>
    <p:extLst>
      <p:ext uri="{BB962C8B-B14F-4D97-AF65-F5344CB8AC3E}">
        <p14:creationId xmlns:p14="http://schemas.microsoft.com/office/powerpoint/2010/main" val="7331403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27</a:t>
            </a:fld>
            <a:endParaRPr lang="en-US" dirty="0"/>
          </a:p>
        </p:txBody>
      </p:sp>
    </p:spTree>
    <p:extLst>
      <p:ext uri="{BB962C8B-B14F-4D97-AF65-F5344CB8AC3E}">
        <p14:creationId xmlns:p14="http://schemas.microsoft.com/office/powerpoint/2010/main" val="6906742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28</a:t>
            </a:fld>
            <a:endParaRPr lang="en-US" dirty="0"/>
          </a:p>
        </p:txBody>
      </p:sp>
    </p:spTree>
    <p:extLst>
      <p:ext uri="{BB962C8B-B14F-4D97-AF65-F5344CB8AC3E}">
        <p14:creationId xmlns:p14="http://schemas.microsoft.com/office/powerpoint/2010/main" val="6906742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29</a:t>
            </a:fld>
            <a:endParaRPr lang="en-US"/>
          </a:p>
        </p:txBody>
      </p:sp>
    </p:spTree>
    <p:extLst>
      <p:ext uri="{BB962C8B-B14F-4D97-AF65-F5344CB8AC3E}">
        <p14:creationId xmlns:p14="http://schemas.microsoft.com/office/powerpoint/2010/main" val="3037971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3</a:t>
            </a:fld>
            <a:endParaRPr lang="en-US" dirty="0"/>
          </a:p>
        </p:txBody>
      </p:sp>
    </p:spTree>
    <p:extLst>
      <p:ext uri="{BB962C8B-B14F-4D97-AF65-F5344CB8AC3E}">
        <p14:creationId xmlns:p14="http://schemas.microsoft.com/office/powerpoint/2010/main" val="69067423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30</a:t>
            </a:fld>
            <a:endParaRPr lang="en-US"/>
          </a:p>
        </p:txBody>
      </p:sp>
    </p:spTree>
    <p:extLst>
      <p:ext uri="{BB962C8B-B14F-4D97-AF65-F5344CB8AC3E}">
        <p14:creationId xmlns:p14="http://schemas.microsoft.com/office/powerpoint/2010/main" val="32604221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31</a:t>
            </a:fld>
            <a:endParaRPr lang="en-US"/>
          </a:p>
        </p:txBody>
      </p:sp>
    </p:spTree>
    <p:extLst>
      <p:ext uri="{BB962C8B-B14F-4D97-AF65-F5344CB8AC3E}">
        <p14:creationId xmlns:p14="http://schemas.microsoft.com/office/powerpoint/2010/main" val="9332235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32</a:t>
            </a:fld>
            <a:endParaRPr lang="en-US" dirty="0"/>
          </a:p>
        </p:txBody>
      </p:sp>
    </p:spTree>
    <p:extLst>
      <p:ext uri="{BB962C8B-B14F-4D97-AF65-F5344CB8AC3E}">
        <p14:creationId xmlns:p14="http://schemas.microsoft.com/office/powerpoint/2010/main" val="6906742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33</a:t>
            </a:fld>
            <a:endParaRPr lang="en-US"/>
          </a:p>
        </p:txBody>
      </p:sp>
    </p:spTree>
    <p:extLst>
      <p:ext uri="{BB962C8B-B14F-4D97-AF65-F5344CB8AC3E}">
        <p14:creationId xmlns:p14="http://schemas.microsoft.com/office/powerpoint/2010/main" val="25182592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34</a:t>
            </a:fld>
            <a:endParaRPr lang="en-US" dirty="0"/>
          </a:p>
        </p:txBody>
      </p:sp>
    </p:spTree>
    <p:extLst>
      <p:ext uri="{BB962C8B-B14F-4D97-AF65-F5344CB8AC3E}">
        <p14:creationId xmlns:p14="http://schemas.microsoft.com/office/powerpoint/2010/main" val="3033764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35</a:t>
            </a:fld>
            <a:endParaRPr lang="en-US" dirty="0"/>
          </a:p>
        </p:txBody>
      </p:sp>
    </p:spTree>
    <p:extLst>
      <p:ext uri="{BB962C8B-B14F-4D97-AF65-F5344CB8AC3E}">
        <p14:creationId xmlns:p14="http://schemas.microsoft.com/office/powerpoint/2010/main" val="14348010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36</a:t>
            </a:fld>
            <a:endParaRPr lang="en-US"/>
          </a:p>
        </p:txBody>
      </p:sp>
    </p:spTree>
    <p:extLst>
      <p:ext uri="{BB962C8B-B14F-4D97-AF65-F5344CB8AC3E}">
        <p14:creationId xmlns:p14="http://schemas.microsoft.com/office/powerpoint/2010/main" val="18013407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37</a:t>
            </a:fld>
            <a:endParaRPr lang="en-US" dirty="0"/>
          </a:p>
        </p:txBody>
      </p:sp>
    </p:spTree>
    <p:extLst>
      <p:ext uri="{BB962C8B-B14F-4D97-AF65-F5344CB8AC3E}">
        <p14:creationId xmlns:p14="http://schemas.microsoft.com/office/powerpoint/2010/main" val="143480100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38</a:t>
            </a:fld>
            <a:endParaRPr lang="en-US"/>
          </a:p>
        </p:txBody>
      </p:sp>
    </p:spTree>
    <p:extLst>
      <p:ext uri="{BB962C8B-B14F-4D97-AF65-F5344CB8AC3E}">
        <p14:creationId xmlns:p14="http://schemas.microsoft.com/office/powerpoint/2010/main" val="30199377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39</a:t>
            </a:fld>
            <a:endParaRPr lang="en-US" dirty="0"/>
          </a:p>
        </p:txBody>
      </p:sp>
    </p:spTree>
    <p:extLst>
      <p:ext uri="{BB962C8B-B14F-4D97-AF65-F5344CB8AC3E}">
        <p14:creationId xmlns:p14="http://schemas.microsoft.com/office/powerpoint/2010/main" val="1434801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4</a:t>
            </a:fld>
            <a:endParaRPr lang="en-US"/>
          </a:p>
        </p:txBody>
      </p:sp>
    </p:spTree>
    <p:extLst>
      <p:ext uri="{BB962C8B-B14F-4D97-AF65-F5344CB8AC3E}">
        <p14:creationId xmlns:p14="http://schemas.microsoft.com/office/powerpoint/2010/main" val="147134115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40</a:t>
            </a:fld>
            <a:endParaRPr lang="en-US"/>
          </a:p>
        </p:txBody>
      </p:sp>
    </p:spTree>
    <p:extLst>
      <p:ext uri="{BB962C8B-B14F-4D97-AF65-F5344CB8AC3E}">
        <p14:creationId xmlns:p14="http://schemas.microsoft.com/office/powerpoint/2010/main" val="34245916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41</a:t>
            </a:fld>
            <a:endParaRPr lang="en-US" dirty="0"/>
          </a:p>
        </p:txBody>
      </p:sp>
    </p:spTree>
    <p:extLst>
      <p:ext uri="{BB962C8B-B14F-4D97-AF65-F5344CB8AC3E}">
        <p14:creationId xmlns:p14="http://schemas.microsoft.com/office/powerpoint/2010/main" val="143480100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42</a:t>
            </a:fld>
            <a:endParaRPr lang="en-US" dirty="0"/>
          </a:p>
        </p:txBody>
      </p:sp>
    </p:spTree>
    <p:extLst>
      <p:ext uri="{BB962C8B-B14F-4D97-AF65-F5344CB8AC3E}">
        <p14:creationId xmlns:p14="http://schemas.microsoft.com/office/powerpoint/2010/main" val="347544179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43</a:t>
            </a:fld>
            <a:endParaRPr lang="en-US" dirty="0"/>
          </a:p>
        </p:txBody>
      </p:sp>
    </p:spTree>
    <p:extLst>
      <p:ext uri="{BB962C8B-B14F-4D97-AF65-F5344CB8AC3E}">
        <p14:creationId xmlns:p14="http://schemas.microsoft.com/office/powerpoint/2010/main" val="143480100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44</a:t>
            </a:fld>
            <a:endParaRPr lang="en-US"/>
          </a:p>
        </p:txBody>
      </p:sp>
    </p:spTree>
    <p:extLst>
      <p:ext uri="{BB962C8B-B14F-4D97-AF65-F5344CB8AC3E}">
        <p14:creationId xmlns:p14="http://schemas.microsoft.com/office/powerpoint/2010/main" val="162452875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45</a:t>
            </a:fld>
            <a:endParaRPr lang="en-US" dirty="0"/>
          </a:p>
        </p:txBody>
      </p:sp>
    </p:spTree>
    <p:extLst>
      <p:ext uri="{BB962C8B-B14F-4D97-AF65-F5344CB8AC3E}">
        <p14:creationId xmlns:p14="http://schemas.microsoft.com/office/powerpoint/2010/main" val="143480100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46</a:t>
            </a:fld>
            <a:endParaRPr lang="en-US"/>
          </a:p>
        </p:txBody>
      </p:sp>
    </p:spTree>
    <p:extLst>
      <p:ext uri="{BB962C8B-B14F-4D97-AF65-F5344CB8AC3E}">
        <p14:creationId xmlns:p14="http://schemas.microsoft.com/office/powerpoint/2010/main" val="321809678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47</a:t>
            </a:fld>
            <a:endParaRPr lang="en-US" dirty="0"/>
          </a:p>
        </p:txBody>
      </p:sp>
    </p:spTree>
    <p:extLst>
      <p:ext uri="{BB962C8B-B14F-4D97-AF65-F5344CB8AC3E}">
        <p14:creationId xmlns:p14="http://schemas.microsoft.com/office/powerpoint/2010/main" val="143480100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48</a:t>
            </a:fld>
            <a:endParaRPr lang="en-US" dirty="0"/>
          </a:p>
        </p:txBody>
      </p:sp>
    </p:spTree>
    <p:extLst>
      <p:ext uri="{BB962C8B-B14F-4D97-AF65-F5344CB8AC3E}">
        <p14:creationId xmlns:p14="http://schemas.microsoft.com/office/powerpoint/2010/main" val="14348010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49</a:t>
            </a:fld>
            <a:endParaRPr lang="en-US" dirty="0"/>
          </a:p>
        </p:txBody>
      </p:sp>
    </p:spTree>
    <p:extLst>
      <p:ext uri="{BB962C8B-B14F-4D97-AF65-F5344CB8AC3E}">
        <p14:creationId xmlns:p14="http://schemas.microsoft.com/office/powerpoint/2010/main" val="1434801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5</a:t>
            </a:fld>
            <a:endParaRPr lang="en-US"/>
          </a:p>
        </p:txBody>
      </p:sp>
    </p:spTree>
    <p:extLst>
      <p:ext uri="{BB962C8B-B14F-4D97-AF65-F5344CB8AC3E}">
        <p14:creationId xmlns:p14="http://schemas.microsoft.com/office/powerpoint/2010/main" val="147134115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50</a:t>
            </a:fld>
            <a:endParaRPr lang="en-US" dirty="0"/>
          </a:p>
        </p:txBody>
      </p:sp>
    </p:spTree>
    <p:extLst>
      <p:ext uri="{BB962C8B-B14F-4D97-AF65-F5344CB8AC3E}">
        <p14:creationId xmlns:p14="http://schemas.microsoft.com/office/powerpoint/2010/main" val="143480100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51</a:t>
            </a:fld>
            <a:endParaRPr lang="en-US"/>
          </a:p>
        </p:txBody>
      </p:sp>
    </p:spTree>
    <p:extLst>
      <p:ext uri="{BB962C8B-B14F-4D97-AF65-F5344CB8AC3E}">
        <p14:creationId xmlns:p14="http://schemas.microsoft.com/office/powerpoint/2010/main" val="95997327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52</a:t>
            </a:fld>
            <a:endParaRPr lang="en-US" dirty="0"/>
          </a:p>
        </p:txBody>
      </p:sp>
    </p:spTree>
    <p:extLst>
      <p:ext uri="{BB962C8B-B14F-4D97-AF65-F5344CB8AC3E}">
        <p14:creationId xmlns:p14="http://schemas.microsoft.com/office/powerpoint/2010/main" val="4920472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53</a:t>
            </a:fld>
            <a:endParaRPr lang="en-US"/>
          </a:p>
        </p:txBody>
      </p:sp>
    </p:spTree>
    <p:extLst>
      <p:ext uri="{BB962C8B-B14F-4D97-AF65-F5344CB8AC3E}">
        <p14:creationId xmlns:p14="http://schemas.microsoft.com/office/powerpoint/2010/main" val="142220688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54</a:t>
            </a:fld>
            <a:endParaRPr lang="en-US"/>
          </a:p>
        </p:txBody>
      </p:sp>
    </p:spTree>
    <p:extLst>
      <p:ext uri="{BB962C8B-B14F-4D97-AF65-F5344CB8AC3E}">
        <p14:creationId xmlns:p14="http://schemas.microsoft.com/office/powerpoint/2010/main" val="130287562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55</a:t>
            </a:fld>
            <a:endParaRPr lang="en-US"/>
          </a:p>
        </p:txBody>
      </p:sp>
    </p:spTree>
    <p:extLst>
      <p:ext uri="{BB962C8B-B14F-4D97-AF65-F5344CB8AC3E}">
        <p14:creationId xmlns:p14="http://schemas.microsoft.com/office/powerpoint/2010/main" val="107709383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defRPr/>
            </a:pPr>
            <a:endParaRPr lang="en-US" dirty="0">
              <a:latin typeface="Arial Narrow" panose="020B0606020202030204" pitchFamily="34" charset="0"/>
            </a:endParaRPr>
          </a:p>
        </p:txBody>
      </p:sp>
      <p:sp>
        <p:nvSpPr>
          <p:cNvPr id="4" name="Slide Number Placeholder 3"/>
          <p:cNvSpPr>
            <a:spLocks noGrp="1"/>
          </p:cNvSpPr>
          <p:nvPr>
            <p:ph type="sldNum" sz="quarter" idx="10"/>
          </p:nvPr>
        </p:nvSpPr>
        <p:spPr/>
        <p:txBody>
          <a:bodyPr/>
          <a:lstStyle/>
          <a:p>
            <a:fld id="{35CF405C-1A8C-404B-871D-5DDE5D3F875A}" type="slidenum">
              <a:rPr lang="en-US" smtClean="0"/>
              <a:t>56</a:t>
            </a:fld>
            <a:endParaRPr lang="en-US"/>
          </a:p>
        </p:txBody>
      </p:sp>
    </p:spTree>
    <p:extLst>
      <p:ext uri="{BB962C8B-B14F-4D97-AF65-F5344CB8AC3E}">
        <p14:creationId xmlns:p14="http://schemas.microsoft.com/office/powerpoint/2010/main" val="252101469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57</a:t>
            </a:fld>
            <a:endParaRPr lang="en-US"/>
          </a:p>
        </p:txBody>
      </p:sp>
    </p:spTree>
    <p:extLst>
      <p:ext uri="{BB962C8B-B14F-4D97-AF65-F5344CB8AC3E}">
        <p14:creationId xmlns:p14="http://schemas.microsoft.com/office/powerpoint/2010/main" val="54794997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58</a:t>
            </a:fld>
            <a:endParaRPr lang="en-US"/>
          </a:p>
        </p:txBody>
      </p:sp>
    </p:spTree>
    <p:extLst>
      <p:ext uri="{BB962C8B-B14F-4D97-AF65-F5344CB8AC3E}">
        <p14:creationId xmlns:p14="http://schemas.microsoft.com/office/powerpoint/2010/main" val="22257513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59</a:t>
            </a:fld>
            <a:endParaRPr lang="en-US"/>
          </a:p>
        </p:txBody>
      </p:sp>
    </p:spTree>
    <p:extLst>
      <p:ext uri="{BB962C8B-B14F-4D97-AF65-F5344CB8AC3E}">
        <p14:creationId xmlns:p14="http://schemas.microsoft.com/office/powerpoint/2010/main" val="2092117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6</a:t>
            </a:fld>
            <a:endParaRPr lang="en-US" dirty="0"/>
          </a:p>
        </p:txBody>
      </p:sp>
    </p:spTree>
    <p:extLst>
      <p:ext uri="{BB962C8B-B14F-4D97-AF65-F5344CB8AC3E}">
        <p14:creationId xmlns:p14="http://schemas.microsoft.com/office/powerpoint/2010/main" val="289136445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60</a:t>
            </a:fld>
            <a:endParaRPr lang="en-US"/>
          </a:p>
        </p:txBody>
      </p:sp>
    </p:spTree>
    <p:extLst>
      <p:ext uri="{BB962C8B-B14F-4D97-AF65-F5344CB8AC3E}">
        <p14:creationId xmlns:p14="http://schemas.microsoft.com/office/powerpoint/2010/main" val="306234047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61</a:t>
            </a:fld>
            <a:endParaRPr lang="en-US"/>
          </a:p>
        </p:txBody>
      </p:sp>
    </p:spTree>
    <p:extLst>
      <p:ext uri="{BB962C8B-B14F-4D97-AF65-F5344CB8AC3E}">
        <p14:creationId xmlns:p14="http://schemas.microsoft.com/office/powerpoint/2010/main" val="235062224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62</a:t>
            </a:fld>
            <a:endParaRPr lang="en-US"/>
          </a:p>
        </p:txBody>
      </p:sp>
    </p:spTree>
    <p:extLst>
      <p:ext uri="{BB962C8B-B14F-4D97-AF65-F5344CB8AC3E}">
        <p14:creationId xmlns:p14="http://schemas.microsoft.com/office/powerpoint/2010/main" val="235062224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63</a:t>
            </a:fld>
            <a:endParaRPr lang="en-US" dirty="0"/>
          </a:p>
        </p:txBody>
      </p:sp>
    </p:spTree>
    <p:extLst>
      <p:ext uri="{BB962C8B-B14F-4D97-AF65-F5344CB8AC3E}">
        <p14:creationId xmlns:p14="http://schemas.microsoft.com/office/powerpoint/2010/main" val="135156101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64</a:t>
            </a:fld>
            <a:endParaRPr lang="en-US"/>
          </a:p>
        </p:txBody>
      </p:sp>
    </p:spTree>
    <p:extLst>
      <p:ext uri="{BB962C8B-B14F-4D97-AF65-F5344CB8AC3E}">
        <p14:creationId xmlns:p14="http://schemas.microsoft.com/office/powerpoint/2010/main" val="266540723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65</a:t>
            </a:fld>
            <a:endParaRPr lang="en-US"/>
          </a:p>
        </p:txBody>
      </p:sp>
    </p:spTree>
    <p:extLst>
      <p:ext uri="{BB962C8B-B14F-4D97-AF65-F5344CB8AC3E}">
        <p14:creationId xmlns:p14="http://schemas.microsoft.com/office/powerpoint/2010/main" val="266540723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66</a:t>
            </a:fld>
            <a:endParaRPr lang="en-US"/>
          </a:p>
        </p:txBody>
      </p:sp>
    </p:spTree>
    <p:extLst>
      <p:ext uri="{BB962C8B-B14F-4D97-AF65-F5344CB8AC3E}">
        <p14:creationId xmlns:p14="http://schemas.microsoft.com/office/powerpoint/2010/main" val="190238236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67</a:t>
            </a:fld>
            <a:endParaRPr lang="en-US"/>
          </a:p>
        </p:txBody>
      </p:sp>
    </p:spTree>
    <p:extLst>
      <p:ext uri="{BB962C8B-B14F-4D97-AF65-F5344CB8AC3E}">
        <p14:creationId xmlns:p14="http://schemas.microsoft.com/office/powerpoint/2010/main" val="4091100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68</a:t>
            </a:fld>
            <a:endParaRPr lang="en-US"/>
          </a:p>
        </p:txBody>
      </p:sp>
    </p:spTree>
    <p:extLst>
      <p:ext uri="{BB962C8B-B14F-4D97-AF65-F5344CB8AC3E}">
        <p14:creationId xmlns:p14="http://schemas.microsoft.com/office/powerpoint/2010/main" val="190238236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69</a:t>
            </a:fld>
            <a:endParaRPr lang="en-US" dirty="0"/>
          </a:p>
        </p:txBody>
      </p:sp>
    </p:spTree>
    <p:extLst>
      <p:ext uri="{BB962C8B-B14F-4D97-AF65-F5344CB8AC3E}">
        <p14:creationId xmlns:p14="http://schemas.microsoft.com/office/powerpoint/2010/main" val="1351561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7</a:t>
            </a:fld>
            <a:endParaRPr lang="en-US" dirty="0"/>
          </a:p>
        </p:txBody>
      </p:sp>
    </p:spTree>
    <p:extLst>
      <p:ext uri="{BB962C8B-B14F-4D97-AF65-F5344CB8AC3E}">
        <p14:creationId xmlns:p14="http://schemas.microsoft.com/office/powerpoint/2010/main" val="132363582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70</a:t>
            </a:fld>
            <a:endParaRPr lang="en-US"/>
          </a:p>
        </p:txBody>
      </p:sp>
    </p:spTree>
    <p:extLst>
      <p:ext uri="{BB962C8B-B14F-4D97-AF65-F5344CB8AC3E}">
        <p14:creationId xmlns:p14="http://schemas.microsoft.com/office/powerpoint/2010/main" val="250644304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71</a:t>
            </a:fld>
            <a:endParaRPr lang="en-US" dirty="0"/>
          </a:p>
        </p:txBody>
      </p:sp>
    </p:spTree>
    <p:extLst>
      <p:ext uri="{BB962C8B-B14F-4D97-AF65-F5344CB8AC3E}">
        <p14:creationId xmlns:p14="http://schemas.microsoft.com/office/powerpoint/2010/main" val="73466514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5CF405C-1A8C-404B-871D-5DDE5D3F875A}" type="slidenum">
              <a:rPr lang="en-US" smtClean="0"/>
              <a:t>72</a:t>
            </a:fld>
            <a:endParaRPr lang="en-US"/>
          </a:p>
        </p:txBody>
      </p:sp>
    </p:spTree>
    <p:extLst>
      <p:ext uri="{BB962C8B-B14F-4D97-AF65-F5344CB8AC3E}">
        <p14:creationId xmlns:p14="http://schemas.microsoft.com/office/powerpoint/2010/main" val="146140363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5CF405C-1A8C-404B-871D-5DDE5D3F875A}" type="slidenum">
              <a:rPr lang="en-US" smtClean="0"/>
              <a:t>73</a:t>
            </a:fld>
            <a:endParaRPr lang="en-US"/>
          </a:p>
        </p:txBody>
      </p:sp>
    </p:spTree>
    <p:extLst>
      <p:ext uri="{BB962C8B-B14F-4D97-AF65-F5344CB8AC3E}">
        <p14:creationId xmlns:p14="http://schemas.microsoft.com/office/powerpoint/2010/main" val="146140363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74</a:t>
            </a:fld>
            <a:endParaRPr lang="en-US" dirty="0"/>
          </a:p>
        </p:txBody>
      </p:sp>
    </p:spTree>
    <p:extLst>
      <p:ext uri="{BB962C8B-B14F-4D97-AF65-F5344CB8AC3E}">
        <p14:creationId xmlns:p14="http://schemas.microsoft.com/office/powerpoint/2010/main" val="73466514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defRPr/>
            </a:pPr>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75</a:t>
            </a:fld>
            <a:endParaRPr lang="en-US" dirty="0"/>
          </a:p>
        </p:txBody>
      </p:sp>
    </p:spTree>
    <p:extLst>
      <p:ext uri="{BB962C8B-B14F-4D97-AF65-F5344CB8AC3E}">
        <p14:creationId xmlns:p14="http://schemas.microsoft.com/office/powerpoint/2010/main" val="73466514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76</a:t>
            </a:fld>
            <a:endParaRPr lang="en-US"/>
          </a:p>
        </p:txBody>
      </p:sp>
    </p:spTree>
    <p:extLst>
      <p:ext uri="{BB962C8B-B14F-4D97-AF65-F5344CB8AC3E}">
        <p14:creationId xmlns:p14="http://schemas.microsoft.com/office/powerpoint/2010/main" val="2154278011"/>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77</a:t>
            </a:fld>
            <a:endParaRPr lang="en-US"/>
          </a:p>
        </p:txBody>
      </p:sp>
    </p:spTree>
    <p:extLst>
      <p:ext uri="{BB962C8B-B14F-4D97-AF65-F5344CB8AC3E}">
        <p14:creationId xmlns:p14="http://schemas.microsoft.com/office/powerpoint/2010/main" val="2154278011"/>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78</a:t>
            </a:fld>
            <a:endParaRPr lang="en-US"/>
          </a:p>
        </p:txBody>
      </p:sp>
    </p:spTree>
    <p:extLst>
      <p:ext uri="{BB962C8B-B14F-4D97-AF65-F5344CB8AC3E}">
        <p14:creationId xmlns:p14="http://schemas.microsoft.com/office/powerpoint/2010/main" val="2665407237"/>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79</a:t>
            </a:fld>
            <a:endParaRPr lang="en-US"/>
          </a:p>
        </p:txBody>
      </p:sp>
    </p:spTree>
    <p:extLst>
      <p:ext uri="{BB962C8B-B14F-4D97-AF65-F5344CB8AC3E}">
        <p14:creationId xmlns:p14="http://schemas.microsoft.com/office/powerpoint/2010/main" val="2665407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8</a:t>
            </a:fld>
            <a:endParaRPr lang="en-US" dirty="0"/>
          </a:p>
        </p:txBody>
      </p:sp>
    </p:spTree>
    <p:extLst>
      <p:ext uri="{BB962C8B-B14F-4D97-AF65-F5344CB8AC3E}">
        <p14:creationId xmlns:p14="http://schemas.microsoft.com/office/powerpoint/2010/main" val="235526228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80</a:t>
            </a:fld>
            <a:endParaRPr lang="en-US"/>
          </a:p>
        </p:txBody>
      </p:sp>
    </p:spTree>
    <p:extLst>
      <p:ext uri="{BB962C8B-B14F-4D97-AF65-F5344CB8AC3E}">
        <p14:creationId xmlns:p14="http://schemas.microsoft.com/office/powerpoint/2010/main" val="2665407237"/>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81</a:t>
            </a:fld>
            <a:endParaRPr lang="en-US"/>
          </a:p>
        </p:txBody>
      </p:sp>
    </p:spTree>
    <p:extLst>
      <p:ext uri="{BB962C8B-B14F-4D97-AF65-F5344CB8AC3E}">
        <p14:creationId xmlns:p14="http://schemas.microsoft.com/office/powerpoint/2010/main" val="372343635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82</a:t>
            </a:fld>
            <a:endParaRPr lang="en-US"/>
          </a:p>
        </p:txBody>
      </p:sp>
    </p:spTree>
    <p:extLst>
      <p:ext uri="{BB962C8B-B14F-4D97-AF65-F5344CB8AC3E}">
        <p14:creationId xmlns:p14="http://schemas.microsoft.com/office/powerpoint/2010/main" val="64925291"/>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83</a:t>
            </a:fld>
            <a:endParaRPr lang="en-US"/>
          </a:p>
        </p:txBody>
      </p:sp>
    </p:spTree>
    <p:extLst>
      <p:ext uri="{BB962C8B-B14F-4D97-AF65-F5344CB8AC3E}">
        <p14:creationId xmlns:p14="http://schemas.microsoft.com/office/powerpoint/2010/main" val="2011724106"/>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84</a:t>
            </a:fld>
            <a:endParaRPr lang="en-US"/>
          </a:p>
        </p:txBody>
      </p:sp>
    </p:spTree>
    <p:extLst>
      <p:ext uri="{BB962C8B-B14F-4D97-AF65-F5344CB8AC3E}">
        <p14:creationId xmlns:p14="http://schemas.microsoft.com/office/powerpoint/2010/main" val="420808225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85</a:t>
            </a:fld>
            <a:endParaRPr lang="en-US"/>
          </a:p>
        </p:txBody>
      </p:sp>
    </p:spTree>
    <p:extLst>
      <p:ext uri="{BB962C8B-B14F-4D97-AF65-F5344CB8AC3E}">
        <p14:creationId xmlns:p14="http://schemas.microsoft.com/office/powerpoint/2010/main" val="3723436351"/>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86</a:t>
            </a:fld>
            <a:endParaRPr lang="en-US"/>
          </a:p>
        </p:txBody>
      </p:sp>
    </p:spTree>
    <p:extLst>
      <p:ext uri="{BB962C8B-B14F-4D97-AF65-F5344CB8AC3E}">
        <p14:creationId xmlns:p14="http://schemas.microsoft.com/office/powerpoint/2010/main" val="3856389916"/>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87</a:t>
            </a:fld>
            <a:endParaRPr lang="en-US"/>
          </a:p>
        </p:txBody>
      </p:sp>
    </p:spTree>
    <p:extLst>
      <p:ext uri="{BB962C8B-B14F-4D97-AF65-F5344CB8AC3E}">
        <p14:creationId xmlns:p14="http://schemas.microsoft.com/office/powerpoint/2010/main" val="3672113862"/>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88</a:t>
            </a:fld>
            <a:endParaRPr lang="en-US"/>
          </a:p>
        </p:txBody>
      </p:sp>
    </p:spTree>
    <p:extLst>
      <p:ext uri="{BB962C8B-B14F-4D97-AF65-F5344CB8AC3E}">
        <p14:creationId xmlns:p14="http://schemas.microsoft.com/office/powerpoint/2010/main" val="2011724106"/>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89</a:t>
            </a:fld>
            <a:endParaRPr lang="en-US"/>
          </a:p>
        </p:txBody>
      </p:sp>
    </p:spTree>
    <p:extLst>
      <p:ext uri="{BB962C8B-B14F-4D97-AF65-F5344CB8AC3E}">
        <p14:creationId xmlns:p14="http://schemas.microsoft.com/office/powerpoint/2010/main" val="3286385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CF405C-1A8C-404B-871D-5DDE5D3F875A}" type="slidenum">
              <a:rPr lang="en-US" smtClean="0"/>
              <a:t>9</a:t>
            </a:fld>
            <a:endParaRPr lang="en-US" dirty="0"/>
          </a:p>
        </p:txBody>
      </p:sp>
    </p:spTree>
    <p:extLst>
      <p:ext uri="{BB962C8B-B14F-4D97-AF65-F5344CB8AC3E}">
        <p14:creationId xmlns:p14="http://schemas.microsoft.com/office/powerpoint/2010/main" val="2627855382"/>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90</a:t>
            </a:fld>
            <a:endParaRPr lang="en-US"/>
          </a:p>
        </p:txBody>
      </p:sp>
    </p:spTree>
    <p:extLst>
      <p:ext uri="{BB962C8B-B14F-4D97-AF65-F5344CB8AC3E}">
        <p14:creationId xmlns:p14="http://schemas.microsoft.com/office/powerpoint/2010/main" val="3286385356"/>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91</a:t>
            </a:fld>
            <a:endParaRPr lang="en-US"/>
          </a:p>
        </p:txBody>
      </p:sp>
    </p:spTree>
    <p:extLst>
      <p:ext uri="{BB962C8B-B14F-4D97-AF65-F5344CB8AC3E}">
        <p14:creationId xmlns:p14="http://schemas.microsoft.com/office/powerpoint/2010/main" val="3286385356"/>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92</a:t>
            </a:fld>
            <a:endParaRPr lang="en-US"/>
          </a:p>
        </p:txBody>
      </p:sp>
    </p:spTree>
    <p:extLst>
      <p:ext uri="{BB962C8B-B14F-4D97-AF65-F5344CB8AC3E}">
        <p14:creationId xmlns:p14="http://schemas.microsoft.com/office/powerpoint/2010/main" val="3286385356"/>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93</a:t>
            </a:fld>
            <a:endParaRPr lang="en-US"/>
          </a:p>
        </p:txBody>
      </p:sp>
    </p:spTree>
    <p:extLst>
      <p:ext uri="{BB962C8B-B14F-4D97-AF65-F5344CB8AC3E}">
        <p14:creationId xmlns:p14="http://schemas.microsoft.com/office/powerpoint/2010/main" val="3973232560"/>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94</a:t>
            </a:fld>
            <a:endParaRPr lang="en-US"/>
          </a:p>
        </p:txBody>
      </p:sp>
    </p:spTree>
    <p:extLst>
      <p:ext uri="{BB962C8B-B14F-4D97-AF65-F5344CB8AC3E}">
        <p14:creationId xmlns:p14="http://schemas.microsoft.com/office/powerpoint/2010/main" val="922763987"/>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95</a:t>
            </a:fld>
            <a:endParaRPr lang="en-US"/>
          </a:p>
        </p:txBody>
      </p:sp>
    </p:spTree>
    <p:extLst>
      <p:ext uri="{BB962C8B-B14F-4D97-AF65-F5344CB8AC3E}">
        <p14:creationId xmlns:p14="http://schemas.microsoft.com/office/powerpoint/2010/main" val="64925291"/>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96</a:t>
            </a:fld>
            <a:endParaRPr lang="en-US"/>
          </a:p>
        </p:txBody>
      </p:sp>
    </p:spTree>
    <p:extLst>
      <p:ext uri="{BB962C8B-B14F-4D97-AF65-F5344CB8AC3E}">
        <p14:creationId xmlns:p14="http://schemas.microsoft.com/office/powerpoint/2010/main" val="243390039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97</a:t>
            </a:fld>
            <a:endParaRPr lang="en-US"/>
          </a:p>
        </p:txBody>
      </p:sp>
    </p:spTree>
    <p:extLst>
      <p:ext uri="{BB962C8B-B14F-4D97-AF65-F5344CB8AC3E}">
        <p14:creationId xmlns:p14="http://schemas.microsoft.com/office/powerpoint/2010/main" val="308044406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98</a:t>
            </a:fld>
            <a:endParaRPr lang="en-US"/>
          </a:p>
        </p:txBody>
      </p:sp>
    </p:spTree>
    <p:extLst>
      <p:ext uri="{BB962C8B-B14F-4D97-AF65-F5344CB8AC3E}">
        <p14:creationId xmlns:p14="http://schemas.microsoft.com/office/powerpoint/2010/main" val="3080444060"/>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F405C-1A8C-404B-871D-5DDE5D3F875A}" type="slidenum">
              <a:rPr lang="en-US" smtClean="0"/>
              <a:t>99</a:t>
            </a:fld>
            <a:endParaRPr lang="en-US"/>
          </a:p>
        </p:txBody>
      </p:sp>
    </p:spTree>
    <p:extLst>
      <p:ext uri="{BB962C8B-B14F-4D97-AF65-F5344CB8AC3E}">
        <p14:creationId xmlns:p14="http://schemas.microsoft.com/office/powerpoint/2010/main" val="1471341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8D403A-B91A-49BF-B04A-0A5CFB53CD4E}" type="datetime1">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25816621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622C92-9415-4FA3-8E55-D8D992178054}" type="datetime1">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787086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3C7D4-89B4-4F51-8A28-EE5A23976E24}" type="datetime1">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2148850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00AC1C-5946-4197-B595-79CC31886E0E}" type="datetime1">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410240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6AFC20-359E-43E6-AAD4-88C78DE6AB07}" type="datetime1">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4218459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3F5DDE-F706-4AD7-9CBC-51BA68F31D0E}" type="datetime1">
              <a:rPr lang="en-US" smtClean="0"/>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369847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160E49-BFD5-4186-A5F1-DF690846A49B}" type="datetime1">
              <a:rPr lang="en-US" smtClean="0"/>
              <a:t>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3931630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CB8339-DC61-450A-8779-B4D1E80F7790}" type="datetime1">
              <a:rPr lang="en-US" smtClean="0"/>
              <a:t>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3601388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30CC73-7729-4114-BF20-58B63C52DADD}" type="datetime1">
              <a:rPr lang="en-US" smtClean="0"/>
              <a:t>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1215717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0B0DD3-E402-4AAD-99BB-2365442CA9EB}" type="datetime1">
              <a:rPr lang="en-US" smtClean="0"/>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212433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6AE368-A80D-47C0-BE91-AC9E16F64D12}" type="datetime1">
              <a:rPr lang="en-US" smtClean="0"/>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39028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497E7A-B197-4929-A671-96BA190AE7A2}" type="datetime1">
              <a:rPr lang="en-US" smtClean="0"/>
              <a:t>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768EE8-2548-4B81-96CA-2A79AF6555F1}" type="slidenum">
              <a:rPr lang="en-US" smtClean="0"/>
              <a:t>‹#›</a:t>
            </a:fld>
            <a:endParaRPr lang="en-US"/>
          </a:p>
        </p:txBody>
      </p:sp>
    </p:spTree>
    <p:extLst>
      <p:ext uri="{BB962C8B-B14F-4D97-AF65-F5344CB8AC3E}">
        <p14:creationId xmlns:p14="http://schemas.microsoft.com/office/powerpoint/2010/main" val="3484092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0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1.xml"/><Relationship Id="rId1" Type="http://schemas.openxmlformats.org/officeDocument/2006/relationships/slideLayout" Target="../slideLayouts/slideLayout2.xml"/><Relationship Id="rId4" Type="http://schemas.openxmlformats.org/officeDocument/2006/relationships/hyperlink" Target="http://www.oms.nysed.gov/medicaid/resources/" TargetMode="External"/></Relationships>
</file>

<file path=ppt/slides/_rels/slide10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2.xml"/><Relationship Id="rId1" Type="http://schemas.openxmlformats.org/officeDocument/2006/relationships/slideLayout" Target="../slideLayouts/slideLayout2.xml"/><Relationship Id="rId4" Type="http://schemas.openxmlformats.org/officeDocument/2006/relationships/hyperlink" Target="http://www.cnyric.org/" TargetMode="External"/></Relationships>
</file>

<file path=ppt/slides/_rels/slide103.xml.rels><?xml version="1.0" encoding="UTF-8" standalone="yes"?>
<Relationships xmlns="http://schemas.openxmlformats.org/package/2006/relationships"><Relationship Id="rId8" Type="http://schemas.microsoft.com/office/2007/relationships/diagramDrawing" Target="../diagrams/drawing22.xml"/><Relationship Id="rId3" Type="http://schemas.openxmlformats.org/officeDocument/2006/relationships/image" Target="../media/image2.jpeg"/><Relationship Id="rId7" Type="http://schemas.openxmlformats.org/officeDocument/2006/relationships/diagramColors" Target="../diagrams/colors22.xml"/><Relationship Id="rId2" Type="http://schemas.openxmlformats.org/officeDocument/2006/relationships/notesSlide" Target="../notesSlides/notesSlide103.xml"/><Relationship Id="rId1" Type="http://schemas.openxmlformats.org/officeDocument/2006/relationships/slideLayout" Target="../slideLayouts/slideLayout5.xml"/><Relationship Id="rId6" Type="http://schemas.openxmlformats.org/officeDocument/2006/relationships/diagramQuickStyle" Target="../diagrams/quickStyle22.xml"/><Relationship Id="rId5" Type="http://schemas.openxmlformats.org/officeDocument/2006/relationships/diagramLayout" Target="../diagrams/layout22.xml"/><Relationship Id="rId4" Type="http://schemas.openxmlformats.org/officeDocument/2006/relationships/diagramData" Target="../diagrams/data22.xml"/></Relationships>
</file>

<file path=ppt/slides/_rels/slide104.xml.rels><?xml version="1.0" encoding="UTF-8" standalone="yes"?>
<Relationships xmlns="http://schemas.openxmlformats.org/package/2006/relationships"><Relationship Id="rId8" Type="http://schemas.microsoft.com/office/2007/relationships/diagramDrawing" Target="../diagrams/drawing23.xml"/><Relationship Id="rId3" Type="http://schemas.openxmlformats.org/officeDocument/2006/relationships/image" Target="../media/image2.jpeg"/><Relationship Id="rId7" Type="http://schemas.openxmlformats.org/officeDocument/2006/relationships/diagramColors" Target="../diagrams/colors23.xml"/><Relationship Id="rId2" Type="http://schemas.openxmlformats.org/officeDocument/2006/relationships/notesSlide" Target="../notesSlides/notesSlide104.xml"/><Relationship Id="rId1" Type="http://schemas.openxmlformats.org/officeDocument/2006/relationships/slideLayout" Target="../slideLayouts/slideLayout5.xml"/><Relationship Id="rId6" Type="http://schemas.openxmlformats.org/officeDocument/2006/relationships/diagramQuickStyle" Target="../diagrams/quickStyle23.xml"/><Relationship Id="rId5" Type="http://schemas.openxmlformats.org/officeDocument/2006/relationships/diagramLayout" Target="../diagrams/layout23.xml"/><Relationship Id="rId4" Type="http://schemas.openxmlformats.org/officeDocument/2006/relationships/diagramData" Target="../diagrams/data23.xml"/></Relationships>
</file>

<file path=ppt/slides/_rels/slide105.xml.rels><?xml version="1.0" encoding="UTF-8" standalone="yes"?>
<Relationships xmlns="http://schemas.openxmlformats.org/package/2006/relationships"><Relationship Id="rId8" Type="http://schemas.microsoft.com/office/2007/relationships/diagramDrawing" Target="../diagrams/drawing24.xml"/><Relationship Id="rId3" Type="http://schemas.openxmlformats.org/officeDocument/2006/relationships/image" Target="../media/image2.jpeg"/><Relationship Id="rId7" Type="http://schemas.openxmlformats.org/officeDocument/2006/relationships/diagramColors" Target="../diagrams/colors24.xml"/><Relationship Id="rId2" Type="http://schemas.openxmlformats.org/officeDocument/2006/relationships/notesSlide" Target="../notesSlides/notesSlide105.xml"/><Relationship Id="rId1" Type="http://schemas.openxmlformats.org/officeDocument/2006/relationships/slideLayout" Target="../slideLayouts/slideLayout5.xml"/><Relationship Id="rId6" Type="http://schemas.openxmlformats.org/officeDocument/2006/relationships/diagramQuickStyle" Target="../diagrams/quickStyle24.xml"/><Relationship Id="rId5" Type="http://schemas.openxmlformats.org/officeDocument/2006/relationships/diagramLayout" Target="../diagrams/layout24.xml"/><Relationship Id="rId4" Type="http://schemas.openxmlformats.org/officeDocument/2006/relationships/diagramData" Target="../diagrams/data24.xml"/></Relationships>
</file>

<file path=ppt/slides/_rels/slide10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6.xml"/><Relationship Id="rId1" Type="http://schemas.openxmlformats.org/officeDocument/2006/relationships/slideLayout" Target="../slideLayouts/slideLayout2.xml"/><Relationship Id="rId4" Type="http://schemas.openxmlformats.org/officeDocument/2006/relationships/hyperlink" Target="http://www.oms.nysed.gov/medicaid/contacts/ric_contacts.html" TargetMode="External"/></Relationships>
</file>

<file path=ppt/slides/_rels/slide10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8.xml"/><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0.xml"/><Relationship Id="rId1" Type="http://schemas.openxmlformats.org/officeDocument/2006/relationships/slideLayout" Target="../slideLayouts/slideLayout2.xml"/><Relationship Id="rId4" Type="http://schemas.openxmlformats.org/officeDocument/2006/relationships/hyperlink" Target="https://omig.ny.gov/audit/final-audit-reports" TargetMode="External"/></Relationships>
</file>

<file path=ppt/slides/_rels/slide1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1.xml"/><Relationship Id="rId1" Type="http://schemas.openxmlformats.org/officeDocument/2006/relationships/slideLayout" Target="../slideLayouts/slideLayout2.xml"/><Relationship Id="rId5" Type="http://schemas.openxmlformats.org/officeDocument/2006/relationships/hyperlink" Target="https://omig.ny.gov/compliance" TargetMode="External"/><Relationship Id="rId4" Type="http://schemas.openxmlformats.org/officeDocument/2006/relationships/image" Target="../media/image4.png"/></Relationships>
</file>

<file path=ppt/slides/_rels/slide1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2.xml"/><Relationship Id="rId1" Type="http://schemas.openxmlformats.org/officeDocument/2006/relationships/slideLayout" Target="../slideLayouts/slideLayout2.xml"/><Relationship Id="rId4" Type="http://schemas.openxmlformats.org/officeDocument/2006/relationships/hyperlink" Target="https://omig.ny.gov/fraud/medicaid-exclusions" TargetMode="External"/></Relationships>
</file>

<file path=ppt/slides/_rels/slide1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3.xml"/><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6.xml"/><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7.xml"/><Relationship Id="rId1" Type="http://schemas.openxmlformats.org/officeDocument/2006/relationships/slideLayout" Target="../slideLayouts/slideLayout4.xml"/><Relationship Id="rId4" Type="http://schemas.openxmlformats.org/officeDocument/2006/relationships/hyperlink" Target="http://www.oms.nysed.gov/medicaid/contacts/ric_contacts.html"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2.jpeg"/><Relationship Id="rId7" Type="http://schemas.openxmlformats.org/officeDocument/2006/relationships/diagramQuickStyle" Target="../diagrams/quickStyle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10" Type="http://schemas.openxmlformats.org/officeDocument/2006/relationships/hyperlink" Target="http://www.oms.nysed.gov/medicaid/resources/state_plan_amendment/home.html" TargetMode="External"/><Relationship Id="rId4" Type="http://schemas.openxmlformats.org/officeDocument/2006/relationships/image" Target="../media/image4.png"/><Relationship Id="rId9" Type="http://schemas.microsoft.com/office/2007/relationships/diagramDrawing" Target="../diagrams/drawing3.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www.oms.nysed.gov/medicaid/Training/B_Confidential_Disclosure_Policy_Final.pdf" TargetMode="Externa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hhs.gov/ocr/privac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www.oms.nysed.gov/medicaid/handbook/sshsp_handbook_8_nov_25_14.pdf"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jpeg"/><Relationship Id="rId7" Type="http://schemas.openxmlformats.org/officeDocument/2006/relationships/diagramColors" Target="../diagrams/colors4.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2.jpeg"/><Relationship Id="rId7" Type="http://schemas.openxmlformats.org/officeDocument/2006/relationships/diagramColors" Target="../diagrams/colors5.xml"/><Relationship Id="rId2" Type="http://schemas.openxmlformats.org/officeDocument/2006/relationships/notesSlide" Target="../notesSlides/notesSlide26.xml"/><Relationship Id="rId1" Type="http://schemas.openxmlformats.org/officeDocument/2006/relationships/slideLayout" Target="../slideLayouts/slideLayout6.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2.jpeg"/><Relationship Id="rId7" Type="http://schemas.openxmlformats.org/officeDocument/2006/relationships/diagramColors" Target="../diagrams/colors6.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 Id="rId9"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https://www.emedny.org/info/opra.aspx"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www.emedny.org/info/ProviderEnrollment/index.aspx" TargetMode="External"/><Relationship Id="rId5" Type="http://schemas.openxmlformats.org/officeDocument/2006/relationships/hyperlink" Target="http://www.oms.nysed.gov/medicaid/medicaid_alerts/alerts_2013/13_07_ordering_referring_enrollment_revised_9_5_13.pdf" TargetMode="Externa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http://www.oms.nysed.gov/medicaid/medicaid_alerts/alerts_2013/13_07_ordering_referring_enrollment_revised_9_5_13.pdf"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s://nppes.cms.hhs.gov/NPPESRegistry/NPIRegistryHome.do" TargetMode="External"/><Relationship Id="rId5" Type="http://schemas.openxmlformats.org/officeDocument/2006/relationships/hyperlink" Target="https://www.emedny.org/info/opra.aspx" TargetMode="External"/><Relationship Id="rId4" Type="http://schemas.openxmlformats.org/officeDocument/2006/relationships/hyperlink" Target="http://www.op.nysed.gov/opsearches.htm"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2.jpeg"/><Relationship Id="rId7" Type="http://schemas.openxmlformats.org/officeDocument/2006/relationships/diagramColors" Target="../diagrams/colors7.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 Id="rId9" Type="http://schemas.openxmlformats.org/officeDocument/2006/relationships/image" Target="../media/image4.png"/></Relationships>
</file>

<file path=ppt/slides/_rels/slide34.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2.jpeg"/><Relationship Id="rId7" Type="http://schemas.openxmlformats.org/officeDocument/2006/relationships/diagramColors" Target="../diagrams/colors8.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 Id="rId9" Type="http://schemas.openxmlformats.org/officeDocument/2006/relationships/image" Target="../media/image4.png"/></Relationships>
</file>

<file path=ppt/slides/_rels/slide35.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36.xml.rels><?xml version="1.0" encoding="UTF-8" standalone="yes"?>
<Relationships xmlns="http://schemas.openxmlformats.org/package/2006/relationships"><Relationship Id="rId8" Type="http://schemas.openxmlformats.org/officeDocument/2006/relationships/hyperlink" Target="http://www.oms.nysed.gov/medicaid/medicaid_alerts/alerts_2014/MA_Alert_14_06_modifiers_for_pt_ot_st_10_20_14.pdf" TargetMode="External"/><Relationship Id="rId3" Type="http://schemas.openxmlformats.org/officeDocument/2006/relationships/image" Target="../media/image2.jpeg"/><Relationship Id="rId7" Type="http://schemas.openxmlformats.org/officeDocument/2006/relationships/hyperlink" Target="http://www.oms.nysed.gov/medicaid/medicaid_alerts/alerts_2014/14_03_new_speech_eval_codes_7_31_14.pdf" TargetMode="External"/><Relationship Id="rId12" Type="http://schemas.openxmlformats.org/officeDocument/2006/relationships/hyperlink" Target="http://www.oms.nysed.gov/medicaid/medicaid_alerts/alerts_2010/Medicaid_Alert_10-3.htm" TargetMode="External"/><Relationship Id="rId2" Type="http://schemas.openxmlformats.org/officeDocument/2006/relationships/notesSlide" Target="../notesSlides/notesSlide36.xml"/><Relationship Id="rId1" Type="http://schemas.openxmlformats.org/officeDocument/2006/relationships/slideLayout" Target="../slideLayouts/slideLayout4.xml"/><Relationship Id="rId6" Type="http://schemas.openxmlformats.org/officeDocument/2006/relationships/hyperlink" Target="http://www.oms.nysed.gov/medicaid/medicaid_alerts/alerts_2014/14_02_icd_10_cm_implementation_schedule_5_1_14.pdf" TargetMode="External"/><Relationship Id="rId11" Type="http://schemas.openxmlformats.org/officeDocument/2006/relationships/hyperlink" Target="http://www.oms.nysed.gov/medicaid/medicaid_alerts/" TargetMode="External"/><Relationship Id="rId5" Type="http://schemas.openxmlformats.org/officeDocument/2006/relationships/hyperlink" Target="http://www.oms.nysed.gov/medicaid/medicaid_alerts/alerts_2013/13_16_interim_speech_codes.pdf" TargetMode="External"/><Relationship Id="rId10" Type="http://schemas.openxmlformats.org/officeDocument/2006/relationships/hyperlink" Target="http://www.oms.nysed.gov/medicaid/q_and_a/" TargetMode="External"/><Relationship Id="rId4" Type="http://schemas.openxmlformats.org/officeDocument/2006/relationships/hyperlink" Target="http://www.oms.nysed.gov/medicaid/medicaid_alerts/alerts_2013/13_07_ordering_referring_enrollment_revised_9_5_13.pdf" TargetMode="External"/><Relationship Id="rId9" Type="http://schemas.openxmlformats.org/officeDocument/2006/relationships/hyperlink" Target="http://www.oms.nysed.gov/medicaid/handbook/" TargetMode="External"/></Relationships>
</file>

<file path=ppt/slides/_rels/slide37.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2.jpeg"/><Relationship Id="rId7" Type="http://schemas.openxmlformats.org/officeDocument/2006/relationships/diagramColors" Target="../diagrams/colors10.xm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38.xml.rels><?xml version="1.0" encoding="UTF-8" standalone="yes"?>
<Relationships xmlns="http://schemas.openxmlformats.org/package/2006/relationships"><Relationship Id="rId8" Type="http://schemas.openxmlformats.org/officeDocument/2006/relationships/hyperlink" Target="http://www.oms.nysed.gov/medicaid/medicaid_alerts/alerts_2014/14_02_icd_10_cm_implementation_schedule_5_1_14.pdf" TargetMode="External"/><Relationship Id="rId3" Type="http://schemas.openxmlformats.org/officeDocument/2006/relationships/image" Target="../media/image2.jpeg"/><Relationship Id="rId7" Type="http://schemas.openxmlformats.org/officeDocument/2006/relationships/hyperlink" Target="http://www.oms.nysed.gov/medicaid/medicaid_alerts/alerts_2013/13_08_update_physical_therapist_qualifications_7_24_13.pdf" TargetMode="External"/><Relationship Id="rId2" Type="http://schemas.openxmlformats.org/officeDocument/2006/relationships/notesSlide" Target="../notesSlides/notesSlide38.xml"/><Relationship Id="rId1" Type="http://schemas.openxmlformats.org/officeDocument/2006/relationships/slideLayout" Target="../slideLayouts/slideLayout4.xml"/><Relationship Id="rId6" Type="http://schemas.openxmlformats.org/officeDocument/2006/relationships/hyperlink" Target="http://www.oms.nysed.gov/medicaid/medicaid_alerts/" TargetMode="External"/><Relationship Id="rId5" Type="http://schemas.openxmlformats.org/officeDocument/2006/relationships/hyperlink" Target="http://www.oms.nysed.gov/medicaid/q_and_a/" TargetMode="External"/><Relationship Id="rId4" Type="http://schemas.openxmlformats.org/officeDocument/2006/relationships/hyperlink" Target="http://www.oms.nysed.gov/medicaid/handbook/" TargetMode="External"/><Relationship Id="rId9" Type="http://schemas.openxmlformats.org/officeDocument/2006/relationships/hyperlink" Target="http://www.oms.nysed.gov/medicaid/medicaid_alerts/alerts_2014/MA_Alert_14_06_modifiers_for_pt_ot_st_10_20_14.pdf" TargetMode="External"/></Relationships>
</file>

<file path=ppt/slides/_rels/slide39.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2.jpeg"/><Relationship Id="rId7" Type="http://schemas.openxmlformats.org/officeDocument/2006/relationships/diagramColors" Target="../diagrams/colors11.xm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hyperlink" Target="http://www.omig.ny.gov/" TargetMode="External"/><Relationship Id="rId5" Type="http://schemas.openxmlformats.org/officeDocument/2006/relationships/hyperlink" Target="https://www.emedny.org/info/opra.aspx" TargetMode="External"/><Relationship Id="rId4" Type="http://schemas.openxmlformats.org/officeDocument/2006/relationships/hyperlink" Target="http://www.oms.nysed.gov/medicaid/" TargetMode="External"/></Relationships>
</file>

<file path=ppt/slides/_rels/slide40.xml.rels><?xml version="1.0" encoding="UTF-8" standalone="yes"?>
<Relationships xmlns="http://schemas.openxmlformats.org/package/2006/relationships"><Relationship Id="rId8" Type="http://schemas.openxmlformats.org/officeDocument/2006/relationships/hyperlink" Target="http://www.oms.nysed.gov/medicaid/medicaid_alerts/alerts_2013/13_09_cpt_code_updates_7_30_13.pdf" TargetMode="External"/><Relationship Id="rId3" Type="http://schemas.openxmlformats.org/officeDocument/2006/relationships/image" Target="../media/image2.jpeg"/><Relationship Id="rId7" Type="http://schemas.openxmlformats.org/officeDocument/2006/relationships/hyperlink" Target="http://www.oms.nysed.gov/medicaid/medicaid_alerts/alerts_2010/Medicaid_Alert_10-2.pdf" TargetMode="External"/><Relationship Id="rId2" Type="http://schemas.openxmlformats.org/officeDocument/2006/relationships/notesSlide" Target="../notesSlides/notesSlide40.xml"/><Relationship Id="rId1" Type="http://schemas.openxmlformats.org/officeDocument/2006/relationships/slideLayout" Target="../slideLayouts/slideLayout4.xml"/><Relationship Id="rId6" Type="http://schemas.openxmlformats.org/officeDocument/2006/relationships/hyperlink" Target="http://www.oms.nysed.gov/medicaid/medicaid_alerts/" TargetMode="External"/><Relationship Id="rId5" Type="http://schemas.openxmlformats.org/officeDocument/2006/relationships/hyperlink" Target="http://www.oms.nysed.gov/medicaid/q_and_a/" TargetMode="External"/><Relationship Id="rId10" Type="http://schemas.openxmlformats.org/officeDocument/2006/relationships/hyperlink" Target="http://www.oms.nysed.gov/medicaid/medicaid_alerts/alerts_2014/MA_Alert_14_06_modifiers_for_pt_ot_st_10_20_14.pdf" TargetMode="External"/><Relationship Id="rId4" Type="http://schemas.openxmlformats.org/officeDocument/2006/relationships/hyperlink" Target="http://www.oms.nysed.gov/medicaid/handbook/" TargetMode="External"/><Relationship Id="rId9" Type="http://schemas.openxmlformats.org/officeDocument/2006/relationships/hyperlink" Target="http://www.oms.nysed.gov/medicaid/medicaid_alerts/alerts_2014/14_02_icd_10_cm_implementation_schedule_5_1_14.pdf" TargetMode="External"/></Relationships>
</file>

<file path=ppt/slides/_rels/slide41.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2.jpeg"/><Relationship Id="rId7" Type="http://schemas.openxmlformats.org/officeDocument/2006/relationships/diagramColors" Target="../diagrams/colors12.xml"/><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diagramQuickStyle" Target="../diagrams/quickStyle12.xml"/><Relationship Id="rId5" Type="http://schemas.openxmlformats.org/officeDocument/2006/relationships/diagramLayout" Target="../diagrams/layout12.xml"/><Relationship Id="rId10" Type="http://schemas.openxmlformats.org/officeDocument/2006/relationships/hyperlink" Target="http://www.oms.nysed.gov/medicaid/q_and_a/q_and_a_combined_7_21_15.pdf" TargetMode="External"/><Relationship Id="rId4" Type="http://schemas.openxmlformats.org/officeDocument/2006/relationships/diagramData" Target="../diagrams/data12.xml"/><Relationship Id="rId9" Type="http://schemas.openxmlformats.org/officeDocument/2006/relationships/image" Target="../media/image4.png"/></Relationships>
</file>

<file path=ppt/slides/_rels/slide42.xml.rels><?xml version="1.0" encoding="UTF-8" standalone="yes"?>
<Relationships xmlns="http://schemas.openxmlformats.org/package/2006/relationships"><Relationship Id="rId8" Type="http://schemas.openxmlformats.org/officeDocument/2006/relationships/hyperlink" Target="http://www.oms.nysed.gov/medicaid/medicaid_alerts/alerts_2014/14_02_icd_10_cm_implementation_schedule_5_1_14.pdf" TargetMode="External"/><Relationship Id="rId3" Type="http://schemas.openxmlformats.org/officeDocument/2006/relationships/image" Target="../media/image2.jpeg"/><Relationship Id="rId7" Type="http://schemas.openxmlformats.org/officeDocument/2006/relationships/hyperlink" Target="http://www.oms.nysed.gov/medicaid/medicaid_alerts/alerts_2013/13_09_cpt_code_updates_7_30_13.pdf" TargetMode="External"/><Relationship Id="rId2" Type="http://schemas.openxmlformats.org/officeDocument/2006/relationships/notesSlide" Target="../notesSlides/notesSlide42.xml"/><Relationship Id="rId1" Type="http://schemas.openxmlformats.org/officeDocument/2006/relationships/slideLayout" Target="../slideLayouts/slideLayout4.xml"/><Relationship Id="rId6" Type="http://schemas.openxmlformats.org/officeDocument/2006/relationships/hyperlink" Target="http://www.oms.nysed.gov/medicaid/medicaid_alerts/" TargetMode="External"/><Relationship Id="rId5" Type="http://schemas.openxmlformats.org/officeDocument/2006/relationships/hyperlink" Target="http://www.oms.nysed.gov/medicaid/q_and_a/" TargetMode="External"/><Relationship Id="rId4" Type="http://schemas.openxmlformats.org/officeDocument/2006/relationships/hyperlink" Target="http://www.oms.nysed.gov/medicaid/handbook/" TargetMode="External"/></Relationships>
</file>

<file path=ppt/slides/_rels/slide43.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image" Target="../media/image2.jpeg"/><Relationship Id="rId7" Type="http://schemas.openxmlformats.org/officeDocument/2006/relationships/diagramColors" Target="../diagrams/colors13.xml"/><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 Id="rId9" Type="http://schemas.openxmlformats.org/officeDocument/2006/relationships/image" Target="../media/image4.png"/></Relationships>
</file>

<file path=ppt/slides/_rels/slide44.xml.rels><?xml version="1.0" encoding="UTF-8" standalone="yes"?>
<Relationships xmlns="http://schemas.openxmlformats.org/package/2006/relationships"><Relationship Id="rId8" Type="http://schemas.openxmlformats.org/officeDocument/2006/relationships/hyperlink" Target="http://www.oms.nysed.gov/medicaid/medicaid_alerts/alerts_2015/15_02_clarification_medicaid_reimbursement_nursing_services_3_4_15.pdf" TargetMode="External"/><Relationship Id="rId3" Type="http://schemas.openxmlformats.org/officeDocument/2006/relationships/image" Target="../media/image2.jpeg"/><Relationship Id="rId7" Type="http://schemas.openxmlformats.org/officeDocument/2006/relationships/hyperlink" Target="http://www.oms.nysed.gov/medicaid/medicaid_alerts/alerts_2014/14_02_icd_10_cm_implementation_schedule_5_1_14.pdf" TargetMode="External"/><Relationship Id="rId2" Type="http://schemas.openxmlformats.org/officeDocument/2006/relationships/notesSlide" Target="../notesSlides/notesSlide44.xml"/><Relationship Id="rId1" Type="http://schemas.openxmlformats.org/officeDocument/2006/relationships/slideLayout" Target="../slideLayouts/slideLayout4.xml"/><Relationship Id="rId6" Type="http://schemas.openxmlformats.org/officeDocument/2006/relationships/hyperlink" Target="http://www.oms.nysed.gov/medicaid/medicaid_alerts/" TargetMode="External"/><Relationship Id="rId5" Type="http://schemas.openxmlformats.org/officeDocument/2006/relationships/hyperlink" Target="http://www.oms.nysed.gov/medicaid/q_and_a/" TargetMode="External"/><Relationship Id="rId4" Type="http://schemas.openxmlformats.org/officeDocument/2006/relationships/hyperlink" Target="http://www.oms.nysed.gov/medicaid/handbook/" TargetMode="External"/></Relationships>
</file>

<file path=ppt/slides/_rels/slide45.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46.xml.rels><?xml version="1.0" encoding="UTF-8" standalone="yes"?>
<Relationships xmlns="http://schemas.openxmlformats.org/package/2006/relationships"><Relationship Id="rId8" Type="http://schemas.openxmlformats.org/officeDocument/2006/relationships/hyperlink" Target="http://www.oms.nysed.gov/medicaid/medicaid_alerts/alerts_2014/14_02_icd_10_cm_implementation_schedule_5_1_14.pdf" TargetMode="External"/><Relationship Id="rId3" Type="http://schemas.openxmlformats.org/officeDocument/2006/relationships/image" Target="../media/image2.jpeg"/><Relationship Id="rId7" Type="http://schemas.openxmlformats.org/officeDocument/2006/relationships/hyperlink" Target="http://www.oms.nysed.gov/medicaid/medicaid_alerts/alerts_2013/13_09_cpt_code_updates_7_30_13.pdf" TargetMode="External"/><Relationship Id="rId2" Type="http://schemas.openxmlformats.org/officeDocument/2006/relationships/notesSlide" Target="../notesSlides/notesSlide46.xml"/><Relationship Id="rId1" Type="http://schemas.openxmlformats.org/officeDocument/2006/relationships/slideLayout" Target="../slideLayouts/slideLayout4.xml"/><Relationship Id="rId6" Type="http://schemas.openxmlformats.org/officeDocument/2006/relationships/hyperlink" Target="http://www.oms.nysed.gov/medicaid/medicaid_alerts/" TargetMode="External"/><Relationship Id="rId5" Type="http://schemas.openxmlformats.org/officeDocument/2006/relationships/hyperlink" Target="http://www.oms.nysed.gov/medicaid/q_and_a/" TargetMode="External"/><Relationship Id="rId4" Type="http://schemas.openxmlformats.org/officeDocument/2006/relationships/hyperlink" Target="http://www.oms.nysed.gov/medicaid/handbook/" TargetMode="External"/></Relationships>
</file>

<file path=ppt/slides/_rels/slide47.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image" Target="../media/image2.jpeg"/><Relationship Id="rId7" Type="http://schemas.openxmlformats.org/officeDocument/2006/relationships/diagramColors" Target="../diagrams/colors15.xml"/><Relationship Id="rId2" Type="http://schemas.openxmlformats.org/officeDocument/2006/relationships/notesSlide" Target="../notesSlides/notesSlide47.xml"/><Relationship Id="rId1" Type="http://schemas.openxmlformats.org/officeDocument/2006/relationships/slideLayout" Target="../slideLayouts/slideLayout2.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 Id="rId9" Type="http://schemas.openxmlformats.org/officeDocument/2006/relationships/image" Target="../media/image4.png"/></Relationships>
</file>

<file path=ppt/slides/_rels/slide48.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image" Target="../media/image2.jpeg"/><Relationship Id="rId7" Type="http://schemas.openxmlformats.org/officeDocument/2006/relationships/diagramColors" Target="../diagrams/colors16.xml"/><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 Id="rId9" Type="http://schemas.openxmlformats.org/officeDocument/2006/relationships/image" Target="../media/image4.png"/></Relationships>
</file>

<file path=ppt/slides/_rels/slide49.xml.rels><?xml version="1.0" encoding="UTF-8" standalone="yes"?>
<Relationships xmlns="http://schemas.openxmlformats.org/package/2006/relationships"><Relationship Id="rId8" Type="http://schemas.microsoft.com/office/2007/relationships/diagramDrawing" Target="../diagrams/drawing17.xml"/><Relationship Id="rId3" Type="http://schemas.openxmlformats.org/officeDocument/2006/relationships/image" Target="../media/image2.jpeg"/><Relationship Id="rId7" Type="http://schemas.openxmlformats.org/officeDocument/2006/relationships/diagramColors" Target="../diagrams/colors17.xml"/><Relationship Id="rId2" Type="http://schemas.openxmlformats.org/officeDocument/2006/relationships/notesSlide" Target="../notesSlides/notesSlide49.xml"/><Relationship Id="rId1" Type="http://schemas.openxmlformats.org/officeDocument/2006/relationships/slideLayout" Target="../slideLayouts/slideLayout2.xml"/><Relationship Id="rId6" Type="http://schemas.openxmlformats.org/officeDocument/2006/relationships/diagramQuickStyle" Target="../diagrams/quickStyle17.xml"/><Relationship Id="rId5" Type="http://schemas.openxmlformats.org/officeDocument/2006/relationships/diagramLayout" Target="../diagrams/layout17.xml"/><Relationship Id="rId4" Type="http://schemas.openxmlformats.org/officeDocument/2006/relationships/diagramData" Target="../diagrams/data17.xml"/><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mailto:NYSSHSP@pcgus.com" TargetMode="External"/><Relationship Id="rId2" Type="http://schemas.openxmlformats.org/officeDocument/2006/relationships/notesSlide" Target="../notesSlides/notesSlide5.xml"/><Relationship Id="rId1" Type="http://schemas.openxmlformats.org/officeDocument/2006/relationships/slideLayout" Target="../slideLayouts/slideLayout9.xml"/><Relationship Id="rId6" Type="http://schemas.openxmlformats.org/officeDocument/2006/relationships/hyperlink" Target="mailto:SSHSP@health.ny.gov" TargetMode="External"/><Relationship Id="rId5" Type="http://schemas.openxmlformats.org/officeDocument/2006/relationships/hyperlink" Target="mailto:MedinEd@nysed.gov" TargetMode="External"/><Relationship Id="rId4" Type="http://schemas.openxmlformats.org/officeDocument/2006/relationships/image" Target="../media/image3.jpg"/></Relationships>
</file>

<file path=ppt/slides/_rels/slide50.xml.rels><?xml version="1.0" encoding="UTF-8" standalone="yes"?>
<Relationships xmlns="http://schemas.openxmlformats.org/package/2006/relationships"><Relationship Id="rId8" Type="http://schemas.microsoft.com/office/2007/relationships/diagramDrawing" Target="../diagrams/drawing18.xml"/><Relationship Id="rId3" Type="http://schemas.openxmlformats.org/officeDocument/2006/relationships/image" Target="../media/image2.jpeg"/><Relationship Id="rId7" Type="http://schemas.openxmlformats.org/officeDocument/2006/relationships/diagramColors" Target="../diagrams/colors18.xml"/><Relationship Id="rId2" Type="http://schemas.openxmlformats.org/officeDocument/2006/relationships/notesSlide" Target="../notesSlides/notesSlide50.xml"/><Relationship Id="rId1" Type="http://schemas.openxmlformats.org/officeDocument/2006/relationships/slideLayout" Target="../slideLayouts/slideLayout2.xml"/><Relationship Id="rId6" Type="http://schemas.openxmlformats.org/officeDocument/2006/relationships/diagramQuickStyle" Target="../diagrams/quickStyle18.xml"/><Relationship Id="rId5" Type="http://schemas.openxmlformats.org/officeDocument/2006/relationships/diagramLayout" Target="../diagrams/layout18.xml"/><Relationship Id="rId4" Type="http://schemas.openxmlformats.org/officeDocument/2006/relationships/diagramData" Target="../diagrams/data18.xml"/></Relationships>
</file>

<file path=ppt/slides/_rels/slide51.xml.rels><?xml version="1.0" encoding="UTF-8" standalone="yes"?>
<Relationships xmlns="http://schemas.openxmlformats.org/package/2006/relationships"><Relationship Id="rId8" Type="http://schemas.openxmlformats.org/officeDocument/2006/relationships/hyperlink" Target="http://www.oms.nysed.gov/medicaid/medicaid_alerts/alerts_2014/14_02_icd_10_cm_implementation_schedule_5_1_14.pdf" TargetMode="External"/><Relationship Id="rId3" Type="http://schemas.openxmlformats.org/officeDocument/2006/relationships/image" Target="../media/image2.jpeg"/><Relationship Id="rId7" Type="http://schemas.openxmlformats.org/officeDocument/2006/relationships/hyperlink" Target="http://www.oms.nysed.gov/medicaid/medicaid_alerts/alerts_2013/13_10_clarification_of_federal_guidelines_for+transport_8_28_13.pdf3.pdf" TargetMode="External"/><Relationship Id="rId2" Type="http://schemas.openxmlformats.org/officeDocument/2006/relationships/notesSlide" Target="../notesSlides/notesSlide51.xml"/><Relationship Id="rId1" Type="http://schemas.openxmlformats.org/officeDocument/2006/relationships/slideLayout" Target="../slideLayouts/slideLayout4.xml"/><Relationship Id="rId6" Type="http://schemas.openxmlformats.org/officeDocument/2006/relationships/hyperlink" Target="http://www.oms.nysed.gov/medicaid/medicaid_alerts/" TargetMode="External"/><Relationship Id="rId5" Type="http://schemas.openxmlformats.org/officeDocument/2006/relationships/hyperlink" Target="http://www.oms.nysed.gov/medicaid/q_and_a/" TargetMode="External"/><Relationship Id="rId4" Type="http://schemas.openxmlformats.org/officeDocument/2006/relationships/hyperlink" Target="http://www.oms.nysed.gov/medicaid/handbook/"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8" Type="http://schemas.openxmlformats.org/officeDocument/2006/relationships/diagramColors" Target="../diagrams/colors19.xml"/><Relationship Id="rId3" Type="http://schemas.openxmlformats.org/officeDocument/2006/relationships/image" Target="../media/image2.jpeg"/><Relationship Id="rId7" Type="http://schemas.openxmlformats.org/officeDocument/2006/relationships/diagramQuickStyle" Target="../diagrams/quickStyle19.xml"/><Relationship Id="rId2" Type="http://schemas.openxmlformats.org/officeDocument/2006/relationships/notesSlide" Target="../notesSlides/notesSlide53.xml"/><Relationship Id="rId1" Type="http://schemas.openxmlformats.org/officeDocument/2006/relationships/slideLayout" Target="../slideLayouts/slideLayout2.xml"/><Relationship Id="rId6" Type="http://schemas.openxmlformats.org/officeDocument/2006/relationships/diagramLayout" Target="../diagrams/layout19.xml"/><Relationship Id="rId5" Type="http://schemas.openxmlformats.org/officeDocument/2006/relationships/diagramData" Target="../diagrams/data19.xml"/><Relationship Id="rId4" Type="http://schemas.openxmlformats.org/officeDocument/2006/relationships/image" Target="../media/image4.png"/><Relationship Id="rId9" Type="http://schemas.microsoft.com/office/2007/relationships/diagramDrawing" Target="../diagrams/drawing19.xml"/></Relationships>
</file>

<file path=ppt/slides/_rels/slide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www.oms.nysed.gov/medicaid/medicaid_alerts/alerts_2013/13_04_ordering_provider_NPI.pdf" TargetMode="External"/></Relationships>
</file>

<file path=ppt/slides/_rels/slide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www.oms.nysed.gov/medicaid/medicaid_alerts/alerts_2012/initial_eval_ma_alert_12_03.pdf" TargetMode="External"/></Relationships>
</file>

<file path=ppt/slides/_rels/slide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9.xml"/><Relationship Id="rId1" Type="http://schemas.openxmlformats.org/officeDocument/2006/relationships/slideLayout" Target="../slideLayouts/slideLayout2.xml"/><Relationship Id="rId5" Type="http://schemas.openxmlformats.org/officeDocument/2006/relationships/hyperlink" Target="http://www.oms.nysed.gov/medicaid/handbook/sshsp_handbook_8_nov_25_14.pdf"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0.xml"/><Relationship Id="rId1" Type="http://schemas.openxmlformats.org/officeDocument/2006/relationships/slideLayout" Target="../slideLayouts/slideLayout2.xml"/><Relationship Id="rId5" Type="http://schemas.openxmlformats.org/officeDocument/2006/relationships/hyperlink" Target="http://www.oms.nysed.gov/medicaid/medicaid_alerts/alerts_2013/13_10_clarification_of_federal_guidelines_for_transport_8_28_13.pdf" TargetMode="External"/><Relationship Id="rId4" Type="http://schemas.openxmlformats.org/officeDocument/2006/relationships/image" Target="../media/image4.png"/></Relationships>
</file>

<file path=ppt/slides/_rels/slide6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2.xml"/><Relationship Id="rId1" Type="http://schemas.openxmlformats.org/officeDocument/2006/relationships/slideLayout" Target="../slideLayouts/slideLayout2.xml"/><Relationship Id="rId5" Type="http://schemas.openxmlformats.org/officeDocument/2006/relationships/hyperlink" Target="http://www.oms.nysed.gov/medicaid/q_and_a/q_and_a_combined_7_21_15.pdf" TargetMode="External"/><Relationship Id="rId4" Type="http://schemas.openxmlformats.org/officeDocument/2006/relationships/image" Target="../media/image4.png"/></Relationships>
</file>

<file path=ppt/slides/_rels/slide6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5.xml"/><Relationship Id="rId1" Type="http://schemas.openxmlformats.org/officeDocument/2006/relationships/slideLayout" Target="../slideLayouts/slideLayout2.xml"/><Relationship Id="rId5" Type="http://schemas.openxmlformats.org/officeDocument/2006/relationships/hyperlink" Target="http://www.oms.nysed.gov/medicaid/training_materials/udo_uso_feb_2012.pdf" TargetMode="External"/><Relationship Id="rId4" Type="http://schemas.openxmlformats.org/officeDocument/2006/relationships/image" Target="../media/image4.png"/></Relationships>
</file>

<file path=ppt/slides/_rels/slide6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6.xml"/><Relationship Id="rId1" Type="http://schemas.openxmlformats.org/officeDocument/2006/relationships/slideLayout" Target="../slideLayouts/slideLayout2.xml"/><Relationship Id="rId5" Type="http://schemas.openxmlformats.org/officeDocument/2006/relationships/hyperlink" Target="http://www.oms.nysed.gov/medicaid/training_materials/udo_uso_feb_2012.pdf" TargetMode="External"/><Relationship Id="rId4" Type="http://schemas.openxmlformats.org/officeDocument/2006/relationships/image" Target="../media/image4.png"/></Relationships>
</file>

<file path=ppt/slides/_rels/slide6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7.xml"/><Relationship Id="rId1" Type="http://schemas.openxmlformats.org/officeDocument/2006/relationships/slideLayout" Target="../slideLayouts/slideLayout2.xml"/><Relationship Id="rId6" Type="http://schemas.openxmlformats.org/officeDocument/2006/relationships/hyperlink" Target="http://www.oms.nysed.gov/medicaid/q_and_a/q_and_a_combined_7_21_15.pdf" TargetMode="External"/><Relationship Id="rId5" Type="http://schemas.openxmlformats.org/officeDocument/2006/relationships/hyperlink" Target="http://www.oms.nysed.gov/medicaid/handbook/sshsp_handbook_8_nov_25_14.pdf" TargetMode="External"/><Relationship Id="rId4" Type="http://schemas.openxmlformats.org/officeDocument/2006/relationships/image" Target="../media/image4.png"/></Relationships>
</file>

<file path=ppt/slides/_rels/slide6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8.xml"/><Relationship Id="rId1" Type="http://schemas.openxmlformats.org/officeDocument/2006/relationships/slideLayout" Target="../slideLayouts/slideLayout2.xml"/><Relationship Id="rId5" Type="http://schemas.openxmlformats.org/officeDocument/2006/relationships/hyperlink" Target="http://www.oms.nysed.gov/medicaid/medicaid_alerts/alerts_2015/15_04_clarification_signing_udo_and_uso_july_2015.pdf" TargetMode="External"/><Relationship Id="rId4" Type="http://schemas.openxmlformats.org/officeDocument/2006/relationships/image" Target="../media/image4.png"/></Relationships>
</file>

<file path=ppt/slides/_rels/slide6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9.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1.xml"/><Relationship Id="rId1" Type="http://schemas.openxmlformats.org/officeDocument/2006/relationships/slideLayout" Target="../slideLayouts/slideLayout2.xml"/><Relationship Id="rId4" Type="http://schemas.openxmlformats.org/officeDocument/2006/relationships/hyperlink" Target="http://www.oms.nysed.gov/medicaid/handbook/sshsp_handbook_8_nov_25_14.pdf" TargetMode="External"/></Relationships>
</file>

<file path=ppt/slides/_rels/slide7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http://www.oms.nysed.gov/medicaid/q_and_a/q_and_a_combined_7_21_15.pdf" TargetMode="External"/><Relationship Id="rId2" Type="http://schemas.openxmlformats.org/officeDocument/2006/relationships/notesSlide" Target="../notesSlides/notesSlide74.xml"/><Relationship Id="rId1" Type="http://schemas.openxmlformats.org/officeDocument/2006/relationships/slideLayout" Target="../slideLayouts/slideLayout2.xml"/><Relationship Id="rId6" Type="http://schemas.openxmlformats.org/officeDocument/2006/relationships/hyperlink" Target="http://www.oms.nysed.gov/medicaid/handbook/sshsp_handbook_8_nov_25_14.pdf" TargetMode="External"/><Relationship Id="rId5" Type="http://schemas.openxmlformats.org/officeDocument/2006/relationships/hyperlink" Target="http://www.oms.nysed.gov/medicaid/medicaid_alerts/alerts_2012/written_orders_referrals_ma_alert_12_11.pdf" TargetMode="External"/><Relationship Id="rId4" Type="http://schemas.openxmlformats.org/officeDocument/2006/relationships/image" Target="../media/image4.png"/></Relationships>
</file>

<file path=ppt/slides/_rels/slide75.xml.rels><?xml version="1.0" encoding="UTF-8" standalone="yes"?>
<Relationships xmlns="http://schemas.openxmlformats.org/package/2006/relationships"><Relationship Id="rId8" Type="http://schemas.openxmlformats.org/officeDocument/2006/relationships/diagramColors" Target="../diagrams/colors20.xml"/><Relationship Id="rId3" Type="http://schemas.openxmlformats.org/officeDocument/2006/relationships/image" Target="../media/image2.jpeg"/><Relationship Id="rId7" Type="http://schemas.openxmlformats.org/officeDocument/2006/relationships/diagramQuickStyle" Target="../diagrams/quickStyle20.xml"/><Relationship Id="rId2" Type="http://schemas.openxmlformats.org/officeDocument/2006/relationships/notesSlide" Target="../notesSlides/notesSlide75.xml"/><Relationship Id="rId1" Type="http://schemas.openxmlformats.org/officeDocument/2006/relationships/slideLayout" Target="../slideLayouts/slideLayout2.xml"/><Relationship Id="rId6" Type="http://schemas.openxmlformats.org/officeDocument/2006/relationships/diagramLayout" Target="../diagrams/layout20.xml"/><Relationship Id="rId5" Type="http://schemas.openxmlformats.org/officeDocument/2006/relationships/diagramData" Target="../diagrams/data20.xml"/><Relationship Id="rId4" Type="http://schemas.openxmlformats.org/officeDocument/2006/relationships/image" Target="../media/image4.png"/><Relationship Id="rId9" Type="http://schemas.microsoft.com/office/2007/relationships/diagramDrawing" Target="../diagrams/drawing20.xml"/></Relationships>
</file>

<file path=ppt/slides/_rels/slide7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6.xml"/><Relationship Id="rId1" Type="http://schemas.openxmlformats.org/officeDocument/2006/relationships/slideLayout" Target="../slideLayouts/slideLayout2.xml"/><Relationship Id="rId6" Type="http://schemas.openxmlformats.org/officeDocument/2006/relationships/hyperlink" Target="http://www.oms.nysed.gov/medicaid/q_and_a/q_and_a_combined_7_21_15.pdf" TargetMode="External"/><Relationship Id="rId5" Type="http://schemas.openxmlformats.org/officeDocument/2006/relationships/hyperlink" Target="http://www.oms.nysed.gov/medicaid/handbook/sshsp_handbook_8_nov_25_14.pdf" TargetMode="External"/><Relationship Id="rId4" Type="http://schemas.openxmlformats.org/officeDocument/2006/relationships/image" Target="../media/image4.png"/></Relationships>
</file>

<file path=ppt/slides/_rels/slide7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7.xml"/><Relationship Id="rId1" Type="http://schemas.openxmlformats.org/officeDocument/2006/relationships/slideLayout" Target="../slideLayouts/slideLayout2.xml"/><Relationship Id="rId6" Type="http://schemas.openxmlformats.org/officeDocument/2006/relationships/hyperlink" Target="http://www.oms.nysed.gov/medicaid/q_and_a/q_and_a_combined_7_21_15.pdf" TargetMode="External"/><Relationship Id="rId5" Type="http://schemas.openxmlformats.org/officeDocument/2006/relationships/hyperlink" Target="http://www.oms.nysed.gov/medicaid/handbook/sshsp_handbook_8_nov_25_14.pdf" TargetMode="External"/><Relationship Id="rId4" Type="http://schemas.openxmlformats.org/officeDocument/2006/relationships/image" Target="../media/image4.png"/></Relationships>
</file>

<file path=ppt/slides/_rels/slide7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9.xml"/><Relationship Id="rId1" Type="http://schemas.openxmlformats.org/officeDocument/2006/relationships/slideLayout" Target="../slideLayouts/slideLayout2.xml"/><Relationship Id="rId5" Type="http://schemas.openxmlformats.org/officeDocument/2006/relationships/hyperlink" Target="http://www.oms.nysed.gov/medicaid/handbook/sshsp_handbook_8_nov_25_14.pdf" TargetMode="Externa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2.xml"/><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8" Type="http://schemas.openxmlformats.org/officeDocument/2006/relationships/diagramColors" Target="../diagrams/colors21.xml"/><Relationship Id="rId3" Type="http://schemas.openxmlformats.org/officeDocument/2006/relationships/image" Target="../media/image2.jpeg"/><Relationship Id="rId7" Type="http://schemas.openxmlformats.org/officeDocument/2006/relationships/diagramQuickStyle" Target="../diagrams/quickStyle21.xml"/><Relationship Id="rId2" Type="http://schemas.openxmlformats.org/officeDocument/2006/relationships/notesSlide" Target="../notesSlides/notesSlide84.xml"/><Relationship Id="rId1" Type="http://schemas.openxmlformats.org/officeDocument/2006/relationships/slideLayout" Target="../slideLayouts/slideLayout5.xml"/><Relationship Id="rId6" Type="http://schemas.openxmlformats.org/officeDocument/2006/relationships/diagramLayout" Target="../diagrams/layout21.xml"/><Relationship Id="rId5" Type="http://schemas.openxmlformats.org/officeDocument/2006/relationships/diagramData" Target="../diagrams/data21.xml"/><Relationship Id="rId4" Type="http://schemas.openxmlformats.org/officeDocument/2006/relationships/image" Target="../media/image4.png"/><Relationship Id="rId9" Type="http://schemas.microsoft.com/office/2007/relationships/diagramDrawing" Target="../diagrams/drawing21.xml"/></Relationships>
</file>

<file path=ppt/slides/_rels/slide8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5.xml"/><Relationship Id="rId1" Type="http://schemas.openxmlformats.org/officeDocument/2006/relationships/slideLayout" Target="../slideLayouts/slideLayout2.xml"/><Relationship Id="rId5" Type="http://schemas.openxmlformats.org/officeDocument/2006/relationships/hyperlink" Target="http://www.p12.nysed.gov/specialed/publications/parentalconsent-medicaid-July2013.htm" TargetMode="External"/><Relationship Id="rId4" Type="http://schemas.openxmlformats.org/officeDocument/2006/relationships/image" Target="../media/image4.png"/></Relationships>
</file>

<file path=ppt/slides/_rels/slide8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7.xml"/><Relationship Id="rId1" Type="http://schemas.openxmlformats.org/officeDocument/2006/relationships/slideLayout" Target="../slideLayouts/slideLayout2.xml"/><Relationship Id="rId5" Type="http://schemas.openxmlformats.org/officeDocument/2006/relationships/hyperlink" Target="http://www.oms.nysed.gov/medicaid/medicaid_alerts/alerts_2013/13_07_ordering_referring_enrollment_revised_9_5_13.pdf" TargetMode="External"/><Relationship Id="rId4" Type="http://schemas.openxmlformats.org/officeDocument/2006/relationships/image" Target="../media/image4.png"/></Relationships>
</file>

<file path=ppt/slides/_rels/slide8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info.nystateofhealth.ny.gov/contact" TargetMode="External"/></Relationships>
</file>

<file path=ppt/slides/_rels/slide9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http://www.oms.nysed.gov/medicaid/medicaid_alerts/alerts_2014/14_02_icd_10_cm_implementation_schedule_5_1_14.pdf" TargetMode="External"/><Relationship Id="rId2" Type="http://schemas.openxmlformats.org/officeDocument/2006/relationships/notesSlide" Target="../notesSlides/notesSlide9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www.emedny.org/icd/FAQs.aspx?cat=*" TargetMode="External"/><Relationship Id="rId4" Type="http://schemas.openxmlformats.org/officeDocument/2006/relationships/hyperlink" Target="https://www.emedny.org/icd" TargetMode="External"/></Relationships>
</file>

<file path=ppt/slides/_rels/slide9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1.xml"/><Relationship Id="rId1" Type="http://schemas.openxmlformats.org/officeDocument/2006/relationships/slideLayout" Target="../slideLayouts/slideLayout2.xml"/><Relationship Id="rId4" Type="http://schemas.openxmlformats.org/officeDocument/2006/relationships/hyperlink" Target="http://www.oms.nysed.gov/medicaid/resources/CPT_codes/handout_5_sshsp_cpt_codes_7_31_14.pdf" TargetMode="External"/></Relationships>
</file>

<file path=ppt/slides/_rels/slide9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2.xml"/><Relationship Id="rId1" Type="http://schemas.openxmlformats.org/officeDocument/2006/relationships/slideLayout" Target="../slideLayouts/slideLayout2.xml"/><Relationship Id="rId5" Type="http://schemas.openxmlformats.org/officeDocument/2006/relationships/hyperlink" Target="http://www.oms.nysed.gov/medicaid/medicaid_alerts/alerts_2014/MA_Alert_14_06_modifiers_for_pt_ot_st_10_20_14.pdf" TargetMode="External"/><Relationship Id="rId4" Type="http://schemas.openxmlformats.org/officeDocument/2006/relationships/image" Target="../media/image4.png"/></Relationships>
</file>

<file path=ppt/slides/_rels/slide9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www.oms.nysed.gov/medicaid/resources/" TargetMode="External"/><Relationship Id="rId4" Type="http://schemas.openxmlformats.org/officeDocument/2006/relationships/hyperlink" Target="http://www.oms.nysed.gov/medicaid/medicaid_alerts/alerts_2013/13_05_changes_to_timely_submission_of_claims_6_4_13.pdf" TargetMode="External"/></Relationships>
</file>

<file path=ppt/slides/_rels/slide9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www.oms.nysed.gov/medicaid/medicaid_alerts/alerts_2012/eft_for_era_ma_alert_12_06.pdf" TargetMode="External"/></Relationships>
</file>

<file path=ppt/slides/_rels/slide9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670940"/>
            <a:ext cx="12192000" cy="1198605"/>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0" y="5545570"/>
            <a:ext cx="12192000" cy="125370"/>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860" y="148273"/>
            <a:ext cx="2585651" cy="1100338"/>
          </a:xfrm>
          <a:prstGeom prst="rect">
            <a:avLst/>
          </a:prstGeom>
        </p:spPr>
      </p:pic>
      <p:sp>
        <p:nvSpPr>
          <p:cNvPr id="3" name="Title 2"/>
          <p:cNvSpPr>
            <a:spLocks noGrp="1"/>
          </p:cNvSpPr>
          <p:nvPr>
            <p:ph type="ctrTitle"/>
          </p:nvPr>
        </p:nvSpPr>
        <p:spPr>
          <a:xfrm>
            <a:off x="667265" y="1556951"/>
            <a:ext cx="10663881" cy="1953012"/>
          </a:xfrm>
        </p:spPr>
        <p:txBody>
          <a:bodyPr>
            <a:normAutofit/>
          </a:bodyPr>
          <a:lstStyle/>
          <a:p>
            <a:r>
              <a:rPr lang="en-US" dirty="0" smtClean="0">
                <a:solidFill>
                  <a:srgbClr val="25438E"/>
                </a:solidFill>
              </a:rPr>
              <a:t>Preschool/School Supportive Health Services Program (SSHSP)</a:t>
            </a:r>
            <a:endParaRPr lang="en-US" dirty="0">
              <a:solidFill>
                <a:srgbClr val="25438E"/>
              </a:solidFill>
            </a:endParaRPr>
          </a:p>
        </p:txBody>
      </p:sp>
      <p:sp>
        <p:nvSpPr>
          <p:cNvPr id="6" name="Subtitle 5"/>
          <p:cNvSpPr>
            <a:spLocks noGrp="1"/>
          </p:cNvSpPr>
          <p:nvPr>
            <p:ph type="subTitle" idx="1"/>
          </p:nvPr>
        </p:nvSpPr>
        <p:spPr/>
        <p:txBody>
          <a:bodyPr>
            <a:normAutofit/>
          </a:bodyPr>
          <a:lstStyle/>
          <a:p>
            <a:r>
              <a:rPr lang="en-US" sz="4800" dirty="0" smtClean="0">
                <a:solidFill>
                  <a:srgbClr val="F2B800"/>
                </a:solidFill>
              </a:rPr>
              <a:t>Medicaid 101</a:t>
            </a:r>
          </a:p>
          <a:p>
            <a:r>
              <a:rPr lang="en-US" sz="4800" dirty="0" smtClean="0">
                <a:solidFill>
                  <a:srgbClr val="F2B800"/>
                </a:solidFill>
              </a:rPr>
              <a:t>2015 – 2016</a:t>
            </a:r>
            <a:endParaRPr lang="en-US" sz="4800" dirty="0">
              <a:solidFill>
                <a:srgbClr val="F2B800"/>
              </a:solidFill>
            </a:endParaRPr>
          </a:p>
        </p:txBody>
      </p:sp>
    </p:spTree>
    <p:extLst>
      <p:ext uri="{BB962C8B-B14F-4D97-AF65-F5344CB8AC3E}">
        <p14:creationId xmlns:p14="http://schemas.microsoft.com/office/powerpoint/2010/main" val="30814737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16748" y="96222"/>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64774"/>
            <a:ext cx="1477401" cy="628716"/>
          </a:xfrm>
          <a:prstGeom prst="rect">
            <a:avLst/>
          </a:prstGeom>
        </p:spPr>
      </p:pic>
      <p:sp>
        <p:nvSpPr>
          <p:cNvPr id="6" name="Title 1"/>
          <p:cNvSpPr txBox="1">
            <a:spLocks/>
          </p:cNvSpPr>
          <p:nvPr/>
        </p:nvSpPr>
        <p:spPr>
          <a:xfrm>
            <a:off x="1095023" y="817582"/>
            <a:ext cx="6965245" cy="120248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endParaRPr lang="en-US" b="1" dirty="0">
              <a:solidFill>
                <a:srgbClr val="F2B800"/>
              </a:solidFill>
              <a:latin typeface="Arial" panose="020B0604020202020204" pitchFamily="34" charset="0"/>
              <a:cs typeface="Arial" panose="020B0604020202020204" pitchFamily="34" charset="0"/>
            </a:endParaRPr>
          </a:p>
        </p:txBody>
      </p:sp>
      <p:sp>
        <p:nvSpPr>
          <p:cNvPr id="2" name="Rectangle 1"/>
          <p:cNvSpPr/>
          <p:nvPr/>
        </p:nvSpPr>
        <p:spPr>
          <a:xfrm>
            <a:off x="1244599" y="2016306"/>
            <a:ext cx="8916831" cy="390363"/>
          </a:xfrm>
          <a:prstGeom prst="rect">
            <a:avLst/>
          </a:prstGeom>
        </p:spPr>
        <p:txBody>
          <a:bodyPr wrap="square">
            <a:spAutoFit/>
          </a:bodyPr>
          <a:lstStyle/>
          <a:p>
            <a:pPr marL="685800" lvl="0" indent="-228600">
              <a:lnSpc>
                <a:spcPct val="70000"/>
              </a:lnSpc>
              <a:spcBef>
                <a:spcPct val="20000"/>
              </a:spcBef>
              <a:buClr>
                <a:srgbClr val="AA2B1E"/>
              </a:buClr>
              <a:buSzPct val="85000"/>
              <a:buFont typeface="Arial" panose="020B0604020202020204" pitchFamily="34" charset="0"/>
              <a:buChar char="•"/>
            </a:pPr>
            <a:endParaRPr lang="en-US" sz="2600" dirty="0"/>
          </a:p>
        </p:txBody>
      </p:sp>
      <p:graphicFrame>
        <p:nvGraphicFramePr>
          <p:cNvPr id="27" name="Diagram 26"/>
          <p:cNvGraphicFramePr/>
          <p:nvPr>
            <p:extLst>
              <p:ext uri="{D42A27DB-BD31-4B8C-83A1-F6EECF244321}">
                <p14:modId xmlns:p14="http://schemas.microsoft.com/office/powerpoint/2010/main" val="2246608383"/>
              </p:ext>
            </p:extLst>
          </p:nvPr>
        </p:nvGraphicFramePr>
        <p:xfrm>
          <a:off x="7442200" y="1593048"/>
          <a:ext cx="4247027" cy="442867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Slide Number Placeholder 1"/>
          <p:cNvSpPr txBox="1">
            <a:spLocks/>
          </p:cNvSpPr>
          <p:nvPr/>
        </p:nvSpPr>
        <p:spPr>
          <a:xfrm>
            <a:off x="11465274" y="200069"/>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10</a:t>
            </a:fld>
            <a:endParaRPr lang="en-US" dirty="0">
              <a:solidFill>
                <a:schemeClr val="bg1"/>
              </a:solidFill>
            </a:endParaRPr>
          </a:p>
        </p:txBody>
      </p:sp>
      <p:sp>
        <p:nvSpPr>
          <p:cNvPr id="5" name="Title 4"/>
          <p:cNvSpPr>
            <a:spLocks noGrp="1"/>
          </p:cNvSpPr>
          <p:nvPr>
            <p:ph type="title"/>
          </p:nvPr>
        </p:nvSpPr>
        <p:spPr>
          <a:xfrm>
            <a:off x="838200" y="542925"/>
            <a:ext cx="10756900" cy="1325563"/>
          </a:xfrm>
        </p:spPr>
        <p:txBody>
          <a:bodyPr>
            <a:normAutofit fontScale="90000"/>
          </a:bodyPr>
          <a:lstStyle/>
          <a:p>
            <a:r>
              <a:rPr lang="en-US" dirty="0" smtClean="0">
                <a:solidFill>
                  <a:srgbClr val="25438E"/>
                </a:solidFill>
              </a:rPr>
              <a:t>Early and Periodic Screening, Diagnosis, and Treatment (EPDST); Child/Teen Health Program (C/THP); &amp; SSHSP</a:t>
            </a:r>
            <a:endParaRPr lang="en-US" dirty="0">
              <a:solidFill>
                <a:srgbClr val="25438E"/>
              </a:solidFill>
            </a:endParaRPr>
          </a:p>
        </p:txBody>
      </p:sp>
      <p:sp>
        <p:nvSpPr>
          <p:cNvPr id="8" name="Content Placeholder 7"/>
          <p:cNvSpPr>
            <a:spLocks noGrp="1"/>
          </p:cNvSpPr>
          <p:nvPr>
            <p:ph idx="1"/>
          </p:nvPr>
        </p:nvSpPr>
        <p:spPr>
          <a:xfrm>
            <a:off x="838200" y="2016125"/>
            <a:ext cx="7683500" cy="4351338"/>
          </a:xfrm>
        </p:spPr>
        <p:txBody>
          <a:bodyPr>
            <a:normAutofit fontScale="92500"/>
          </a:bodyPr>
          <a:lstStyle/>
          <a:p>
            <a:r>
              <a:rPr lang="en-US" b="1" dirty="0" smtClean="0">
                <a:solidFill>
                  <a:srgbClr val="FF0000"/>
                </a:solidFill>
              </a:rPr>
              <a:t>Federal</a:t>
            </a:r>
            <a:r>
              <a:rPr lang="en-US" dirty="0" smtClean="0">
                <a:solidFill>
                  <a:srgbClr val="FF0000"/>
                </a:solidFill>
              </a:rPr>
              <a:t> </a:t>
            </a:r>
            <a:r>
              <a:rPr lang="en-US" dirty="0"/>
              <a:t>– </a:t>
            </a:r>
            <a:r>
              <a:rPr lang="en-US" dirty="0" smtClean="0"/>
              <a:t>EPSDT service – </a:t>
            </a:r>
            <a:r>
              <a:rPr lang="en-US" dirty="0"/>
              <a:t>§</a:t>
            </a:r>
            <a:r>
              <a:rPr lang="en-US" dirty="0" smtClean="0"/>
              <a:t>1905 of the Social Security Act</a:t>
            </a:r>
          </a:p>
          <a:p>
            <a:pPr lvl="1"/>
            <a:r>
              <a:rPr lang="en-US" dirty="0" smtClean="0"/>
              <a:t>Comprehensive/preventive child health program (birth up to 21).</a:t>
            </a:r>
          </a:p>
          <a:p>
            <a:r>
              <a:rPr lang="en-US" b="1" dirty="0" smtClean="0">
                <a:solidFill>
                  <a:srgbClr val="0075C9"/>
                </a:solidFill>
              </a:rPr>
              <a:t>State</a:t>
            </a:r>
            <a:r>
              <a:rPr lang="en-US" dirty="0" smtClean="0">
                <a:solidFill>
                  <a:srgbClr val="0075C9"/>
                </a:solidFill>
              </a:rPr>
              <a:t> </a:t>
            </a:r>
            <a:r>
              <a:rPr lang="en-US" dirty="0" smtClean="0"/>
              <a:t>– Child/Teen Health Program (C/THP)</a:t>
            </a:r>
          </a:p>
          <a:p>
            <a:pPr lvl="1"/>
            <a:r>
              <a:rPr lang="en-US" dirty="0" smtClean="0"/>
              <a:t>NYS’s version of federally required EPSDT services.</a:t>
            </a:r>
          </a:p>
          <a:p>
            <a:pPr lvl="1"/>
            <a:r>
              <a:rPr lang="en-US" dirty="0" smtClean="0"/>
              <a:t>Provides EPSDT services for children (birth up to 21).</a:t>
            </a:r>
          </a:p>
          <a:p>
            <a:r>
              <a:rPr lang="en-US" b="1" dirty="0" smtClean="0">
                <a:solidFill>
                  <a:schemeClr val="accent2">
                    <a:lumMod val="75000"/>
                  </a:schemeClr>
                </a:solidFill>
              </a:rPr>
              <a:t>School District &amp; Counties </a:t>
            </a:r>
            <a:r>
              <a:rPr lang="en-US" dirty="0" smtClean="0"/>
              <a:t>– SSHSP</a:t>
            </a:r>
          </a:p>
          <a:p>
            <a:pPr lvl="1"/>
            <a:r>
              <a:rPr lang="en-US" dirty="0" smtClean="0"/>
              <a:t>Medicaid program included in EPSDT (C/THP) section of the State Plan.</a:t>
            </a:r>
          </a:p>
          <a:p>
            <a:pPr lvl="1"/>
            <a:r>
              <a:rPr lang="en-US" dirty="0" smtClean="0"/>
              <a:t>Available to students with disabilities (ages 3 up to 21).</a:t>
            </a:r>
          </a:p>
          <a:p>
            <a:pPr lvl="1"/>
            <a:r>
              <a:rPr lang="en-US" dirty="0" smtClean="0"/>
              <a:t>Provides Medicaid coverage for 10 unique services.</a:t>
            </a:r>
            <a:endParaRPr lang="en-US" dirty="0"/>
          </a:p>
        </p:txBody>
      </p:sp>
      <p:sp>
        <p:nvSpPr>
          <p:cNvPr id="13" name="Slide Number Placeholder 1"/>
          <p:cNvSpPr txBox="1">
            <a:spLocks/>
          </p:cNvSpPr>
          <p:nvPr/>
        </p:nvSpPr>
        <p:spPr>
          <a:xfrm>
            <a:off x="180870" y="1800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Tree>
    <p:extLst>
      <p:ext uri="{BB962C8B-B14F-4D97-AF65-F5344CB8AC3E}">
        <p14:creationId xmlns:p14="http://schemas.microsoft.com/office/powerpoint/2010/main" val="2320333739"/>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57546"/>
            <a:ext cx="1477401" cy="628716"/>
          </a:xfrm>
          <a:prstGeom prst="rect">
            <a:avLst/>
          </a:prstGeom>
        </p:spPr>
      </p:pic>
      <p:sp>
        <p:nvSpPr>
          <p:cNvPr id="5" name="Title 4"/>
          <p:cNvSpPr>
            <a:spLocks noGrp="1"/>
          </p:cNvSpPr>
          <p:nvPr>
            <p:ph type="title"/>
          </p:nvPr>
        </p:nvSpPr>
        <p:spPr/>
        <p:txBody>
          <a:bodyPr/>
          <a:lstStyle/>
          <a:p>
            <a:r>
              <a:rPr lang="en-US" dirty="0" smtClean="0">
                <a:solidFill>
                  <a:srgbClr val="25438E"/>
                </a:solidFill>
              </a:rPr>
              <a:t>CNYRIC Functions</a:t>
            </a:r>
            <a:endParaRPr lang="en-US" dirty="0">
              <a:solidFill>
                <a:srgbClr val="25438E"/>
              </a:solidFill>
            </a:endParaRPr>
          </a:p>
        </p:txBody>
      </p:sp>
      <p:sp>
        <p:nvSpPr>
          <p:cNvPr id="6" name="Content Placeholder 5"/>
          <p:cNvSpPr>
            <a:spLocks noGrp="1"/>
          </p:cNvSpPr>
          <p:nvPr>
            <p:ph idx="1"/>
          </p:nvPr>
        </p:nvSpPr>
        <p:spPr>
          <a:xfrm>
            <a:off x="838200" y="1562100"/>
            <a:ext cx="10515600" cy="4699000"/>
          </a:xfrm>
        </p:spPr>
        <p:txBody>
          <a:bodyPr>
            <a:normAutofit/>
          </a:bodyPr>
          <a:lstStyle/>
          <a:p>
            <a:pPr marL="0" indent="0">
              <a:buNone/>
            </a:pPr>
            <a:r>
              <a:rPr lang="en-US" dirty="0" smtClean="0">
                <a:solidFill>
                  <a:srgbClr val="F2B800"/>
                </a:solidFill>
              </a:rPr>
              <a:t>The billing </a:t>
            </a:r>
            <a:r>
              <a:rPr lang="en-US" dirty="0">
                <a:solidFill>
                  <a:srgbClr val="F2B800"/>
                </a:solidFill>
              </a:rPr>
              <a:t>provider must transmit to </a:t>
            </a:r>
            <a:r>
              <a:rPr lang="en-US" dirty="0" smtClean="0">
                <a:solidFill>
                  <a:srgbClr val="F2B800"/>
                </a:solidFill>
              </a:rPr>
              <a:t>CNYRIC the </a:t>
            </a:r>
            <a:r>
              <a:rPr lang="en-US" dirty="0">
                <a:solidFill>
                  <a:srgbClr val="F2B800"/>
                </a:solidFill>
              </a:rPr>
              <a:t>following </a:t>
            </a:r>
            <a:r>
              <a:rPr lang="en-US" dirty="0" smtClean="0">
                <a:solidFill>
                  <a:srgbClr val="F2B800"/>
                </a:solidFill>
              </a:rPr>
              <a:t>data for </a:t>
            </a:r>
            <a:r>
              <a:rPr lang="en-US" dirty="0">
                <a:solidFill>
                  <a:srgbClr val="F2B800"/>
                </a:solidFill>
              </a:rPr>
              <a:t>each SSHSP </a:t>
            </a:r>
            <a:r>
              <a:rPr lang="en-US" dirty="0" smtClean="0">
                <a:solidFill>
                  <a:srgbClr val="F2B800"/>
                </a:solidFill>
              </a:rPr>
              <a:t>claim:</a:t>
            </a:r>
          </a:p>
          <a:p>
            <a:r>
              <a:rPr lang="en-US" dirty="0" smtClean="0"/>
              <a:t>Student demographics;</a:t>
            </a:r>
          </a:p>
          <a:p>
            <a:r>
              <a:rPr lang="en-US" dirty="0" smtClean="0"/>
              <a:t>Date of service;</a:t>
            </a:r>
          </a:p>
          <a:p>
            <a:r>
              <a:rPr lang="en-US" dirty="0" smtClean="0"/>
              <a:t>CPT code(s)/rate code(s);</a:t>
            </a:r>
          </a:p>
          <a:p>
            <a:r>
              <a:rPr lang="en-US" dirty="0" smtClean="0"/>
              <a:t>Number of units;</a:t>
            </a:r>
          </a:p>
          <a:p>
            <a:r>
              <a:rPr lang="en-US" dirty="0" smtClean="0"/>
              <a:t>NPI </a:t>
            </a:r>
            <a:r>
              <a:rPr lang="en-US" dirty="0" smtClean="0"/>
              <a:t>numbers for: ordering/referring, attending and </a:t>
            </a:r>
            <a:r>
              <a:rPr lang="en-US" dirty="0" smtClean="0"/>
              <a:t>billing providers;</a:t>
            </a:r>
            <a:endParaRPr lang="en-US" dirty="0" smtClean="0"/>
          </a:p>
          <a:p>
            <a:r>
              <a:rPr lang="en-US" dirty="0" smtClean="0"/>
              <a:t>Diagnosis code(s); and</a:t>
            </a:r>
          </a:p>
          <a:p>
            <a:r>
              <a:rPr lang="en-US" dirty="0" smtClean="0"/>
              <a:t>Procedure code modifier.</a:t>
            </a:r>
          </a:p>
        </p:txBody>
      </p:sp>
      <p:sp>
        <p:nvSpPr>
          <p:cNvPr id="9"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100</a:t>
            </a:fld>
            <a:endParaRPr lang="en-US" dirty="0">
              <a:solidFill>
                <a:schemeClr val="bg1"/>
              </a:solidFill>
            </a:endParaRPr>
          </a:p>
        </p:txBody>
      </p:sp>
    </p:spTree>
    <p:extLst>
      <p:ext uri="{BB962C8B-B14F-4D97-AF65-F5344CB8AC3E}">
        <p14:creationId xmlns:p14="http://schemas.microsoft.com/office/powerpoint/2010/main" val="216715114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57546"/>
            <a:ext cx="1477401" cy="628716"/>
          </a:xfrm>
          <a:prstGeom prst="rect">
            <a:avLst/>
          </a:prstGeom>
        </p:spPr>
      </p:pic>
      <p:sp>
        <p:nvSpPr>
          <p:cNvPr id="5" name="Title 4"/>
          <p:cNvSpPr>
            <a:spLocks noGrp="1"/>
          </p:cNvSpPr>
          <p:nvPr>
            <p:ph type="title"/>
          </p:nvPr>
        </p:nvSpPr>
        <p:spPr/>
        <p:txBody>
          <a:bodyPr/>
          <a:lstStyle/>
          <a:p>
            <a:r>
              <a:rPr lang="en-US" dirty="0" smtClean="0">
                <a:solidFill>
                  <a:srgbClr val="25438E"/>
                </a:solidFill>
              </a:rPr>
              <a:t>CNYRIC Functions</a:t>
            </a:r>
            <a:endParaRPr lang="en-US" dirty="0">
              <a:solidFill>
                <a:srgbClr val="25438E"/>
              </a:solidFill>
            </a:endParaRPr>
          </a:p>
        </p:txBody>
      </p:sp>
      <p:sp>
        <p:nvSpPr>
          <p:cNvPr id="6" name="Content Placeholder 5"/>
          <p:cNvSpPr>
            <a:spLocks noGrp="1"/>
          </p:cNvSpPr>
          <p:nvPr>
            <p:ph idx="1"/>
          </p:nvPr>
        </p:nvSpPr>
        <p:spPr>
          <a:xfrm>
            <a:off x="838200" y="1625601"/>
            <a:ext cx="10515600" cy="3911600"/>
          </a:xfrm>
        </p:spPr>
        <p:txBody>
          <a:bodyPr>
            <a:normAutofit/>
          </a:bodyPr>
          <a:lstStyle/>
          <a:p>
            <a:r>
              <a:rPr lang="en-US" dirty="0" smtClean="0"/>
              <a:t>All data </a:t>
            </a:r>
            <a:r>
              <a:rPr lang="en-US" dirty="0"/>
              <a:t>is entered into billing software to create a billing data file (BILLSUM) to be submitted to CNYRIC for processing based on the </a:t>
            </a:r>
            <a:r>
              <a:rPr lang="en-US" dirty="0">
                <a:hlinkClick r:id="rId4"/>
              </a:rPr>
              <a:t>Medicaid Monthly Claiming/Billing Calendar</a:t>
            </a:r>
            <a:r>
              <a:rPr lang="en-US" dirty="0"/>
              <a:t>.</a:t>
            </a:r>
          </a:p>
          <a:p>
            <a:r>
              <a:rPr lang="en-US" dirty="0" smtClean="0"/>
              <a:t>CNYRIC then submits these data files to Computer Science Corporation (CSC) for processing and potential Medicaid reimbursement.</a:t>
            </a:r>
          </a:p>
          <a:p>
            <a:r>
              <a:rPr lang="en-US" dirty="0" smtClean="0"/>
              <a:t>Medicaid </a:t>
            </a:r>
            <a:r>
              <a:rPr lang="en-US" dirty="0"/>
              <a:t>reimbursement </a:t>
            </a:r>
            <a:r>
              <a:rPr lang="en-US" dirty="0" smtClean="0"/>
              <a:t>will </a:t>
            </a:r>
            <a:r>
              <a:rPr lang="en-US" dirty="0"/>
              <a:t>be sent </a:t>
            </a:r>
            <a:r>
              <a:rPr lang="en-US" dirty="0" smtClean="0"/>
              <a:t>electronically to </a:t>
            </a:r>
            <a:r>
              <a:rPr lang="en-US" dirty="0"/>
              <a:t>the billing provider when processing is completed</a:t>
            </a:r>
            <a:r>
              <a:rPr lang="en-US" dirty="0" smtClean="0"/>
              <a:t>.</a:t>
            </a:r>
            <a:endParaRPr lang="en-US" dirty="0"/>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101</a:t>
            </a:fld>
            <a:endParaRPr lang="en-US" dirty="0">
              <a:solidFill>
                <a:schemeClr val="bg1"/>
              </a:solidFill>
            </a:endParaRPr>
          </a:p>
        </p:txBody>
      </p:sp>
    </p:spTree>
    <p:extLst>
      <p:ext uri="{BB962C8B-B14F-4D97-AF65-F5344CB8AC3E}">
        <p14:creationId xmlns:p14="http://schemas.microsoft.com/office/powerpoint/2010/main" val="2838434031"/>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sp>
        <p:nvSpPr>
          <p:cNvPr id="5" name="Title 4"/>
          <p:cNvSpPr>
            <a:spLocks noGrp="1"/>
          </p:cNvSpPr>
          <p:nvPr>
            <p:ph type="title"/>
          </p:nvPr>
        </p:nvSpPr>
        <p:spPr/>
        <p:txBody>
          <a:bodyPr/>
          <a:lstStyle/>
          <a:p>
            <a:r>
              <a:rPr lang="en-US" dirty="0" smtClean="0">
                <a:solidFill>
                  <a:srgbClr val="25438E"/>
                </a:solidFill>
              </a:rPr>
              <a:t>CNYRIC Functions</a:t>
            </a:r>
            <a:endParaRPr lang="en-US" dirty="0">
              <a:solidFill>
                <a:srgbClr val="25438E"/>
              </a:solidFill>
            </a:endParaRPr>
          </a:p>
        </p:txBody>
      </p:sp>
      <p:sp>
        <p:nvSpPr>
          <p:cNvPr id="6" name="Content Placeholder 5"/>
          <p:cNvSpPr>
            <a:spLocks noGrp="1"/>
          </p:cNvSpPr>
          <p:nvPr>
            <p:ph idx="1"/>
          </p:nvPr>
        </p:nvSpPr>
        <p:spPr>
          <a:xfrm>
            <a:off x="838200" y="1562100"/>
            <a:ext cx="10515600" cy="4608146"/>
          </a:xfrm>
        </p:spPr>
        <p:txBody>
          <a:bodyPr>
            <a:normAutofit lnSpcReduction="10000"/>
          </a:bodyPr>
          <a:lstStyle/>
          <a:p>
            <a:pPr marL="0" indent="0">
              <a:buNone/>
            </a:pPr>
            <a:r>
              <a:rPr lang="en-US" dirty="0"/>
              <a:t>Web reports are available at the CNYRIC website to assist the billing provider in understanding the claiming process</a:t>
            </a:r>
            <a:r>
              <a:rPr lang="en-US" dirty="0" smtClean="0"/>
              <a:t>.  </a:t>
            </a:r>
          </a:p>
          <a:p>
            <a:pPr marL="0" indent="0">
              <a:buNone/>
            </a:pPr>
            <a:r>
              <a:rPr lang="en-US" dirty="0" smtClean="0"/>
              <a:t>These </a:t>
            </a:r>
            <a:r>
              <a:rPr lang="en-US" dirty="0"/>
              <a:t>ready-made reports and listings include a library of standard reports and listings to help improve compliance, increase efficiency, support </a:t>
            </a:r>
            <a:r>
              <a:rPr lang="en-US" dirty="0" smtClean="0"/>
              <a:t>best-practices,  </a:t>
            </a:r>
            <a:r>
              <a:rPr lang="en-US" dirty="0"/>
              <a:t>and enable data-driven management and </a:t>
            </a:r>
            <a:r>
              <a:rPr lang="en-US" dirty="0" smtClean="0"/>
              <a:t>accountability.</a:t>
            </a:r>
          </a:p>
          <a:p>
            <a:r>
              <a:rPr lang="en-US" dirty="0"/>
              <a:t>Web </a:t>
            </a:r>
            <a:r>
              <a:rPr lang="en-US" dirty="0" smtClean="0"/>
              <a:t>reports </a:t>
            </a:r>
            <a:r>
              <a:rPr lang="en-US" dirty="0"/>
              <a:t>are available for every cycle with information about the claim(s) that have been submitted, processed, denied, etc</a:t>
            </a:r>
            <a:r>
              <a:rPr lang="en-US" dirty="0" smtClean="0"/>
              <a:t>.</a:t>
            </a:r>
          </a:p>
          <a:p>
            <a:r>
              <a:rPr lang="en-US" dirty="0"/>
              <a:t>Monthly notification (email) from CNYRIC informs billing providers when and what web reports are available for them to access</a:t>
            </a:r>
            <a:r>
              <a:rPr lang="en-US" dirty="0" smtClean="0"/>
              <a:t>.</a:t>
            </a:r>
          </a:p>
          <a:p>
            <a:r>
              <a:rPr lang="en-US" dirty="0"/>
              <a:t>CNYRIC will post available web reports at </a:t>
            </a:r>
            <a:r>
              <a:rPr lang="en-US" dirty="0">
                <a:hlinkClick r:id="rId4"/>
              </a:rPr>
              <a:t>www.cnyric.org/</a:t>
            </a:r>
            <a:r>
              <a:rPr lang="en-US" dirty="0"/>
              <a:t> (click Web Applications, Web Reports). </a:t>
            </a:r>
            <a:r>
              <a:rPr lang="en-US" dirty="0" smtClean="0"/>
              <a:t> </a:t>
            </a:r>
            <a:endParaRPr lang="en-US" dirty="0"/>
          </a:p>
        </p:txBody>
      </p:sp>
      <p:sp>
        <p:nvSpPr>
          <p:cNvPr id="9"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102</a:t>
            </a:fld>
            <a:endParaRPr lang="en-US" dirty="0">
              <a:solidFill>
                <a:schemeClr val="bg1"/>
              </a:solidFill>
            </a:endParaRPr>
          </a:p>
        </p:txBody>
      </p:sp>
    </p:spTree>
    <p:extLst>
      <p:ext uri="{BB962C8B-B14F-4D97-AF65-F5344CB8AC3E}">
        <p14:creationId xmlns:p14="http://schemas.microsoft.com/office/powerpoint/2010/main" val="178766097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32146"/>
            <a:ext cx="1477401" cy="628716"/>
          </a:xfrm>
          <a:prstGeom prst="rect">
            <a:avLst/>
          </a:prstGeom>
        </p:spPr>
      </p:pic>
      <p:sp>
        <p:nvSpPr>
          <p:cNvPr id="7" name="TextBox 6"/>
          <p:cNvSpPr txBox="1"/>
          <p:nvPr/>
        </p:nvSpPr>
        <p:spPr>
          <a:xfrm>
            <a:off x="927099" y="1278810"/>
            <a:ext cx="10762128" cy="52322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2800" b="0" i="0" u="none" strike="noStrike" kern="0" cap="none" spc="0" normalizeH="0" baseline="0" noProof="0" dirty="0" smtClean="0">
                <a:ln>
                  <a:noFill/>
                </a:ln>
                <a:solidFill>
                  <a:prstClr val="black"/>
                </a:solidFill>
                <a:effectLst/>
                <a:uLnTx/>
                <a:uFillTx/>
              </a:rPr>
              <a:t>The following </a:t>
            </a:r>
            <a:r>
              <a:rPr lang="en-US" altLang="en-US" sz="2800" b="1" kern="0" dirty="0" smtClean="0"/>
              <a:t>demographic</a:t>
            </a:r>
            <a:r>
              <a:rPr kumimoji="0" lang="en-US" altLang="en-US" sz="2800" b="0" i="0" u="none" strike="noStrike" kern="0" cap="none" spc="0" normalizeH="0" noProof="0" dirty="0" smtClean="0">
                <a:ln>
                  <a:noFill/>
                </a:ln>
                <a:solidFill>
                  <a:prstClr val="black"/>
                </a:solidFill>
                <a:effectLst/>
                <a:uLnTx/>
                <a:uFillTx/>
              </a:rPr>
              <a:t> </a:t>
            </a:r>
            <a:r>
              <a:rPr kumimoji="0" lang="en-US" altLang="en-US" sz="2800" b="0" i="0" u="none" strike="noStrike" kern="0" cap="none" spc="0" normalizeH="0" baseline="0" noProof="0" dirty="0" smtClean="0">
                <a:ln>
                  <a:noFill/>
                </a:ln>
                <a:solidFill>
                  <a:prstClr val="black"/>
                </a:solidFill>
                <a:effectLst/>
                <a:uLnTx/>
                <a:uFillTx/>
              </a:rPr>
              <a:t>web</a:t>
            </a:r>
            <a:r>
              <a:rPr kumimoji="0" lang="en-US" altLang="en-US" sz="2800" b="0" i="0" u="none" strike="noStrike" kern="0" cap="none" spc="0" normalizeH="0" noProof="0" dirty="0" smtClean="0">
                <a:ln>
                  <a:noFill/>
                </a:ln>
                <a:solidFill>
                  <a:prstClr val="black"/>
                </a:solidFill>
                <a:effectLst/>
                <a:uLnTx/>
                <a:uFillTx/>
              </a:rPr>
              <a:t> reports </a:t>
            </a:r>
            <a:r>
              <a:rPr kumimoji="0" lang="en-US" altLang="en-US" sz="2800" b="0" i="0" u="none" strike="noStrike" kern="0" cap="none" spc="0" normalizeH="0" baseline="0" noProof="0" dirty="0" smtClean="0">
                <a:ln>
                  <a:noFill/>
                </a:ln>
                <a:solidFill>
                  <a:prstClr val="black"/>
                </a:solidFill>
                <a:effectLst/>
                <a:uLnTx/>
                <a:uFillTx/>
              </a:rPr>
              <a:t>are available to billing providers:</a:t>
            </a:r>
          </a:p>
        </p:txBody>
      </p:sp>
      <p:sp>
        <p:nvSpPr>
          <p:cNvPr id="8" name="Title 7"/>
          <p:cNvSpPr>
            <a:spLocks noGrp="1"/>
          </p:cNvSpPr>
          <p:nvPr>
            <p:ph type="title"/>
          </p:nvPr>
        </p:nvSpPr>
        <p:spPr>
          <a:xfrm>
            <a:off x="839788" y="415925"/>
            <a:ext cx="10515600" cy="1015285"/>
          </a:xfrm>
        </p:spPr>
        <p:txBody>
          <a:bodyPr/>
          <a:lstStyle/>
          <a:p>
            <a:r>
              <a:rPr lang="en-US" dirty="0" smtClean="0">
                <a:solidFill>
                  <a:srgbClr val="25438E"/>
                </a:solidFill>
              </a:rPr>
              <a:t>CNYRIC Functions</a:t>
            </a:r>
            <a:endParaRPr lang="en-US" dirty="0">
              <a:solidFill>
                <a:srgbClr val="25438E"/>
              </a:solidFill>
            </a:endParaRPr>
          </a:p>
        </p:txBody>
      </p:sp>
      <p:sp>
        <p:nvSpPr>
          <p:cNvPr id="19"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20"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103</a:t>
            </a:fld>
            <a:endParaRPr lang="en-US" dirty="0">
              <a:solidFill>
                <a:schemeClr val="bg1"/>
              </a:solidFill>
            </a:endParaRPr>
          </a:p>
        </p:txBody>
      </p:sp>
      <p:graphicFrame>
        <p:nvGraphicFramePr>
          <p:cNvPr id="2" name="Diagram 1"/>
          <p:cNvGraphicFramePr/>
          <p:nvPr>
            <p:extLst>
              <p:ext uri="{D42A27DB-BD31-4B8C-83A1-F6EECF244321}">
                <p14:modId xmlns:p14="http://schemas.microsoft.com/office/powerpoint/2010/main" val="836646628"/>
              </p:ext>
            </p:extLst>
          </p:nvPr>
        </p:nvGraphicFramePr>
        <p:xfrm>
          <a:off x="1130299" y="1701800"/>
          <a:ext cx="10820981" cy="431604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58369200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32146"/>
            <a:ext cx="1477401" cy="628716"/>
          </a:xfrm>
          <a:prstGeom prst="rect">
            <a:avLst/>
          </a:prstGeom>
        </p:spPr>
      </p:pic>
      <p:sp>
        <p:nvSpPr>
          <p:cNvPr id="7" name="TextBox 6"/>
          <p:cNvSpPr txBox="1"/>
          <p:nvPr/>
        </p:nvSpPr>
        <p:spPr>
          <a:xfrm>
            <a:off x="812799" y="1306155"/>
            <a:ext cx="10147301" cy="52322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2800" b="0" i="0" u="none" strike="noStrike" kern="0" cap="none" spc="0" normalizeH="0" baseline="0" noProof="0" dirty="0" smtClean="0">
                <a:ln>
                  <a:noFill/>
                </a:ln>
                <a:solidFill>
                  <a:prstClr val="black"/>
                </a:solidFill>
                <a:effectLst/>
                <a:uLnTx/>
                <a:uFillTx/>
              </a:rPr>
              <a:t>The following </a:t>
            </a:r>
            <a:r>
              <a:rPr kumimoji="0" lang="en-US" altLang="en-US" sz="2800" b="1" i="0" u="none" strike="noStrike" kern="0" cap="none" spc="0" normalizeH="0" baseline="0" noProof="0" dirty="0" smtClean="0">
                <a:ln>
                  <a:noFill/>
                </a:ln>
                <a:effectLst/>
                <a:uLnTx/>
                <a:uFillTx/>
              </a:rPr>
              <a:t>claim</a:t>
            </a:r>
            <a:r>
              <a:rPr kumimoji="0" lang="en-US" altLang="en-US" sz="2800" b="0" i="0" u="none" strike="noStrike" kern="0" cap="none" spc="0" normalizeH="0" noProof="0" dirty="0" smtClean="0">
                <a:ln>
                  <a:noFill/>
                </a:ln>
                <a:solidFill>
                  <a:prstClr val="black"/>
                </a:solidFill>
                <a:effectLst/>
                <a:uLnTx/>
                <a:uFillTx/>
              </a:rPr>
              <a:t> reports </a:t>
            </a:r>
            <a:r>
              <a:rPr kumimoji="0" lang="en-US" altLang="en-US" sz="2800" b="0" i="0" u="none" strike="noStrike" kern="0" cap="none" spc="0" normalizeH="0" baseline="0" noProof="0" dirty="0" smtClean="0">
                <a:ln>
                  <a:noFill/>
                </a:ln>
                <a:solidFill>
                  <a:prstClr val="black"/>
                </a:solidFill>
                <a:effectLst/>
                <a:uLnTx/>
                <a:uFillTx/>
              </a:rPr>
              <a:t>are available to billing providers:</a:t>
            </a:r>
          </a:p>
        </p:txBody>
      </p:sp>
      <p:sp>
        <p:nvSpPr>
          <p:cNvPr id="8" name="Title 7"/>
          <p:cNvSpPr>
            <a:spLocks noGrp="1"/>
          </p:cNvSpPr>
          <p:nvPr>
            <p:ph type="title"/>
          </p:nvPr>
        </p:nvSpPr>
        <p:spPr/>
        <p:txBody>
          <a:bodyPr/>
          <a:lstStyle/>
          <a:p>
            <a:r>
              <a:rPr lang="en-US" dirty="0" smtClean="0">
                <a:solidFill>
                  <a:srgbClr val="25438E"/>
                </a:solidFill>
              </a:rPr>
              <a:t>CNYRIC Functions</a:t>
            </a:r>
            <a:endParaRPr lang="en-US" dirty="0">
              <a:solidFill>
                <a:srgbClr val="25438E"/>
              </a:solidFill>
            </a:endParaRPr>
          </a:p>
        </p:txBody>
      </p:sp>
      <p:sp>
        <p:nvSpPr>
          <p:cNvPr id="19"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20"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104</a:t>
            </a:fld>
            <a:endParaRPr lang="en-US" dirty="0">
              <a:solidFill>
                <a:schemeClr val="bg1"/>
              </a:solidFill>
            </a:endParaRPr>
          </a:p>
        </p:txBody>
      </p:sp>
      <p:graphicFrame>
        <p:nvGraphicFramePr>
          <p:cNvPr id="4" name="Diagram 3"/>
          <p:cNvGraphicFramePr/>
          <p:nvPr>
            <p:extLst>
              <p:ext uri="{D42A27DB-BD31-4B8C-83A1-F6EECF244321}">
                <p14:modId xmlns:p14="http://schemas.microsoft.com/office/powerpoint/2010/main" val="3059804950"/>
              </p:ext>
            </p:extLst>
          </p:nvPr>
        </p:nvGraphicFramePr>
        <p:xfrm>
          <a:off x="589760" y="1936039"/>
          <a:ext cx="10027440" cy="44348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58153927"/>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32146"/>
            <a:ext cx="1477401" cy="628716"/>
          </a:xfrm>
          <a:prstGeom prst="rect">
            <a:avLst/>
          </a:prstGeom>
        </p:spPr>
      </p:pic>
      <p:sp>
        <p:nvSpPr>
          <p:cNvPr id="7" name="TextBox 6"/>
          <p:cNvSpPr txBox="1"/>
          <p:nvPr/>
        </p:nvSpPr>
        <p:spPr>
          <a:xfrm>
            <a:off x="812799" y="1306155"/>
            <a:ext cx="10147301" cy="52322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2800" b="0" i="0" u="none" strike="noStrike" kern="0" cap="none" spc="0" normalizeH="0" baseline="0" noProof="0" dirty="0" smtClean="0">
                <a:ln>
                  <a:noFill/>
                </a:ln>
                <a:solidFill>
                  <a:prstClr val="black"/>
                </a:solidFill>
                <a:effectLst/>
                <a:uLnTx/>
                <a:uFillTx/>
              </a:rPr>
              <a:t>The following </a:t>
            </a:r>
            <a:r>
              <a:rPr kumimoji="0" lang="en-US" altLang="en-US" sz="2800" b="1" i="0" u="none" strike="noStrike" kern="0" cap="none" spc="0" normalizeH="0" baseline="0" noProof="0" dirty="0" smtClean="0">
                <a:ln>
                  <a:noFill/>
                </a:ln>
                <a:effectLst/>
                <a:uLnTx/>
                <a:uFillTx/>
              </a:rPr>
              <a:t>claim</a:t>
            </a:r>
            <a:r>
              <a:rPr kumimoji="0" lang="en-US" altLang="en-US" sz="2800" b="0" i="0" u="none" strike="noStrike" kern="0" cap="none" spc="0" normalizeH="0" noProof="0" dirty="0" smtClean="0">
                <a:ln>
                  <a:noFill/>
                </a:ln>
                <a:solidFill>
                  <a:prstClr val="black"/>
                </a:solidFill>
                <a:effectLst/>
                <a:uLnTx/>
                <a:uFillTx/>
              </a:rPr>
              <a:t> reports </a:t>
            </a:r>
            <a:r>
              <a:rPr kumimoji="0" lang="en-US" altLang="en-US" sz="2800" b="0" i="0" u="none" strike="noStrike" kern="0" cap="none" spc="0" normalizeH="0" baseline="0" noProof="0" dirty="0" smtClean="0">
                <a:ln>
                  <a:noFill/>
                </a:ln>
                <a:solidFill>
                  <a:prstClr val="black"/>
                </a:solidFill>
                <a:effectLst/>
                <a:uLnTx/>
                <a:uFillTx/>
              </a:rPr>
              <a:t>are available to billing providers:</a:t>
            </a:r>
          </a:p>
        </p:txBody>
      </p:sp>
      <p:sp>
        <p:nvSpPr>
          <p:cNvPr id="8" name="Title 7"/>
          <p:cNvSpPr>
            <a:spLocks noGrp="1"/>
          </p:cNvSpPr>
          <p:nvPr>
            <p:ph type="title"/>
          </p:nvPr>
        </p:nvSpPr>
        <p:spPr/>
        <p:txBody>
          <a:bodyPr/>
          <a:lstStyle/>
          <a:p>
            <a:r>
              <a:rPr lang="en-US" dirty="0" smtClean="0">
                <a:solidFill>
                  <a:srgbClr val="25438E"/>
                </a:solidFill>
              </a:rPr>
              <a:t>CNYRIC Functions</a:t>
            </a:r>
            <a:endParaRPr lang="en-US" dirty="0">
              <a:solidFill>
                <a:srgbClr val="25438E"/>
              </a:solidFill>
            </a:endParaRPr>
          </a:p>
        </p:txBody>
      </p:sp>
      <p:sp>
        <p:nvSpPr>
          <p:cNvPr id="19"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20"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105</a:t>
            </a:fld>
            <a:endParaRPr lang="en-US" dirty="0">
              <a:solidFill>
                <a:schemeClr val="bg1"/>
              </a:solidFill>
            </a:endParaRPr>
          </a:p>
        </p:txBody>
      </p:sp>
      <p:graphicFrame>
        <p:nvGraphicFramePr>
          <p:cNvPr id="4" name="Diagram 3"/>
          <p:cNvGraphicFramePr/>
          <p:nvPr>
            <p:extLst>
              <p:ext uri="{D42A27DB-BD31-4B8C-83A1-F6EECF244321}">
                <p14:modId xmlns:p14="http://schemas.microsoft.com/office/powerpoint/2010/main" val="1560060369"/>
              </p:ext>
            </p:extLst>
          </p:nvPr>
        </p:nvGraphicFramePr>
        <p:xfrm>
          <a:off x="508000" y="2066766"/>
          <a:ext cx="9259794" cy="40653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442391587"/>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57546"/>
            <a:ext cx="1477401" cy="628716"/>
          </a:xfrm>
          <a:prstGeom prst="rect">
            <a:avLst/>
          </a:prstGeom>
        </p:spPr>
      </p:pic>
      <p:sp>
        <p:nvSpPr>
          <p:cNvPr id="5" name="Title 4"/>
          <p:cNvSpPr>
            <a:spLocks noGrp="1"/>
          </p:cNvSpPr>
          <p:nvPr>
            <p:ph type="title"/>
          </p:nvPr>
        </p:nvSpPr>
        <p:spPr/>
        <p:txBody>
          <a:bodyPr/>
          <a:lstStyle/>
          <a:p>
            <a:r>
              <a:rPr lang="en-US" dirty="0" smtClean="0">
                <a:solidFill>
                  <a:srgbClr val="25438E"/>
                </a:solidFill>
              </a:rPr>
              <a:t>RIC Functions</a:t>
            </a:r>
            <a:endParaRPr lang="en-US" dirty="0">
              <a:solidFill>
                <a:srgbClr val="25438E"/>
              </a:solidFill>
            </a:endParaRPr>
          </a:p>
        </p:txBody>
      </p:sp>
      <p:sp>
        <p:nvSpPr>
          <p:cNvPr id="6" name="Content Placeholder 5"/>
          <p:cNvSpPr>
            <a:spLocks noGrp="1"/>
          </p:cNvSpPr>
          <p:nvPr>
            <p:ph idx="1"/>
          </p:nvPr>
        </p:nvSpPr>
        <p:spPr>
          <a:xfrm>
            <a:off x="838200" y="1562100"/>
            <a:ext cx="10515600" cy="4595446"/>
          </a:xfrm>
        </p:spPr>
        <p:txBody>
          <a:bodyPr>
            <a:normAutofit/>
          </a:bodyPr>
          <a:lstStyle/>
          <a:p>
            <a:pPr marL="0">
              <a:buNone/>
            </a:pPr>
            <a:r>
              <a:rPr lang="en-US" dirty="0" smtClean="0">
                <a:solidFill>
                  <a:srgbClr val="F2B800"/>
                </a:solidFill>
              </a:rPr>
              <a:t>The RIC should be the initial contact for guidance. RICs are contracted through NYSED to offer the billing provider assistance to navigate through the SSHSP.  </a:t>
            </a:r>
          </a:p>
          <a:p>
            <a:pPr marL="0">
              <a:buNone/>
            </a:pPr>
            <a:r>
              <a:rPr lang="en-US" dirty="0" smtClean="0"/>
              <a:t>Some of the additional services provided include:</a:t>
            </a:r>
          </a:p>
          <a:p>
            <a:r>
              <a:rPr lang="en-US" dirty="0" smtClean="0"/>
              <a:t>Direct provider support: billing and claiming;</a:t>
            </a:r>
          </a:p>
          <a:p>
            <a:r>
              <a:rPr lang="en-US" dirty="0" smtClean="0"/>
              <a:t>Notifications: billing/remittance, Medicaid Alerts, and ETIN;  </a:t>
            </a:r>
            <a:endParaRPr lang="en-US" dirty="0"/>
          </a:p>
          <a:p>
            <a:r>
              <a:rPr lang="en-US" dirty="0" smtClean="0"/>
              <a:t>Training: Medicaid 101, documentation, and web reports; and</a:t>
            </a:r>
          </a:p>
          <a:p>
            <a:r>
              <a:rPr lang="en-US" dirty="0" smtClean="0"/>
              <a:t>CNYRIC Web Access and password authorization.</a:t>
            </a:r>
          </a:p>
          <a:p>
            <a:pPr marL="0" indent="0">
              <a:buNone/>
            </a:pPr>
            <a:r>
              <a:rPr lang="en-US" dirty="0" smtClean="0"/>
              <a:t>Contact information can be found at: </a:t>
            </a:r>
            <a:r>
              <a:rPr lang="en-US" dirty="0" smtClean="0">
                <a:hlinkClick r:id="rId4"/>
              </a:rPr>
              <a:t>http</a:t>
            </a:r>
            <a:r>
              <a:rPr lang="en-US" dirty="0">
                <a:hlinkClick r:id="rId4"/>
              </a:rPr>
              <a:t>://</a:t>
            </a:r>
            <a:r>
              <a:rPr lang="en-US" dirty="0" smtClean="0">
                <a:hlinkClick r:id="rId4"/>
              </a:rPr>
              <a:t>www.oms.nysed.gov/medicaid/contacts/ric_contacts.html</a:t>
            </a:r>
            <a:r>
              <a:rPr lang="en-US" dirty="0" smtClean="0"/>
              <a:t> </a:t>
            </a:r>
          </a:p>
        </p:txBody>
      </p:sp>
      <p:sp>
        <p:nvSpPr>
          <p:cNvPr id="9"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106</a:t>
            </a:fld>
            <a:endParaRPr lang="en-US" dirty="0">
              <a:solidFill>
                <a:schemeClr val="bg1"/>
              </a:solidFill>
            </a:endParaRPr>
          </a:p>
        </p:txBody>
      </p:sp>
    </p:spTree>
    <p:extLst>
      <p:ext uri="{BB962C8B-B14F-4D97-AF65-F5344CB8AC3E}">
        <p14:creationId xmlns:p14="http://schemas.microsoft.com/office/powerpoint/2010/main" val="3996022816"/>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57546"/>
            <a:ext cx="1477401" cy="628716"/>
          </a:xfrm>
          <a:prstGeom prst="rect">
            <a:avLst/>
          </a:prstGeom>
        </p:spPr>
      </p:pic>
      <p:sp>
        <p:nvSpPr>
          <p:cNvPr id="5" name="Title 4"/>
          <p:cNvSpPr>
            <a:spLocks noGrp="1"/>
          </p:cNvSpPr>
          <p:nvPr>
            <p:ph type="title"/>
          </p:nvPr>
        </p:nvSpPr>
        <p:spPr/>
        <p:txBody>
          <a:bodyPr/>
          <a:lstStyle/>
          <a:p>
            <a:r>
              <a:rPr lang="en-US" dirty="0" smtClean="0">
                <a:solidFill>
                  <a:srgbClr val="25438E"/>
                </a:solidFill>
              </a:rPr>
              <a:t>RIC Functions</a:t>
            </a:r>
            <a:endParaRPr lang="en-US" dirty="0">
              <a:solidFill>
                <a:srgbClr val="25438E"/>
              </a:solidFill>
            </a:endParaRPr>
          </a:p>
        </p:txBody>
      </p:sp>
      <p:sp>
        <p:nvSpPr>
          <p:cNvPr id="9"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107</a:t>
            </a:fld>
            <a:endParaRPr lang="en-US" dirty="0">
              <a:solidFill>
                <a:schemeClr val="bg1"/>
              </a:solidFill>
            </a:endParaRPr>
          </a:p>
        </p:txBody>
      </p:sp>
      <p:sp>
        <p:nvSpPr>
          <p:cNvPr id="2" name="Content Placeholder 1"/>
          <p:cNvSpPr>
            <a:spLocks noGrp="1"/>
          </p:cNvSpPr>
          <p:nvPr>
            <p:ph idx="1"/>
          </p:nvPr>
        </p:nvSpPr>
        <p:spPr>
          <a:xfrm>
            <a:off x="838200" y="1574801"/>
            <a:ext cx="10515600" cy="4203700"/>
          </a:xfrm>
        </p:spPr>
        <p:txBody>
          <a:bodyPr/>
          <a:lstStyle/>
          <a:p>
            <a:r>
              <a:rPr lang="en-US" dirty="0"/>
              <a:t>Documentation training is conducted onsite for schools/counties by RICs.</a:t>
            </a:r>
          </a:p>
          <a:p>
            <a:pPr lvl="1"/>
            <a:r>
              <a:rPr lang="en-US" dirty="0"/>
              <a:t>Initiated as feature of mandatory trainings; may be provided on request.</a:t>
            </a:r>
          </a:p>
          <a:p>
            <a:pPr lvl="1"/>
            <a:r>
              <a:rPr lang="en-US" dirty="0"/>
              <a:t>Supports in-house compliance program.</a:t>
            </a:r>
          </a:p>
          <a:p>
            <a:pPr lvl="1"/>
            <a:r>
              <a:rPr lang="en-US" dirty="0" smtClean="0"/>
              <a:t>Assists </a:t>
            </a:r>
            <a:r>
              <a:rPr lang="en-US" dirty="0"/>
              <a:t>in identification of proper documentation for interim claiming.</a:t>
            </a:r>
          </a:p>
          <a:p>
            <a:pPr lvl="1"/>
            <a:r>
              <a:rPr lang="en-US" dirty="0"/>
              <a:t>Not </a:t>
            </a:r>
            <a:r>
              <a:rPr lang="en-US" dirty="0" smtClean="0"/>
              <a:t>an </a:t>
            </a:r>
            <a:r>
              <a:rPr lang="en-US" dirty="0"/>
              <a:t>audit.  Identifies best practices improving documentation compliance.</a:t>
            </a:r>
          </a:p>
          <a:p>
            <a:r>
              <a:rPr lang="en-US" dirty="0"/>
              <a:t>Areas of common concern where training has focused:</a:t>
            </a:r>
          </a:p>
          <a:p>
            <a:pPr lvl="1"/>
            <a:r>
              <a:rPr lang="en-US" dirty="0"/>
              <a:t>Under the Direction or Supervision of (UDO/USO) – necessary activities.</a:t>
            </a:r>
          </a:p>
          <a:p>
            <a:pPr lvl="1"/>
            <a:r>
              <a:rPr lang="en-US" dirty="0"/>
              <a:t>Written Order – elements </a:t>
            </a:r>
            <a:r>
              <a:rPr lang="en-US" dirty="0" smtClean="0"/>
              <a:t>required </a:t>
            </a:r>
            <a:r>
              <a:rPr lang="en-US" dirty="0"/>
              <a:t>on the order/referral.</a:t>
            </a:r>
          </a:p>
          <a:p>
            <a:pPr lvl="1"/>
            <a:r>
              <a:rPr lang="en-US" dirty="0"/>
              <a:t>Session Note – what needs to be included on a session note.</a:t>
            </a:r>
          </a:p>
          <a:p>
            <a:endParaRPr lang="en-US" dirty="0"/>
          </a:p>
        </p:txBody>
      </p:sp>
    </p:spTree>
    <p:extLst>
      <p:ext uri="{BB962C8B-B14F-4D97-AF65-F5344CB8AC3E}">
        <p14:creationId xmlns:p14="http://schemas.microsoft.com/office/powerpoint/2010/main" val="329110593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sp>
        <p:nvSpPr>
          <p:cNvPr id="6" name="Title 5"/>
          <p:cNvSpPr>
            <a:spLocks noGrp="1"/>
          </p:cNvSpPr>
          <p:nvPr>
            <p:ph type="title"/>
          </p:nvPr>
        </p:nvSpPr>
        <p:spPr/>
        <p:txBody>
          <a:bodyPr/>
          <a:lstStyle/>
          <a:p>
            <a:r>
              <a:rPr lang="en-US" dirty="0" smtClean="0">
                <a:solidFill>
                  <a:srgbClr val="25438E"/>
                </a:solidFill>
              </a:rPr>
              <a:t>Part III: SSHSP Claiming, Oversight and Contacts</a:t>
            </a:r>
            <a:endParaRPr lang="en-US" dirty="0">
              <a:solidFill>
                <a:srgbClr val="25438E"/>
              </a:solidFill>
            </a:endParaRPr>
          </a:p>
        </p:txBody>
      </p:sp>
      <p:sp>
        <p:nvSpPr>
          <p:cNvPr id="7" name="Text Placeholder 6"/>
          <p:cNvSpPr>
            <a:spLocks noGrp="1"/>
          </p:cNvSpPr>
          <p:nvPr>
            <p:ph type="body" idx="1"/>
          </p:nvPr>
        </p:nvSpPr>
        <p:spPr/>
        <p:txBody>
          <a:bodyPr>
            <a:normAutofit/>
          </a:bodyPr>
          <a:lstStyle/>
          <a:p>
            <a:r>
              <a:rPr lang="en-US" sz="3600" dirty="0">
                <a:solidFill>
                  <a:srgbClr val="F2B800"/>
                </a:solidFill>
                <a:latin typeface="+mj-lt"/>
                <a:cs typeface="Arial" panose="020B0604020202020204" pitchFamily="34" charset="0"/>
              </a:rPr>
              <a:t>OMIG </a:t>
            </a:r>
            <a:r>
              <a:rPr lang="en-US" sz="3600" dirty="0" smtClean="0">
                <a:solidFill>
                  <a:srgbClr val="F2B800"/>
                </a:solidFill>
                <a:latin typeface="+mj-lt"/>
                <a:cs typeface="Arial" panose="020B0604020202020204" pitchFamily="34" charset="0"/>
              </a:rPr>
              <a:t>Functions</a:t>
            </a:r>
            <a:endParaRPr lang="en-US" sz="3600" dirty="0">
              <a:solidFill>
                <a:srgbClr val="F2B800"/>
              </a:solidFill>
              <a:latin typeface="+mj-lt"/>
              <a:cs typeface="Arial" panose="020B0604020202020204" pitchFamily="34" charset="0"/>
            </a:endParaRPr>
          </a:p>
        </p:txBody>
      </p:sp>
      <p:sp>
        <p:nvSpPr>
          <p:cNvPr id="13"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5"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108</a:t>
            </a:fld>
            <a:endParaRPr lang="en-US" dirty="0">
              <a:solidFill>
                <a:schemeClr val="bg1"/>
              </a:solidFill>
            </a:endParaRPr>
          </a:p>
        </p:txBody>
      </p:sp>
    </p:spTree>
    <p:extLst>
      <p:ext uri="{BB962C8B-B14F-4D97-AF65-F5344CB8AC3E}">
        <p14:creationId xmlns:p14="http://schemas.microsoft.com/office/powerpoint/2010/main" val="353565050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57546"/>
            <a:ext cx="1477401" cy="628716"/>
          </a:xfrm>
          <a:prstGeom prst="rect">
            <a:avLst/>
          </a:prstGeom>
        </p:spPr>
      </p:pic>
      <p:sp>
        <p:nvSpPr>
          <p:cNvPr id="4" name="Title 3"/>
          <p:cNvSpPr>
            <a:spLocks noGrp="1"/>
          </p:cNvSpPr>
          <p:nvPr>
            <p:ph type="title"/>
          </p:nvPr>
        </p:nvSpPr>
        <p:spPr>
          <a:xfrm>
            <a:off x="838200" y="695325"/>
            <a:ext cx="10515600" cy="1325563"/>
          </a:xfrm>
        </p:spPr>
        <p:txBody>
          <a:bodyPr/>
          <a:lstStyle/>
          <a:p>
            <a:r>
              <a:rPr lang="en-US" dirty="0" smtClean="0">
                <a:solidFill>
                  <a:srgbClr val="25438E"/>
                </a:solidFill>
              </a:rPr>
              <a:t>Office of the Medicaid Inspector General (OMIG) Functions</a:t>
            </a:r>
            <a:endParaRPr lang="en-US" dirty="0">
              <a:solidFill>
                <a:srgbClr val="25438E"/>
              </a:solidFill>
            </a:endParaRPr>
          </a:p>
        </p:txBody>
      </p:sp>
      <p:sp>
        <p:nvSpPr>
          <p:cNvPr id="6" name="Content Placeholder 5"/>
          <p:cNvSpPr>
            <a:spLocks noGrp="1"/>
          </p:cNvSpPr>
          <p:nvPr>
            <p:ph idx="1"/>
          </p:nvPr>
        </p:nvSpPr>
        <p:spPr>
          <a:xfrm>
            <a:off x="838200" y="2197100"/>
            <a:ext cx="10515600" cy="3771900"/>
          </a:xfrm>
        </p:spPr>
        <p:txBody>
          <a:bodyPr>
            <a:noAutofit/>
          </a:bodyPr>
          <a:lstStyle/>
          <a:p>
            <a:pPr marL="0" indent="0">
              <a:buNone/>
            </a:pPr>
            <a:r>
              <a:rPr lang="en-US" b="1" dirty="0" smtClean="0">
                <a:solidFill>
                  <a:srgbClr val="0075C9"/>
                </a:solidFill>
              </a:rPr>
              <a:t>Mission…</a:t>
            </a:r>
          </a:p>
          <a:p>
            <a:pPr marL="0" indent="0">
              <a:buNone/>
            </a:pPr>
            <a:r>
              <a:rPr lang="en-US" b="1" dirty="0" smtClean="0">
                <a:solidFill>
                  <a:srgbClr val="F2B800"/>
                </a:solidFill>
              </a:rPr>
              <a:t>To </a:t>
            </a:r>
            <a:r>
              <a:rPr lang="en-US" b="1" dirty="0">
                <a:solidFill>
                  <a:srgbClr val="F2B800"/>
                </a:solidFill>
              </a:rPr>
              <a:t>enhance the integrity of the New York State Medicaid program by preventing and detecting fraudulent, abusive, and wasteful practices within the Medicaid program and recovering improperly expended Medicaid funds while promoting </a:t>
            </a:r>
            <a:r>
              <a:rPr lang="en-US" b="1" dirty="0" smtClean="0">
                <a:solidFill>
                  <a:srgbClr val="F2B800"/>
                </a:solidFill>
              </a:rPr>
              <a:t>high-quality </a:t>
            </a:r>
            <a:r>
              <a:rPr lang="en-US" b="1" dirty="0">
                <a:solidFill>
                  <a:srgbClr val="F2B800"/>
                </a:solidFill>
              </a:rPr>
              <a:t>patient care</a:t>
            </a:r>
            <a:r>
              <a:rPr lang="en-US" b="1" dirty="0" smtClean="0">
                <a:solidFill>
                  <a:srgbClr val="F2B800"/>
                </a:solidFill>
              </a:rPr>
              <a:t>.</a:t>
            </a:r>
          </a:p>
          <a:p>
            <a:pPr marL="0" indent="0">
              <a:buNone/>
            </a:pPr>
            <a:endParaRPr lang="en-US" sz="1000" b="1" dirty="0" smtClean="0">
              <a:solidFill>
                <a:srgbClr val="F2B800"/>
              </a:solidFill>
            </a:endParaRPr>
          </a:p>
          <a:p>
            <a:r>
              <a:rPr lang="en-US" dirty="0" smtClean="0"/>
              <a:t>The </a:t>
            </a:r>
            <a:r>
              <a:rPr lang="en-US" dirty="0"/>
              <a:t>Office of the Medicaid Inspector General (OMIG) is an independent entity created within the New York State Department of </a:t>
            </a:r>
            <a:r>
              <a:rPr lang="en-US" dirty="0" smtClean="0"/>
              <a:t>Health.</a:t>
            </a:r>
            <a:endParaRPr lang="en-US" dirty="0" smtClean="0">
              <a:solidFill>
                <a:srgbClr val="0075C9"/>
              </a:solidFill>
            </a:endParaRPr>
          </a:p>
        </p:txBody>
      </p:sp>
      <p:sp>
        <p:nvSpPr>
          <p:cNvPr id="9"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1"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109</a:t>
            </a:fld>
            <a:endParaRPr lang="en-US" dirty="0">
              <a:solidFill>
                <a:schemeClr val="bg1"/>
              </a:solidFill>
            </a:endParaRPr>
          </a:p>
        </p:txBody>
      </p:sp>
    </p:spTree>
    <p:extLst>
      <p:ext uri="{BB962C8B-B14F-4D97-AF65-F5344CB8AC3E}">
        <p14:creationId xmlns:p14="http://schemas.microsoft.com/office/powerpoint/2010/main" val="36934101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6100"/>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5" name="Rectangle 4"/>
          <p:cNvSpPr/>
          <p:nvPr/>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82946"/>
            <a:ext cx="1477401" cy="628716"/>
          </a:xfrm>
          <a:prstGeom prst="rect">
            <a:avLst/>
          </a:prstGeom>
        </p:spPr>
      </p:pic>
      <p:sp>
        <p:nvSpPr>
          <p:cNvPr id="6" name="Title 5"/>
          <p:cNvSpPr>
            <a:spLocks noGrp="1"/>
          </p:cNvSpPr>
          <p:nvPr>
            <p:ph type="title"/>
          </p:nvPr>
        </p:nvSpPr>
        <p:spPr/>
        <p:txBody>
          <a:bodyPr/>
          <a:lstStyle/>
          <a:p>
            <a:r>
              <a:rPr lang="en-US" dirty="0" smtClean="0">
                <a:solidFill>
                  <a:srgbClr val="25438E"/>
                </a:solidFill>
              </a:rPr>
              <a:t>Part 1: SSHSP Fundamentals</a:t>
            </a:r>
            <a:endParaRPr lang="en-US" dirty="0">
              <a:solidFill>
                <a:srgbClr val="25438E"/>
              </a:solidFill>
            </a:endParaRPr>
          </a:p>
        </p:txBody>
      </p:sp>
      <p:sp>
        <p:nvSpPr>
          <p:cNvPr id="3" name="Text Placeholder 2"/>
          <p:cNvSpPr>
            <a:spLocks noGrp="1"/>
          </p:cNvSpPr>
          <p:nvPr>
            <p:ph type="body" idx="1"/>
          </p:nvPr>
        </p:nvSpPr>
        <p:spPr/>
        <p:txBody>
          <a:bodyPr>
            <a:normAutofit/>
          </a:bodyPr>
          <a:lstStyle/>
          <a:p>
            <a:r>
              <a:rPr lang="en-US" sz="3600" dirty="0" smtClean="0">
                <a:solidFill>
                  <a:srgbClr val="F2B800"/>
                </a:solidFill>
                <a:latin typeface="+mj-lt"/>
                <a:cs typeface="Arial" panose="020B0604020202020204" pitchFamily="34" charset="0"/>
              </a:rPr>
              <a:t>SSHSP History</a:t>
            </a:r>
            <a:endParaRPr lang="en-US" sz="3600" dirty="0">
              <a:solidFill>
                <a:srgbClr val="F2B800"/>
              </a:solidFill>
              <a:latin typeface="+mj-lt"/>
              <a:cs typeface="Arial" panose="020B0604020202020204" pitchFamily="34" charset="0"/>
            </a:endParaRPr>
          </a:p>
        </p:txBody>
      </p:sp>
      <p:sp>
        <p:nvSpPr>
          <p:cNvPr id="9" name="Slide Number Placeholder 1"/>
          <p:cNvSpPr txBox="1">
            <a:spLocks/>
          </p:cNvSpPr>
          <p:nvPr/>
        </p:nvSpPr>
        <p:spPr>
          <a:xfrm>
            <a:off x="11465274" y="212426"/>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11</a:t>
            </a:fld>
            <a:endParaRPr lang="en-US" dirty="0">
              <a:solidFill>
                <a:schemeClr val="bg1"/>
              </a:solidFill>
            </a:endParaRPr>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Tree>
    <p:extLst>
      <p:ext uri="{BB962C8B-B14F-4D97-AF65-F5344CB8AC3E}">
        <p14:creationId xmlns:p14="http://schemas.microsoft.com/office/powerpoint/2010/main" val="24208586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57546"/>
            <a:ext cx="1477401" cy="628716"/>
          </a:xfrm>
          <a:prstGeom prst="rect">
            <a:avLst/>
          </a:prstGeom>
        </p:spPr>
      </p:pic>
      <p:sp>
        <p:nvSpPr>
          <p:cNvPr id="4" name="Title 3"/>
          <p:cNvSpPr>
            <a:spLocks noGrp="1"/>
          </p:cNvSpPr>
          <p:nvPr>
            <p:ph type="title"/>
          </p:nvPr>
        </p:nvSpPr>
        <p:spPr>
          <a:xfrm>
            <a:off x="838200" y="644525"/>
            <a:ext cx="10515600" cy="1325563"/>
          </a:xfrm>
        </p:spPr>
        <p:txBody>
          <a:bodyPr/>
          <a:lstStyle/>
          <a:p>
            <a:r>
              <a:rPr lang="en-US" dirty="0" smtClean="0">
                <a:solidFill>
                  <a:srgbClr val="25438E"/>
                </a:solidFill>
              </a:rPr>
              <a:t>Office of the Medicaid Inspector General (OMIG) Functions</a:t>
            </a:r>
            <a:endParaRPr lang="en-US" dirty="0">
              <a:solidFill>
                <a:srgbClr val="25438E"/>
              </a:solidFill>
            </a:endParaRPr>
          </a:p>
        </p:txBody>
      </p:sp>
      <p:sp>
        <p:nvSpPr>
          <p:cNvPr id="6" name="Content Placeholder 5"/>
          <p:cNvSpPr>
            <a:spLocks noGrp="1"/>
          </p:cNvSpPr>
          <p:nvPr>
            <p:ph idx="1"/>
          </p:nvPr>
        </p:nvSpPr>
        <p:spPr>
          <a:xfrm>
            <a:off x="838200" y="2044700"/>
            <a:ext cx="10515600" cy="4176346"/>
          </a:xfrm>
        </p:spPr>
        <p:txBody>
          <a:bodyPr>
            <a:normAutofit/>
          </a:bodyPr>
          <a:lstStyle/>
          <a:p>
            <a:pPr marL="0" indent="0">
              <a:buNone/>
            </a:pPr>
            <a:r>
              <a:rPr lang="en-US" dirty="0" smtClean="0"/>
              <a:t>For SSHSP purposes OMIG is:</a:t>
            </a:r>
          </a:p>
          <a:p>
            <a:pPr lvl="1"/>
            <a:r>
              <a:rPr lang="en-US" dirty="0" smtClean="0"/>
              <a:t>The </a:t>
            </a:r>
            <a:r>
              <a:rPr lang="en-US" dirty="0"/>
              <a:t>Medicaid auditing agency</a:t>
            </a:r>
            <a:r>
              <a:rPr lang="en-US" dirty="0" smtClean="0"/>
              <a:t>;</a:t>
            </a:r>
          </a:p>
          <a:p>
            <a:pPr lvl="1"/>
            <a:r>
              <a:rPr lang="en-US" dirty="0" smtClean="0"/>
              <a:t>Responsible </a:t>
            </a:r>
            <a:r>
              <a:rPr lang="en-US" dirty="0"/>
              <a:t>for managing the OMIG Compliance Program; </a:t>
            </a:r>
            <a:r>
              <a:rPr lang="en-US" dirty="0" smtClean="0"/>
              <a:t>and</a:t>
            </a:r>
          </a:p>
          <a:p>
            <a:pPr lvl="1"/>
            <a:r>
              <a:rPr lang="en-US" dirty="0" smtClean="0"/>
              <a:t>Responsible </a:t>
            </a:r>
            <a:r>
              <a:rPr lang="en-US" dirty="0"/>
              <a:t>for maintaining the Medicaid </a:t>
            </a:r>
            <a:r>
              <a:rPr lang="en-US" dirty="0" smtClean="0"/>
              <a:t>Exclusions lists.</a:t>
            </a:r>
          </a:p>
          <a:p>
            <a:r>
              <a:rPr lang="en-US" dirty="0"/>
              <a:t>Staff from the Office of the Medicaid Inspector General (OMIG) conduct audits and reviews of Medicaid providers. </a:t>
            </a:r>
            <a:r>
              <a:rPr lang="en-US" dirty="0" smtClean="0"/>
              <a:t> </a:t>
            </a:r>
          </a:p>
          <a:p>
            <a:r>
              <a:rPr lang="en-US" dirty="0" smtClean="0"/>
              <a:t>OMIG </a:t>
            </a:r>
            <a:r>
              <a:rPr lang="en-US" dirty="0"/>
              <a:t>considers all the facts encountered during the review</a:t>
            </a:r>
            <a:r>
              <a:rPr lang="en-US" dirty="0" smtClean="0"/>
              <a:t>.  </a:t>
            </a:r>
          </a:p>
          <a:p>
            <a:r>
              <a:rPr lang="en-US" dirty="0" smtClean="0"/>
              <a:t>Once audits are finalized they are posted on OMIG’s website at</a:t>
            </a:r>
            <a:r>
              <a:rPr lang="en-US" dirty="0"/>
              <a:t>: </a:t>
            </a:r>
            <a:r>
              <a:rPr lang="en-US" dirty="0">
                <a:hlinkClick r:id="rId4"/>
              </a:rPr>
              <a:t>https://</a:t>
            </a:r>
            <a:r>
              <a:rPr lang="en-US" dirty="0" smtClean="0">
                <a:hlinkClick r:id="rId4"/>
              </a:rPr>
              <a:t>omig.ny.gov/audit/final-audit-reports</a:t>
            </a:r>
            <a:r>
              <a:rPr lang="en-US" dirty="0" smtClean="0"/>
              <a:t> </a:t>
            </a:r>
          </a:p>
        </p:txBody>
      </p:sp>
      <p:sp>
        <p:nvSpPr>
          <p:cNvPr id="15"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8"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110</a:t>
            </a:fld>
            <a:endParaRPr lang="en-US" dirty="0">
              <a:solidFill>
                <a:schemeClr val="bg1"/>
              </a:solidFill>
            </a:endParaRPr>
          </a:p>
        </p:txBody>
      </p:sp>
    </p:spTree>
    <p:extLst>
      <p:ext uri="{BB962C8B-B14F-4D97-AF65-F5344CB8AC3E}">
        <p14:creationId xmlns:p14="http://schemas.microsoft.com/office/powerpoint/2010/main" val="3330128595"/>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pic>
        <p:nvPicPr>
          <p:cNvPr id="9" name="Picture 2" descr="C:\Users\scosta\AppData\Local\Microsoft\Windows\Temporary Internet Files\Content.IE5\AHXPBR1B\MC9004352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0870" y="6084031"/>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p:txBody>
          <a:bodyPr/>
          <a:lstStyle/>
          <a:p>
            <a:r>
              <a:rPr lang="en-US" dirty="0" smtClean="0">
                <a:solidFill>
                  <a:srgbClr val="25438E"/>
                </a:solidFill>
              </a:rPr>
              <a:t>OMIG Functions—Compliance Program</a:t>
            </a:r>
            <a:endParaRPr lang="en-US" dirty="0">
              <a:solidFill>
                <a:srgbClr val="25438E"/>
              </a:solidFill>
            </a:endParaRPr>
          </a:p>
        </p:txBody>
      </p:sp>
      <p:sp>
        <p:nvSpPr>
          <p:cNvPr id="6" name="Content Placeholder 5"/>
          <p:cNvSpPr>
            <a:spLocks noGrp="1"/>
          </p:cNvSpPr>
          <p:nvPr>
            <p:ph idx="1"/>
          </p:nvPr>
        </p:nvSpPr>
        <p:spPr>
          <a:xfrm>
            <a:off x="838200" y="1524000"/>
            <a:ext cx="10515600" cy="4754563"/>
          </a:xfrm>
        </p:spPr>
        <p:txBody>
          <a:bodyPr>
            <a:normAutofit fontScale="92500" lnSpcReduction="10000"/>
          </a:bodyPr>
          <a:lstStyle/>
          <a:p>
            <a:pPr marL="0" indent="0">
              <a:lnSpc>
                <a:spcPct val="100000"/>
              </a:lnSpc>
              <a:buNone/>
            </a:pPr>
            <a:r>
              <a:rPr lang="en-US" dirty="0"/>
              <a:t>The Bureau of Compliance works to educate, assist, and assess Medicaid program providers in meeting their obligation to establish and operate effective compliance programs that will prevent or, in the alternative, detect and address fraud, waste, and abusive practices within the Medicaid program. </a:t>
            </a:r>
          </a:p>
          <a:p>
            <a:pPr>
              <a:lnSpc>
                <a:spcPct val="100000"/>
              </a:lnSpc>
            </a:pPr>
            <a:r>
              <a:rPr lang="en-US" dirty="0" smtClean="0"/>
              <a:t>Social </a:t>
            </a:r>
            <a:r>
              <a:rPr lang="en-US" dirty="0"/>
              <a:t>Services Law §</a:t>
            </a:r>
            <a:r>
              <a:rPr lang="en-US" dirty="0" smtClean="0"/>
              <a:t>363-d -- 18 </a:t>
            </a:r>
            <a:r>
              <a:rPr lang="en-US" dirty="0"/>
              <a:t>NYCRR Part 521</a:t>
            </a:r>
          </a:p>
          <a:p>
            <a:pPr lvl="1">
              <a:lnSpc>
                <a:spcPct val="100000"/>
              </a:lnSpc>
            </a:pPr>
            <a:r>
              <a:rPr lang="en-US" dirty="0"/>
              <a:t>Ensures Medicaid providers establish systemic checks and balances to detect and prevent inaccurate billing and inappropriate practices in the Medicaid </a:t>
            </a:r>
            <a:r>
              <a:rPr lang="en-US" dirty="0" smtClean="0"/>
              <a:t>program.</a:t>
            </a:r>
            <a:endParaRPr lang="en-US" dirty="0"/>
          </a:p>
          <a:p>
            <a:pPr lvl="1">
              <a:lnSpc>
                <a:spcPct val="100000"/>
              </a:lnSpc>
            </a:pPr>
            <a:r>
              <a:rPr lang="en-US" dirty="0" smtClean="0"/>
              <a:t>Applies to all </a:t>
            </a:r>
            <a:r>
              <a:rPr lang="en-US" dirty="0"/>
              <a:t>persons, providers or affiliates claiming, ordering or receiving payments in excess of $500,000 (gross) from the Medical Assistance </a:t>
            </a:r>
            <a:r>
              <a:rPr lang="en-US" dirty="0" smtClean="0"/>
              <a:t>Program.</a:t>
            </a:r>
            <a:endParaRPr lang="en-US" dirty="0"/>
          </a:p>
          <a:p>
            <a:pPr lvl="1">
              <a:lnSpc>
                <a:spcPct val="100000"/>
              </a:lnSpc>
            </a:pPr>
            <a:r>
              <a:rPr lang="en-US" dirty="0" smtClean="0"/>
              <a:t>Requires annual recertification.</a:t>
            </a:r>
            <a:endParaRPr lang="en-US" dirty="0" smtClean="0"/>
          </a:p>
          <a:p>
            <a:pPr>
              <a:lnSpc>
                <a:spcPct val="100000"/>
              </a:lnSpc>
            </a:pPr>
            <a:r>
              <a:rPr lang="en-US" dirty="0" smtClean="0"/>
              <a:t>Additional support can be viewed on OMIG’s website at: </a:t>
            </a:r>
            <a:r>
              <a:rPr lang="en-US" dirty="0">
                <a:hlinkClick r:id="rId5"/>
              </a:rPr>
              <a:t>https://</a:t>
            </a:r>
            <a:r>
              <a:rPr lang="en-US" dirty="0" smtClean="0">
                <a:hlinkClick r:id="rId5"/>
              </a:rPr>
              <a:t>omig.ny.gov/compliance</a:t>
            </a:r>
            <a:r>
              <a:rPr lang="en-US" dirty="0"/>
              <a:t>.</a:t>
            </a:r>
          </a:p>
        </p:txBody>
      </p:sp>
      <p:sp>
        <p:nvSpPr>
          <p:cNvPr id="7" name="TextBox 6"/>
          <p:cNvSpPr txBox="1"/>
          <p:nvPr/>
        </p:nvSpPr>
        <p:spPr>
          <a:xfrm>
            <a:off x="577872" y="6299938"/>
            <a:ext cx="8502628" cy="384721"/>
          </a:xfrm>
          <a:prstGeom prst="rect">
            <a:avLst/>
          </a:prstGeom>
          <a:noFill/>
        </p:spPr>
        <p:txBody>
          <a:bodyPr wrap="square" rtlCol="0">
            <a:spAutoFit/>
          </a:bodyPr>
          <a:lstStyle/>
          <a:p>
            <a:r>
              <a:rPr lang="en-US" sz="1900" dirty="0"/>
              <a:t>Best practice: </a:t>
            </a:r>
            <a:r>
              <a:rPr lang="en-US" sz="1900" dirty="0" smtClean="0"/>
              <a:t>Have </a:t>
            </a:r>
            <a:r>
              <a:rPr lang="en-US" sz="1900" dirty="0"/>
              <a:t>a Compliance program in place </a:t>
            </a:r>
            <a:r>
              <a:rPr lang="en-US" sz="1900" dirty="0" smtClean="0"/>
              <a:t>regardless of gross </a:t>
            </a:r>
            <a:r>
              <a:rPr lang="en-US" sz="1900" dirty="0"/>
              <a:t>dollars billed</a:t>
            </a:r>
            <a:r>
              <a:rPr lang="en-US" sz="1900" dirty="0" smtClean="0"/>
              <a:t>.</a:t>
            </a:r>
            <a:endParaRPr lang="en-US" sz="1900" dirty="0"/>
          </a:p>
        </p:txBody>
      </p:sp>
      <p:sp>
        <p:nvSpPr>
          <p:cNvPr id="15"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8"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111</a:t>
            </a:fld>
            <a:endParaRPr lang="en-US" dirty="0">
              <a:solidFill>
                <a:schemeClr val="bg1"/>
              </a:solidFill>
            </a:endParaRPr>
          </a:p>
        </p:txBody>
      </p:sp>
    </p:spTree>
    <p:extLst>
      <p:ext uri="{BB962C8B-B14F-4D97-AF65-F5344CB8AC3E}">
        <p14:creationId xmlns:p14="http://schemas.microsoft.com/office/powerpoint/2010/main" val="2090003929"/>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44846"/>
            <a:ext cx="1477401" cy="628716"/>
          </a:xfrm>
          <a:prstGeom prst="rect">
            <a:avLst/>
          </a:prstGeom>
        </p:spPr>
      </p:pic>
      <p:sp>
        <p:nvSpPr>
          <p:cNvPr id="5" name="Title 4"/>
          <p:cNvSpPr>
            <a:spLocks noGrp="1"/>
          </p:cNvSpPr>
          <p:nvPr>
            <p:ph type="title"/>
          </p:nvPr>
        </p:nvSpPr>
        <p:spPr>
          <a:xfrm>
            <a:off x="838200" y="339381"/>
            <a:ext cx="10515600" cy="1325563"/>
          </a:xfrm>
        </p:spPr>
        <p:txBody>
          <a:bodyPr/>
          <a:lstStyle/>
          <a:p>
            <a:r>
              <a:rPr lang="en-US" dirty="0" smtClean="0">
                <a:solidFill>
                  <a:srgbClr val="25438E"/>
                </a:solidFill>
              </a:rPr>
              <a:t>OMIG Functions—Medicaid Exclusions</a:t>
            </a:r>
            <a:endParaRPr lang="en-US" dirty="0">
              <a:solidFill>
                <a:srgbClr val="25438E"/>
              </a:solidFill>
            </a:endParaRPr>
          </a:p>
        </p:txBody>
      </p:sp>
      <p:sp>
        <p:nvSpPr>
          <p:cNvPr id="6" name="Content Placeholder 5"/>
          <p:cNvSpPr>
            <a:spLocks noGrp="1"/>
          </p:cNvSpPr>
          <p:nvPr>
            <p:ph idx="1"/>
          </p:nvPr>
        </p:nvSpPr>
        <p:spPr>
          <a:xfrm>
            <a:off x="838200" y="1635125"/>
            <a:ext cx="10515600" cy="4351338"/>
          </a:xfrm>
        </p:spPr>
        <p:txBody>
          <a:bodyPr/>
          <a:lstStyle/>
          <a:p>
            <a:pPr marL="0" indent="0">
              <a:buNone/>
            </a:pPr>
            <a:r>
              <a:rPr lang="en-US" dirty="0"/>
              <a:t>The Medicaid program wants to ensure that the best medical professionals participate in the Medicaid program. </a:t>
            </a:r>
            <a:r>
              <a:rPr lang="en-US" dirty="0" smtClean="0"/>
              <a:t> When </a:t>
            </a:r>
            <a:r>
              <a:rPr lang="en-US" dirty="0"/>
              <a:t>it is determined that a provider should no longer be eligible to participate, the </a:t>
            </a:r>
            <a:r>
              <a:rPr lang="en-US" b="1" dirty="0"/>
              <a:t>individual</a:t>
            </a:r>
            <a:r>
              <a:rPr lang="en-US" dirty="0"/>
              <a:t> or the </a:t>
            </a:r>
            <a:r>
              <a:rPr lang="en-US" b="1" dirty="0"/>
              <a:t>entity</a:t>
            </a:r>
            <a:r>
              <a:rPr lang="en-US" dirty="0"/>
              <a:t> is placed on a list of excluded providers</a:t>
            </a:r>
            <a:r>
              <a:rPr lang="en-US" dirty="0" smtClean="0"/>
              <a:t>.</a:t>
            </a:r>
          </a:p>
          <a:p>
            <a:r>
              <a:rPr lang="en-US" dirty="0"/>
              <a:t>Prior to adding new staff members, employers should check to see if prospective employees have been excluded from Medicaid. </a:t>
            </a:r>
            <a:endParaRPr lang="en-US" dirty="0" smtClean="0"/>
          </a:p>
          <a:p>
            <a:pPr lvl="1"/>
            <a:r>
              <a:rPr lang="en-US" dirty="0">
                <a:hlinkClick r:id="rId4"/>
              </a:rPr>
              <a:t>https://</a:t>
            </a:r>
            <a:r>
              <a:rPr lang="en-US" dirty="0" smtClean="0">
                <a:hlinkClick r:id="rId4"/>
              </a:rPr>
              <a:t>omig.ny.gov/fraud/medicaid-exclusions</a:t>
            </a:r>
            <a:r>
              <a:rPr lang="en-US" dirty="0" smtClean="0"/>
              <a:t> </a:t>
            </a:r>
            <a:endParaRPr lang="en-US" dirty="0"/>
          </a:p>
          <a:p>
            <a:r>
              <a:rPr lang="en-US" dirty="0"/>
              <a:t>Providers with questions about exclusions should call the New York State Office of the Medicaid Inspector General (OMIG) at 518-402-1816.</a:t>
            </a:r>
          </a:p>
        </p:txBody>
      </p:sp>
      <p:sp>
        <p:nvSpPr>
          <p:cNvPr id="13"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5"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112</a:t>
            </a:fld>
            <a:endParaRPr lang="en-US" dirty="0">
              <a:solidFill>
                <a:schemeClr val="bg1"/>
              </a:solidFill>
            </a:endParaRPr>
          </a:p>
        </p:txBody>
      </p:sp>
    </p:spTree>
    <p:extLst>
      <p:ext uri="{BB962C8B-B14F-4D97-AF65-F5344CB8AC3E}">
        <p14:creationId xmlns:p14="http://schemas.microsoft.com/office/powerpoint/2010/main" val="1557926222"/>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57546"/>
            <a:ext cx="1477401" cy="628716"/>
          </a:xfrm>
          <a:prstGeom prst="rect">
            <a:avLst/>
          </a:prstGeom>
        </p:spPr>
      </p:pic>
      <p:sp>
        <p:nvSpPr>
          <p:cNvPr id="6" name="Title 5"/>
          <p:cNvSpPr>
            <a:spLocks noGrp="1"/>
          </p:cNvSpPr>
          <p:nvPr>
            <p:ph type="title"/>
          </p:nvPr>
        </p:nvSpPr>
        <p:spPr/>
        <p:txBody>
          <a:bodyPr/>
          <a:lstStyle/>
          <a:p>
            <a:r>
              <a:rPr lang="en-US" dirty="0" smtClean="0">
                <a:solidFill>
                  <a:srgbClr val="25438E"/>
                </a:solidFill>
              </a:rPr>
              <a:t>Part III: SSHSP Claiming, Oversight and Contacts</a:t>
            </a:r>
            <a:endParaRPr lang="en-US" dirty="0">
              <a:solidFill>
                <a:srgbClr val="25438E"/>
              </a:solidFill>
            </a:endParaRPr>
          </a:p>
        </p:txBody>
      </p:sp>
      <p:sp>
        <p:nvSpPr>
          <p:cNvPr id="7" name="Text Placeholder 6"/>
          <p:cNvSpPr>
            <a:spLocks noGrp="1"/>
          </p:cNvSpPr>
          <p:nvPr>
            <p:ph type="body" idx="1"/>
          </p:nvPr>
        </p:nvSpPr>
        <p:spPr/>
        <p:txBody>
          <a:bodyPr>
            <a:normAutofit/>
          </a:bodyPr>
          <a:lstStyle/>
          <a:p>
            <a:r>
              <a:rPr lang="en-US" sz="3600" dirty="0">
                <a:solidFill>
                  <a:srgbClr val="F2B800"/>
                </a:solidFill>
                <a:latin typeface="+mj-lt"/>
                <a:cs typeface="Arial" panose="020B0604020202020204" pitchFamily="34" charset="0"/>
              </a:rPr>
              <a:t>Certified Public Expenditures (CPEs</a:t>
            </a:r>
            <a:r>
              <a:rPr lang="en-US" sz="3600" dirty="0" smtClean="0">
                <a:solidFill>
                  <a:srgbClr val="F2B800"/>
                </a:solidFill>
                <a:latin typeface="+mj-lt"/>
                <a:cs typeface="Arial" panose="020B0604020202020204" pitchFamily="34" charset="0"/>
              </a:rPr>
              <a:t>)</a:t>
            </a:r>
            <a:endParaRPr lang="en-US" sz="3600" dirty="0">
              <a:solidFill>
                <a:srgbClr val="F2B800"/>
              </a:solidFill>
              <a:latin typeface="+mj-lt"/>
              <a:cs typeface="Arial" panose="020B0604020202020204" pitchFamily="34" charset="0"/>
            </a:endParaRPr>
          </a:p>
        </p:txBody>
      </p:sp>
      <p:sp>
        <p:nvSpPr>
          <p:cNvPr id="13"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5"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113</a:t>
            </a:fld>
            <a:endParaRPr lang="en-US" dirty="0">
              <a:solidFill>
                <a:schemeClr val="bg1"/>
              </a:solidFill>
            </a:endParaRPr>
          </a:p>
        </p:txBody>
      </p:sp>
    </p:spTree>
    <p:extLst>
      <p:ext uri="{BB962C8B-B14F-4D97-AF65-F5344CB8AC3E}">
        <p14:creationId xmlns:p14="http://schemas.microsoft.com/office/powerpoint/2010/main" val="233175757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35815" y="6119446"/>
            <a:ext cx="1477401" cy="628716"/>
          </a:xfrm>
          <a:prstGeom prst="rect">
            <a:avLst/>
          </a:prstGeom>
        </p:spPr>
      </p:pic>
      <p:sp>
        <p:nvSpPr>
          <p:cNvPr id="5" name="Title 4"/>
          <p:cNvSpPr>
            <a:spLocks noGrp="1"/>
          </p:cNvSpPr>
          <p:nvPr>
            <p:ph type="title"/>
          </p:nvPr>
        </p:nvSpPr>
        <p:spPr/>
        <p:txBody>
          <a:bodyPr/>
          <a:lstStyle/>
          <a:p>
            <a:r>
              <a:rPr lang="en-US" dirty="0" smtClean="0">
                <a:solidFill>
                  <a:srgbClr val="25438E"/>
                </a:solidFill>
              </a:rPr>
              <a:t>Certified Public Expenditures (CPEs)</a:t>
            </a:r>
            <a:endParaRPr lang="en-US" dirty="0">
              <a:solidFill>
                <a:srgbClr val="25438E"/>
              </a:solidFill>
            </a:endParaRPr>
          </a:p>
        </p:txBody>
      </p:sp>
      <p:sp>
        <p:nvSpPr>
          <p:cNvPr id="6" name="Content Placeholder 5"/>
          <p:cNvSpPr>
            <a:spLocks noGrp="1"/>
          </p:cNvSpPr>
          <p:nvPr>
            <p:ph idx="1"/>
          </p:nvPr>
        </p:nvSpPr>
        <p:spPr/>
        <p:txBody>
          <a:bodyPr>
            <a:normAutofit/>
          </a:bodyPr>
          <a:lstStyle/>
          <a:p>
            <a:r>
              <a:rPr lang="en-US" dirty="0"/>
              <a:t>The CPE reimbursement methodology is an annual cost reconciled and settled reimbursement methodology.</a:t>
            </a:r>
          </a:p>
          <a:p>
            <a:r>
              <a:rPr lang="en-US" dirty="0" smtClean="0"/>
              <a:t>CPE </a:t>
            </a:r>
            <a:r>
              <a:rPr lang="en-US" dirty="0"/>
              <a:t>cost settlements based on school year (July 1st to June 30th</a:t>
            </a:r>
            <a:r>
              <a:rPr lang="en-US" dirty="0" smtClean="0"/>
              <a:t>).</a:t>
            </a:r>
            <a:endParaRPr lang="en-US" dirty="0"/>
          </a:p>
          <a:p>
            <a:r>
              <a:rPr lang="en-US" dirty="0" smtClean="0"/>
              <a:t>Allows </a:t>
            </a:r>
            <a:r>
              <a:rPr lang="en-US" dirty="0"/>
              <a:t>NYS to request additional federal funding for costs not completely covered by current Medicaid reimbursement.</a:t>
            </a:r>
          </a:p>
          <a:p>
            <a:r>
              <a:rPr lang="en-US" dirty="0" smtClean="0"/>
              <a:t>Public </a:t>
            </a:r>
            <a:r>
              <a:rPr lang="en-US" dirty="0"/>
              <a:t>Consulting Group (PCG) is the Department of Health’s contractor who will assist with the implementation of the CPE reimbursement methodology. </a:t>
            </a:r>
          </a:p>
        </p:txBody>
      </p:sp>
      <p:sp>
        <p:nvSpPr>
          <p:cNvPr id="12"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3"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114</a:t>
            </a:fld>
            <a:endParaRPr lang="en-US" dirty="0">
              <a:solidFill>
                <a:schemeClr val="bg1"/>
              </a:solidFill>
            </a:endParaRPr>
          </a:p>
        </p:txBody>
      </p:sp>
    </p:spTree>
    <p:extLst>
      <p:ext uri="{BB962C8B-B14F-4D97-AF65-F5344CB8AC3E}">
        <p14:creationId xmlns:p14="http://schemas.microsoft.com/office/powerpoint/2010/main" val="322528018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10415" y="6144846"/>
            <a:ext cx="1477401" cy="628716"/>
          </a:xfrm>
          <a:prstGeom prst="rect">
            <a:avLst/>
          </a:prstGeom>
        </p:spPr>
      </p:pic>
      <p:sp>
        <p:nvSpPr>
          <p:cNvPr id="5" name="Title 4"/>
          <p:cNvSpPr>
            <a:spLocks noGrp="1"/>
          </p:cNvSpPr>
          <p:nvPr>
            <p:ph type="title"/>
          </p:nvPr>
        </p:nvSpPr>
        <p:spPr/>
        <p:txBody>
          <a:bodyPr/>
          <a:lstStyle/>
          <a:p>
            <a:r>
              <a:rPr lang="en-US" dirty="0" smtClean="0">
                <a:solidFill>
                  <a:srgbClr val="25438E"/>
                </a:solidFill>
              </a:rPr>
              <a:t>Certified Public Expenditures (CPEs)</a:t>
            </a:r>
            <a:endParaRPr lang="en-US" dirty="0">
              <a:solidFill>
                <a:srgbClr val="25438E"/>
              </a:solidFill>
            </a:endParaRPr>
          </a:p>
        </p:txBody>
      </p:sp>
      <p:sp>
        <p:nvSpPr>
          <p:cNvPr id="6" name="Content Placeholder 5"/>
          <p:cNvSpPr>
            <a:spLocks noGrp="1"/>
          </p:cNvSpPr>
          <p:nvPr>
            <p:ph idx="1"/>
          </p:nvPr>
        </p:nvSpPr>
        <p:spPr/>
        <p:txBody>
          <a:bodyPr/>
          <a:lstStyle/>
          <a:p>
            <a:pPr marL="0" indent="0">
              <a:buNone/>
            </a:pPr>
            <a:r>
              <a:rPr lang="en-US" dirty="0">
                <a:solidFill>
                  <a:srgbClr val="F2B800"/>
                </a:solidFill>
              </a:rPr>
              <a:t>The major components of the CPE reimbursement methodology </a:t>
            </a:r>
            <a:r>
              <a:rPr lang="en-US" dirty="0" smtClean="0">
                <a:solidFill>
                  <a:srgbClr val="F2B800"/>
                </a:solidFill>
              </a:rPr>
              <a:t>are…  </a:t>
            </a:r>
            <a:endParaRPr lang="en-US" dirty="0">
              <a:solidFill>
                <a:srgbClr val="F2B800"/>
              </a:solidFill>
            </a:endParaRPr>
          </a:p>
          <a:p>
            <a:r>
              <a:rPr lang="en-US" dirty="0"/>
              <a:t>Time spent by practitioners delivering Medicaid reimbursable services (Random Moment Time Study – RMTS</a:t>
            </a:r>
            <a:r>
              <a:rPr lang="en-US" dirty="0" smtClean="0"/>
              <a:t>);</a:t>
            </a:r>
            <a:endParaRPr lang="en-US" dirty="0"/>
          </a:p>
          <a:p>
            <a:r>
              <a:rPr lang="en-US" dirty="0"/>
              <a:t>Actual costs including employee salaries, fringe benefits, contract costs, and equipment purchases and maintenance (reflected in annual cost reports); and </a:t>
            </a:r>
          </a:p>
          <a:p>
            <a:r>
              <a:rPr lang="en-US" dirty="0" smtClean="0"/>
              <a:t>Interim Medicaid </a:t>
            </a:r>
            <a:r>
              <a:rPr lang="en-US" dirty="0"/>
              <a:t>reimbursement received </a:t>
            </a:r>
            <a:r>
              <a:rPr lang="en-US" dirty="0" smtClean="0"/>
              <a:t>by </a:t>
            </a:r>
            <a:r>
              <a:rPr lang="en-US" smtClean="0"/>
              <a:t>SSHSP providers from </a:t>
            </a:r>
            <a:r>
              <a:rPr lang="en-US" dirty="0"/>
              <a:t>encounter-based billing. </a:t>
            </a:r>
          </a:p>
        </p:txBody>
      </p:sp>
      <p:sp>
        <p:nvSpPr>
          <p:cNvPr id="13"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5"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115</a:t>
            </a:fld>
            <a:endParaRPr lang="en-US" dirty="0">
              <a:solidFill>
                <a:schemeClr val="bg1"/>
              </a:solidFill>
            </a:endParaRPr>
          </a:p>
        </p:txBody>
      </p:sp>
    </p:spTree>
    <p:extLst>
      <p:ext uri="{BB962C8B-B14F-4D97-AF65-F5344CB8AC3E}">
        <p14:creationId xmlns:p14="http://schemas.microsoft.com/office/powerpoint/2010/main" val="4251361744"/>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57546"/>
            <a:ext cx="1477401" cy="628716"/>
          </a:xfrm>
          <a:prstGeom prst="rect">
            <a:avLst/>
          </a:prstGeom>
        </p:spPr>
      </p:pic>
      <p:sp>
        <p:nvSpPr>
          <p:cNvPr id="6" name="Title 5"/>
          <p:cNvSpPr>
            <a:spLocks noGrp="1"/>
          </p:cNvSpPr>
          <p:nvPr>
            <p:ph type="title"/>
          </p:nvPr>
        </p:nvSpPr>
        <p:spPr/>
        <p:txBody>
          <a:bodyPr/>
          <a:lstStyle/>
          <a:p>
            <a:r>
              <a:rPr lang="en-US" dirty="0" smtClean="0">
                <a:solidFill>
                  <a:srgbClr val="25438E"/>
                </a:solidFill>
              </a:rPr>
              <a:t>Part III: SSHSP Claiming, Oversight and Contacts</a:t>
            </a:r>
            <a:endParaRPr lang="en-US" dirty="0">
              <a:solidFill>
                <a:srgbClr val="25438E"/>
              </a:solidFill>
            </a:endParaRPr>
          </a:p>
        </p:txBody>
      </p:sp>
      <p:sp>
        <p:nvSpPr>
          <p:cNvPr id="7" name="Text Placeholder 6"/>
          <p:cNvSpPr>
            <a:spLocks noGrp="1"/>
          </p:cNvSpPr>
          <p:nvPr>
            <p:ph type="body" idx="1"/>
          </p:nvPr>
        </p:nvSpPr>
        <p:spPr/>
        <p:txBody>
          <a:bodyPr>
            <a:normAutofit/>
          </a:bodyPr>
          <a:lstStyle/>
          <a:p>
            <a:r>
              <a:rPr lang="en-US" sz="3600" dirty="0" smtClean="0">
                <a:solidFill>
                  <a:srgbClr val="F2B800"/>
                </a:solidFill>
                <a:latin typeface="+mj-lt"/>
                <a:cs typeface="Arial" panose="020B0604020202020204" pitchFamily="34" charset="0"/>
              </a:rPr>
              <a:t>Contacts</a:t>
            </a:r>
            <a:endParaRPr lang="en-US" sz="3600" dirty="0">
              <a:solidFill>
                <a:srgbClr val="F2B800"/>
              </a:solidFill>
              <a:latin typeface="+mj-lt"/>
              <a:cs typeface="Arial" panose="020B0604020202020204" pitchFamily="34" charset="0"/>
            </a:endParaRPr>
          </a:p>
        </p:txBody>
      </p:sp>
      <p:sp>
        <p:nvSpPr>
          <p:cNvPr id="13"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5"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116</a:t>
            </a:fld>
            <a:endParaRPr lang="en-US" dirty="0">
              <a:solidFill>
                <a:schemeClr val="bg1"/>
              </a:solidFill>
            </a:endParaRPr>
          </a:p>
        </p:txBody>
      </p:sp>
    </p:spTree>
    <p:extLst>
      <p:ext uri="{BB962C8B-B14F-4D97-AF65-F5344CB8AC3E}">
        <p14:creationId xmlns:p14="http://schemas.microsoft.com/office/powerpoint/2010/main" val="933477200"/>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57546"/>
            <a:ext cx="1477401" cy="628716"/>
          </a:xfrm>
          <a:prstGeom prst="rect">
            <a:avLst/>
          </a:prstGeom>
        </p:spPr>
      </p:pic>
      <p:sp>
        <p:nvSpPr>
          <p:cNvPr id="2" name="Title 1"/>
          <p:cNvSpPr>
            <a:spLocks noGrp="1"/>
          </p:cNvSpPr>
          <p:nvPr>
            <p:ph type="title"/>
          </p:nvPr>
        </p:nvSpPr>
        <p:spPr/>
        <p:txBody>
          <a:bodyPr>
            <a:normAutofit/>
          </a:bodyPr>
          <a:lstStyle/>
          <a:p>
            <a:r>
              <a:rPr lang="en-US" dirty="0" smtClean="0">
                <a:solidFill>
                  <a:srgbClr val="25438E"/>
                </a:solidFill>
                <a:latin typeface="Arial" panose="020B0604020202020204" pitchFamily="34" charset="0"/>
                <a:cs typeface="Arial" panose="020B0604020202020204" pitchFamily="34" charset="0"/>
              </a:rPr>
              <a:t>Contacts</a:t>
            </a:r>
            <a:endParaRPr lang="en-US" dirty="0">
              <a:solidFill>
                <a:srgbClr val="25438E"/>
              </a:solidFill>
            </a:endParaRPr>
          </a:p>
        </p:txBody>
      </p:sp>
      <p:sp>
        <p:nvSpPr>
          <p:cNvPr id="5" name="Content Placeholder 4"/>
          <p:cNvSpPr>
            <a:spLocks noGrp="1"/>
          </p:cNvSpPr>
          <p:nvPr>
            <p:ph sz="half" idx="1"/>
          </p:nvPr>
        </p:nvSpPr>
        <p:spPr>
          <a:xfrm>
            <a:off x="812800" y="1511300"/>
            <a:ext cx="5181600" cy="5138404"/>
          </a:xfrm>
          <a:ln>
            <a:noFill/>
          </a:ln>
        </p:spPr>
        <p:txBody>
          <a:bodyPr>
            <a:normAutofit/>
          </a:bodyPr>
          <a:lstStyle/>
          <a:p>
            <a:r>
              <a:rPr lang="en-US" dirty="0">
                <a:solidFill>
                  <a:srgbClr val="F2B800"/>
                </a:solidFill>
              </a:rPr>
              <a:t>NYS </a:t>
            </a:r>
            <a:r>
              <a:rPr lang="en-US" dirty="0" smtClean="0">
                <a:solidFill>
                  <a:srgbClr val="F2B800"/>
                </a:solidFill>
              </a:rPr>
              <a:t>DOH: </a:t>
            </a:r>
            <a:r>
              <a:rPr lang="en-US" dirty="0">
                <a:solidFill>
                  <a:srgbClr val="F2B800"/>
                </a:solidFill>
              </a:rPr>
              <a:t>SSHSP Medicaid Policy and Medicaid Claiming Questions</a:t>
            </a:r>
          </a:p>
          <a:p>
            <a:pPr lvl="1"/>
            <a:r>
              <a:rPr lang="en-US" dirty="0" smtClean="0"/>
              <a:t>(518) 473-2160</a:t>
            </a:r>
            <a:endParaRPr lang="en-US" dirty="0"/>
          </a:p>
          <a:p>
            <a:pPr lvl="1"/>
            <a:r>
              <a:rPr lang="en-US" dirty="0" smtClean="0"/>
              <a:t>SSHSP@health.ny.gov  </a:t>
            </a:r>
            <a:endParaRPr lang="en-US" dirty="0"/>
          </a:p>
          <a:p>
            <a:r>
              <a:rPr lang="en-US" dirty="0" smtClean="0">
                <a:solidFill>
                  <a:srgbClr val="8BC167"/>
                </a:solidFill>
              </a:rPr>
              <a:t>NYSED: </a:t>
            </a:r>
            <a:r>
              <a:rPr lang="en-US" dirty="0">
                <a:solidFill>
                  <a:srgbClr val="8BC167"/>
                </a:solidFill>
              </a:rPr>
              <a:t>Medicaid in </a:t>
            </a:r>
            <a:r>
              <a:rPr lang="en-US" dirty="0" smtClean="0">
                <a:solidFill>
                  <a:srgbClr val="8BC167"/>
                </a:solidFill>
              </a:rPr>
              <a:t>Education –Provider Support and Training </a:t>
            </a:r>
            <a:endParaRPr lang="en-US" dirty="0">
              <a:solidFill>
                <a:srgbClr val="8BC167"/>
              </a:solidFill>
            </a:endParaRPr>
          </a:p>
          <a:p>
            <a:pPr lvl="1"/>
            <a:r>
              <a:rPr lang="en-US" dirty="0" smtClean="0"/>
              <a:t>(518) 474-7116</a:t>
            </a:r>
            <a:endParaRPr lang="en-US" dirty="0"/>
          </a:p>
          <a:p>
            <a:pPr lvl="1"/>
            <a:r>
              <a:rPr lang="en-US" dirty="0" smtClean="0"/>
              <a:t>Medined@nysed.gov </a:t>
            </a:r>
          </a:p>
          <a:p>
            <a:pPr lvl="1"/>
            <a:r>
              <a:rPr lang="en-US" dirty="0" smtClean="0">
                <a:hlinkClick r:id="rId4"/>
              </a:rPr>
              <a:t>RIC Contacts</a:t>
            </a:r>
            <a:endParaRPr lang="en-US" dirty="0" smtClean="0"/>
          </a:p>
          <a:p>
            <a:r>
              <a:rPr lang="en-US" dirty="0" smtClean="0">
                <a:solidFill>
                  <a:schemeClr val="accent2">
                    <a:lumMod val="50000"/>
                  </a:schemeClr>
                </a:solidFill>
              </a:rPr>
              <a:t>OMIG: Compliance Program and Audit</a:t>
            </a:r>
          </a:p>
          <a:p>
            <a:pPr lvl="1"/>
            <a:r>
              <a:rPr lang="en-US" dirty="0"/>
              <a:t>(518) </a:t>
            </a:r>
            <a:r>
              <a:rPr lang="en-US" dirty="0" smtClean="0"/>
              <a:t>473-3782 (main office)</a:t>
            </a:r>
          </a:p>
        </p:txBody>
      </p:sp>
      <p:sp>
        <p:nvSpPr>
          <p:cNvPr id="4" name="Content Placeholder 3"/>
          <p:cNvSpPr>
            <a:spLocks noGrp="1"/>
          </p:cNvSpPr>
          <p:nvPr>
            <p:ph sz="half" idx="2"/>
          </p:nvPr>
        </p:nvSpPr>
        <p:spPr>
          <a:xfrm>
            <a:off x="6221444" y="1511300"/>
            <a:ext cx="5467783" cy="4843463"/>
          </a:xfrm>
        </p:spPr>
        <p:txBody>
          <a:bodyPr>
            <a:normAutofit/>
          </a:bodyPr>
          <a:lstStyle/>
          <a:p>
            <a:r>
              <a:rPr lang="en-US" dirty="0">
                <a:solidFill>
                  <a:srgbClr val="663300"/>
                </a:solidFill>
              </a:rPr>
              <a:t>Public Consulting Group: RMTS and CPE</a:t>
            </a:r>
          </a:p>
          <a:p>
            <a:pPr lvl="1"/>
            <a:r>
              <a:rPr lang="en-US" dirty="0"/>
              <a:t>Hotline: </a:t>
            </a:r>
            <a:r>
              <a:rPr lang="en-US" dirty="0" smtClean="0"/>
              <a:t>(866) 912-2974</a:t>
            </a:r>
            <a:endParaRPr lang="en-US" dirty="0"/>
          </a:p>
          <a:p>
            <a:pPr lvl="1"/>
            <a:r>
              <a:rPr lang="en-US" dirty="0"/>
              <a:t>NYSSHSP@pcgus.com</a:t>
            </a:r>
          </a:p>
          <a:p>
            <a:r>
              <a:rPr lang="en-US" dirty="0" smtClean="0">
                <a:solidFill>
                  <a:srgbClr val="6F5091"/>
                </a:solidFill>
              </a:rPr>
              <a:t>Compliance Officer, SSHSP</a:t>
            </a:r>
          </a:p>
          <a:p>
            <a:pPr marL="457200" lvl="1" indent="0">
              <a:buNone/>
            </a:pPr>
            <a:r>
              <a:rPr lang="en-US" dirty="0"/>
              <a:t>Robert Jake </a:t>
            </a:r>
            <a:r>
              <a:rPr lang="en-US" dirty="0" err="1"/>
              <a:t>LoCicero</a:t>
            </a:r>
            <a:r>
              <a:rPr lang="en-US" dirty="0"/>
              <a:t>, Esq</a:t>
            </a:r>
            <a:r>
              <a:rPr lang="en-US" dirty="0" smtClean="0"/>
              <a:t>.</a:t>
            </a:r>
          </a:p>
          <a:p>
            <a:pPr marL="457200" lvl="1" indent="0">
              <a:buNone/>
            </a:pPr>
            <a:r>
              <a:rPr lang="en-US" dirty="0"/>
              <a:t>Deputy Director of Administration</a:t>
            </a:r>
            <a:br>
              <a:rPr lang="en-US" dirty="0"/>
            </a:br>
            <a:r>
              <a:rPr lang="en-US" dirty="0" smtClean="0"/>
              <a:t>NYS Department of Health </a:t>
            </a:r>
            <a:br>
              <a:rPr lang="en-US" dirty="0" smtClean="0"/>
            </a:br>
            <a:r>
              <a:rPr lang="en-US" dirty="0" smtClean="0"/>
              <a:t>Corning </a:t>
            </a:r>
            <a:r>
              <a:rPr lang="en-US" dirty="0"/>
              <a:t>Tower – Room </a:t>
            </a:r>
            <a:r>
              <a:rPr lang="en-US" dirty="0" smtClean="0"/>
              <a:t>2863</a:t>
            </a:r>
            <a:br>
              <a:rPr lang="en-US" dirty="0" smtClean="0"/>
            </a:br>
            <a:r>
              <a:rPr lang="en-US" dirty="0" smtClean="0"/>
              <a:t>Albany</a:t>
            </a:r>
            <a:r>
              <a:rPr lang="en-US" dirty="0"/>
              <a:t>, New York </a:t>
            </a:r>
            <a:r>
              <a:rPr lang="en-US" dirty="0" smtClean="0"/>
              <a:t>12237</a:t>
            </a:r>
            <a:br>
              <a:rPr lang="en-US" dirty="0" smtClean="0"/>
            </a:br>
            <a:r>
              <a:rPr lang="en-US" dirty="0" smtClean="0"/>
              <a:t>(518</a:t>
            </a:r>
            <a:r>
              <a:rPr lang="en-US" dirty="0"/>
              <a:t>) </a:t>
            </a:r>
            <a:r>
              <a:rPr lang="en-US" dirty="0" smtClean="0"/>
              <a:t>474-9868</a:t>
            </a:r>
          </a:p>
        </p:txBody>
      </p:sp>
      <p:sp>
        <p:nvSpPr>
          <p:cNvPr id="12"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3"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117</a:t>
            </a:fld>
            <a:endParaRPr lang="en-US" dirty="0">
              <a:solidFill>
                <a:schemeClr val="bg1"/>
              </a:solidFill>
            </a:endParaRPr>
          </a:p>
        </p:txBody>
      </p:sp>
    </p:spTree>
    <p:extLst>
      <p:ext uri="{BB962C8B-B14F-4D97-AF65-F5344CB8AC3E}">
        <p14:creationId xmlns:p14="http://schemas.microsoft.com/office/powerpoint/2010/main" val="32908365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16748" y="96222"/>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8842"/>
            <a:ext cx="1477401" cy="628716"/>
          </a:xfrm>
          <a:prstGeom prst="rect">
            <a:avLst/>
          </a:prstGeom>
        </p:spPr>
      </p:pic>
      <p:sp>
        <p:nvSpPr>
          <p:cNvPr id="6" name="Title 1"/>
          <p:cNvSpPr txBox="1">
            <a:spLocks/>
          </p:cNvSpPr>
          <p:nvPr/>
        </p:nvSpPr>
        <p:spPr>
          <a:xfrm>
            <a:off x="1095023" y="817582"/>
            <a:ext cx="6965245" cy="120248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endParaRPr lang="en-US" b="1" dirty="0">
              <a:solidFill>
                <a:srgbClr val="F2B800"/>
              </a:solidFill>
              <a:latin typeface="Arial" panose="020B0604020202020204" pitchFamily="34" charset="0"/>
              <a:cs typeface="Arial" panose="020B0604020202020204" pitchFamily="34" charset="0"/>
            </a:endParaRPr>
          </a:p>
        </p:txBody>
      </p:sp>
      <p:sp>
        <p:nvSpPr>
          <p:cNvPr id="2" name="Rectangle 1"/>
          <p:cNvSpPr/>
          <p:nvPr/>
        </p:nvSpPr>
        <p:spPr>
          <a:xfrm>
            <a:off x="1244599" y="2016306"/>
            <a:ext cx="8916831" cy="390363"/>
          </a:xfrm>
          <a:prstGeom prst="rect">
            <a:avLst/>
          </a:prstGeom>
        </p:spPr>
        <p:txBody>
          <a:bodyPr wrap="square">
            <a:spAutoFit/>
          </a:bodyPr>
          <a:lstStyle/>
          <a:p>
            <a:pPr marL="685800" lvl="0" indent="-228600">
              <a:lnSpc>
                <a:spcPct val="70000"/>
              </a:lnSpc>
              <a:spcBef>
                <a:spcPct val="20000"/>
              </a:spcBef>
              <a:buClr>
                <a:srgbClr val="AA2B1E"/>
              </a:buClr>
              <a:buSzPct val="85000"/>
              <a:buFont typeface="Arial" panose="020B0604020202020204" pitchFamily="34" charset="0"/>
              <a:buChar char="•"/>
            </a:pPr>
            <a:endParaRPr lang="en-US" sz="2600" dirty="0"/>
          </a:p>
        </p:txBody>
      </p:sp>
      <p:sp>
        <p:nvSpPr>
          <p:cNvPr id="11"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12</a:t>
            </a:fld>
            <a:endParaRPr lang="en-US" dirty="0">
              <a:solidFill>
                <a:schemeClr val="bg1"/>
              </a:solidFill>
            </a:endParaRPr>
          </a:p>
        </p:txBody>
      </p:sp>
      <p:sp>
        <p:nvSpPr>
          <p:cNvPr id="8" name="Title 7"/>
          <p:cNvSpPr>
            <a:spLocks noGrp="1"/>
          </p:cNvSpPr>
          <p:nvPr>
            <p:ph type="title"/>
          </p:nvPr>
        </p:nvSpPr>
        <p:spPr>
          <a:xfrm>
            <a:off x="838200" y="492125"/>
            <a:ext cx="10515600" cy="1325563"/>
          </a:xfrm>
        </p:spPr>
        <p:txBody>
          <a:bodyPr/>
          <a:lstStyle/>
          <a:p>
            <a:r>
              <a:rPr lang="en-US" dirty="0" smtClean="0">
                <a:solidFill>
                  <a:srgbClr val="25438E"/>
                </a:solidFill>
              </a:rPr>
              <a:t>Preschool/Supportive Health Services Program (SSHSP)</a:t>
            </a:r>
            <a:endParaRPr lang="en-US" dirty="0">
              <a:solidFill>
                <a:srgbClr val="25438E"/>
              </a:solidFill>
            </a:endParaRPr>
          </a:p>
        </p:txBody>
      </p:sp>
      <p:sp>
        <p:nvSpPr>
          <p:cNvPr id="9" name="Content Placeholder 8"/>
          <p:cNvSpPr>
            <a:spLocks noGrp="1"/>
          </p:cNvSpPr>
          <p:nvPr>
            <p:ph idx="1"/>
          </p:nvPr>
        </p:nvSpPr>
        <p:spPr>
          <a:xfrm>
            <a:off x="838200" y="1827947"/>
            <a:ext cx="10515600" cy="3956657"/>
          </a:xfrm>
        </p:spPr>
        <p:txBody>
          <a:bodyPr/>
          <a:lstStyle/>
          <a:p>
            <a:r>
              <a:rPr lang="en-US" dirty="0" smtClean="0"/>
              <a:t>Previous authority to operate the SSHSP in New York State (NYS) fell under State Plan Amendments (SPAs) 92-42 and 96-41.</a:t>
            </a:r>
          </a:p>
          <a:p>
            <a:r>
              <a:rPr lang="en-US" dirty="0" smtClean="0"/>
              <a:t>1998 – Whistleblower filed lawsuit in the U.S. District Court.</a:t>
            </a:r>
          </a:p>
          <a:p>
            <a:r>
              <a:rPr lang="en-US" dirty="0" smtClean="0"/>
              <a:t>Federal audits/findings:</a:t>
            </a:r>
          </a:p>
          <a:p>
            <a:pPr lvl="1"/>
            <a:r>
              <a:rPr lang="en-US" dirty="0" smtClean="0"/>
              <a:t>Justice Department and the Centers for Medicare and Medicaid Services (CMS) audited NYS’s SSHS program.</a:t>
            </a:r>
          </a:p>
          <a:p>
            <a:pPr lvl="2"/>
            <a:r>
              <a:rPr lang="en-US" dirty="0" smtClean="0"/>
              <a:t>NYS’s SSHS program was found to be out of compliance with federal and State regulations and guidelines.</a:t>
            </a:r>
          </a:p>
          <a:p>
            <a:pPr lvl="2"/>
            <a:r>
              <a:rPr lang="en-US" dirty="0" smtClean="0"/>
              <a:t>NYS school districts and counties did not maintain documentation to support Medicaid billing.</a:t>
            </a:r>
            <a:endParaRPr lang="en-US" dirty="0"/>
          </a:p>
        </p:txBody>
      </p:sp>
      <p:sp>
        <p:nvSpPr>
          <p:cNvPr id="18" name="TextBox 17"/>
          <p:cNvSpPr txBox="1"/>
          <p:nvPr/>
        </p:nvSpPr>
        <p:spPr>
          <a:xfrm>
            <a:off x="650427" y="5788180"/>
            <a:ext cx="9790386" cy="923330"/>
          </a:xfrm>
          <a:prstGeom prst="rect">
            <a:avLst/>
          </a:prstGeom>
          <a:noFill/>
        </p:spPr>
        <p:txBody>
          <a:bodyPr wrap="square" rtlCol="0">
            <a:spAutoFit/>
          </a:bodyPr>
          <a:lstStyle/>
          <a:p>
            <a:r>
              <a:rPr lang="en-US" dirty="0" smtClean="0">
                <a:solidFill>
                  <a:srgbClr val="0075C9"/>
                </a:solidFill>
              </a:rPr>
              <a:t>Did you know</a:t>
            </a:r>
            <a:r>
              <a:rPr lang="en-US" dirty="0" smtClean="0"/>
              <a:t>: A Medicaid State Plan is an official document that describes the nature and scope of a state’s Medicaid program.  Each state develops its own Plan, </a:t>
            </a:r>
            <a:r>
              <a:rPr lang="en-US" dirty="0"/>
              <a:t>as required under </a:t>
            </a:r>
            <a:r>
              <a:rPr lang="en-US" dirty="0" smtClean="0"/>
              <a:t>§1902 of the Social Security Act, which is then approved by the federal Department of Health &amp; Human Services – CMS.</a:t>
            </a:r>
            <a:endParaRPr lang="en-US" dirty="0"/>
          </a:p>
        </p:txBody>
      </p:sp>
      <p:pic>
        <p:nvPicPr>
          <p:cNvPr id="12" name="Picture 2" descr="C:\Users\scosta\AppData\Local\Microsoft\Windows\Temporary Internet Files\Content.IE5\AHXPBR1B\MC9004352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0870" y="5927168"/>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13" name="Slide Number Placeholder 1"/>
          <p:cNvSpPr txBox="1">
            <a:spLocks/>
          </p:cNvSpPr>
          <p:nvPr/>
        </p:nvSpPr>
        <p:spPr>
          <a:xfrm>
            <a:off x="180870" y="1927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Tree>
    <p:extLst>
      <p:ext uri="{BB962C8B-B14F-4D97-AF65-F5344CB8AC3E}">
        <p14:creationId xmlns:p14="http://schemas.microsoft.com/office/powerpoint/2010/main" val="34430979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59261"/>
            <a:ext cx="1477401" cy="628716"/>
          </a:xfrm>
          <a:prstGeom prst="rect">
            <a:avLst/>
          </a:prstGeom>
        </p:spPr>
      </p:pic>
      <p:sp>
        <p:nvSpPr>
          <p:cNvPr id="4" name="Title 3"/>
          <p:cNvSpPr>
            <a:spLocks noGrp="1"/>
          </p:cNvSpPr>
          <p:nvPr>
            <p:ph type="title"/>
          </p:nvPr>
        </p:nvSpPr>
        <p:spPr/>
        <p:txBody>
          <a:bodyPr/>
          <a:lstStyle/>
          <a:p>
            <a:r>
              <a:rPr lang="en-US" dirty="0" smtClean="0">
                <a:solidFill>
                  <a:srgbClr val="25438E"/>
                </a:solidFill>
              </a:rPr>
              <a:t>HISTORY</a:t>
            </a:r>
            <a:endParaRPr lang="en-US" dirty="0">
              <a:solidFill>
                <a:srgbClr val="25438E"/>
              </a:solidFill>
            </a:endParaRPr>
          </a:p>
        </p:txBody>
      </p:sp>
      <p:sp>
        <p:nvSpPr>
          <p:cNvPr id="15"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13</a:t>
            </a:fld>
            <a:endParaRPr lang="en-US" dirty="0">
              <a:solidFill>
                <a:schemeClr val="bg1"/>
              </a:solidFill>
            </a:endParaRPr>
          </a:p>
        </p:txBody>
      </p:sp>
      <p:pic>
        <p:nvPicPr>
          <p:cNvPr id="18" name="Picture 2" descr="C:\Users\scosta\AppData\Local\Microsoft\Windows\Temporary Internet Files\Content.IE5\AHXPBR1B\MC9004352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0870" y="5788180"/>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04872" y="5827288"/>
            <a:ext cx="9748944" cy="677108"/>
          </a:xfrm>
          <a:prstGeom prst="rect">
            <a:avLst/>
          </a:prstGeom>
          <a:noFill/>
        </p:spPr>
        <p:txBody>
          <a:bodyPr wrap="square" rtlCol="0">
            <a:spAutoFit/>
          </a:bodyPr>
          <a:lstStyle/>
          <a:p>
            <a:r>
              <a:rPr lang="en-US" sz="1900" dirty="0"/>
              <a:t>SPA </a:t>
            </a:r>
            <a:r>
              <a:rPr lang="en-US" sz="1900" dirty="0" smtClean="0"/>
              <a:t>92-42 </a:t>
            </a:r>
            <a:r>
              <a:rPr lang="en-US" sz="1900" dirty="0"/>
              <a:t>contained a monthly billing methodology.  No State Plan in place for SSHSP for months of July and August 2009 – No Medicaid billing because no federal funding available.</a:t>
            </a:r>
          </a:p>
        </p:txBody>
      </p:sp>
      <p:sp>
        <p:nvSpPr>
          <p:cNvPr id="12" name="Slide Number Placeholder 1"/>
          <p:cNvSpPr txBox="1">
            <a:spLocks/>
          </p:cNvSpPr>
          <p:nvPr/>
        </p:nvSpPr>
        <p:spPr>
          <a:xfrm>
            <a:off x="239685" y="190920"/>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2" name="Content Placeholder 1"/>
          <p:cNvSpPr>
            <a:spLocks noGrp="1"/>
          </p:cNvSpPr>
          <p:nvPr>
            <p:ph idx="1"/>
          </p:nvPr>
        </p:nvSpPr>
        <p:spPr>
          <a:xfrm>
            <a:off x="838200" y="1825625"/>
            <a:ext cx="10515600" cy="3394075"/>
          </a:xfrm>
        </p:spPr>
        <p:txBody>
          <a:bodyPr>
            <a:normAutofit/>
          </a:bodyPr>
          <a:lstStyle/>
          <a:p>
            <a:r>
              <a:rPr lang="en-US" dirty="0"/>
              <a:t>$540 million settlement (NYS to pay $440 million and NYC to pay $100 million). </a:t>
            </a:r>
          </a:p>
          <a:p>
            <a:r>
              <a:rPr lang="en-US" dirty="0"/>
              <a:t>SPA 92-42 was ended on June 30, 2009. </a:t>
            </a:r>
            <a:endParaRPr lang="en-US" dirty="0" smtClean="0"/>
          </a:p>
          <a:p>
            <a:r>
              <a:rPr lang="en-US" dirty="0" smtClean="0"/>
              <a:t>SPA 96-41 was rescinded as of July 1, 2010.</a:t>
            </a:r>
            <a:endParaRPr lang="en-US" dirty="0"/>
          </a:p>
          <a:p>
            <a:r>
              <a:rPr lang="en-US" dirty="0"/>
              <a:t>Compliance Agreement between NYS and </a:t>
            </a:r>
            <a:r>
              <a:rPr lang="en-US" dirty="0" smtClean="0"/>
              <a:t>CMS entered into July 2009. </a:t>
            </a:r>
            <a:endParaRPr lang="en-US" dirty="0"/>
          </a:p>
          <a:p>
            <a:r>
              <a:rPr lang="en-US" dirty="0"/>
              <a:t>SPA 09-61 was approved on April 26, 2010, and was retroactive to  September 1, 2009. </a:t>
            </a:r>
          </a:p>
        </p:txBody>
      </p:sp>
    </p:spTree>
    <p:extLst>
      <p:ext uri="{BB962C8B-B14F-4D97-AF65-F5344CB8AC3E}">
        <p14:creationId xmlns:p14="http://schemas.microsoft.com/office/powerpoint/2010/main" val="8892588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59261"/>
            <a:ext cx="1477401" cy="628716"/>
          </a:xfrm>
          <a:prstGeom prst="rect">
            <a:avLst/>
          </a:prstGeom>
        </p:spPr>
      </p:pic>
      <p:pic>
        <p:nvPicPr>
          <p:cNvPr id="8" name="Picture 2" descr="C:\Users\scosta\AppData\Local\Microsoft\Windows\Temporary Internet Files\Content.IE5\AHXPBR1B\MC9004352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0870" y="6022963"/>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12" name="Title 1"/>
          <p:cNvSpPr txBox="1">
            <a:spLocks/>
          </p:cNvSpPr>
          <p:nvPr/>
        </p:nvSpPr>
        <p:spPr>
          <a:xfrm>
            <a:off x="888643" y="817583"/>
            <a:ext cx="10498572" cy="92106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rgbClr val="25438E"/>
              </a:solidFill>
              <a:effectLst/>
              <a:uLnTx/>
              <a:uFillTx/>
              <a:latin typeface="Arial" panose="020B0604020202020204" pitchFamily="34" charset="0"/>
              <a:cs typeface="Arial" panose="020B0604020202020204" pitchFamily="34" charset="0"/>
            </a:endParaRPr>
          </a:p>
        </p:txBody>
      </p:sp>
      <p:sp>
        <p:nvSpPr>
          <p:cNvPr id="9" name="Title 8"/>
          <p:cNvSpPr>
            <a:spLocks noGrp="1"/>
          </p:cNvSpPr>
          <p:nvPr>
            <p:ph type="title"/>
          </p:nvPr>
        </p:nvSpPr>
        <p:spPr/>
        <p:txBody>
          <a:bodyPr/>
          <a:lstStyle/>
          <a:p>
            <a:r>
              <a:rPr lang="en-US" dirty="0" smtClean="0">
                <a:solidFill>
                  <a:srgbClr val="25438E"/>
                </a:solidFill>
              </a:rPr>
              <a:t>State Plan Amendment (SPA) 09-61</a:t>
            </a:r>
            <a:endParaRPr lang="en-US" dirty="0">
              <a:solidFill>
                <a:srgbClr val="25438E"/>
              </a:solidFill>
            </a:endParaRPr>
          </a:p>
        </p:txBody>
      </p:sp>
      <p:graphicFrame>
        <p:nvGraphicFramePr>
          <p:cNvPr id="4" name="Diagram 3"/>
          <p:cNvGraphicFramePr/>
          <p:nvPr>
            <p:extLst>
              <p:ext uri="{D42A27DB-BD31-4B8C-83A1-F6EECF244321}">
                <p14:modId xmlns:p14="http://schemas.microsoft.com/office/powerpoint/2010/main" val="1342300343"/>
              </p:ext>
            </p:extLst>
          </p:nvPr>
        </p:nvGraphicFramePr>
        <p:xfrm>
          <a:off x="6194733" y="1539433"/>
          <a:ext cx="4915064" cy="440067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5"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14</a:t>
            </a:fld>
            <a:endParaRPr lang="en-US" dirty="0">
              <a:solidFill>
                <a:schemeClr val="bg1"/>
              </a:solidFill>
            </a:endParaRPr>
          </a:p>
        </p:txBody>
      </p:sp>
      <p:sp>
        <p:nvSpPr>
          <p:cNvPr id="11" name="Content Placeholder 10"/>
          <p:cNvSpPr>
            <a:spLocks noGrp="1"/>
          </p:cNvSpPr>
          <p:nvPr>
            <p:ph idx="1"/>
          </p:nvPr>
        </p:nvSpPr>
        <p:spPr>
          <a:xfrm>
            <a:off x="838200" y="1825624"/>
            <a:ext cx="5673811" cy="4019121"/>
          </a:xfrm>
        </p:spPr>
        <p:txBody>
          <a:bodyPr/>
          <a:lstStyle/>
          <a:p>
            <a:r>
              <a:rPr lang="en-US" dirty="0" smtClean="0"/>
              <a:t>SPA 09-61 Defines:</a:t>
            </a:r>
          </a:p>
          <a:p>
            <a:pPr lvl="1"/>
            <a:r>
              <a:rPr lang="en-US" dirty="0" smtClean="0"/>
              <a:t>Services</a:t>
            </a:r>
          </a:p>
          <a:p>
            <a:pPr lvl="2"/>
            <a:r>
              <a:rPr lang="en-US" dirty="0" smtClean="0"/>
              <a:t>Includes 10 unique services.</a:t>
            </a:r>
          </a:p>
          <a:p>
            <a:pPr lvl="1"/>
            <a:r>
              <a:rPr lang="en-US" dirty="0" smtClean="0"/>
              <a:t>Qualified Providers</a:t>
            </a:r>
          </a:p>
          <a:p>
            <a:pPr lvl="2"/>
            <a:r>
              <a:rPr lang="en-US" dirty="0" smtClean="0"/>
              <a:t>Specifies provider qualifications, and</a:t>
            </a:r>
          </a:p>
          <a:p>
            <a:pPr lvl="2"/>
            <a:r>
              <a:rPr lang="en-US" dirty="0" smtClean="0"/>
              <a:t>Criteria for Medicaid reimbursement.</a:t>
            </a:r>
          </a:p>
          <a:p>
            <a:pPr lvl="1"/>
            <a:r>
              <a:rPr lang="en-US" dirty="0" smtClean="0"/>
              <a:t>Reimbursement Methodology</a:t>
            </a:r>
          </a:p>
          <a:p>
            <a:pPr lvl="2"/>
            <a:r>
              <a:rPr lang="en-US" dirty="0" smtClean="0"/>
              <a:t>Encounter-based.</a:t>
            </a:r>
            <a:endParaRPr lang="en-US" dirty="0"/>
          </a:p>
        </p:txBody>
      </p:sp>
      <p:sp>
        <p:nvSpPr>
          <p:cNvPr id="13" name="TextBox 12"/>
          <p:cNvSpPr txBox="1"/>
          <p:nvPr/>
        </p:nvSpPr>
        <p:spPr>
          <a:xfrm>
            <a:off x="704872" y="6022963"/>
            <a:ext cx="8094720" cy="677108"/>
          </a:xfrm>
          <a:prstGeom prst="rect">
            <a:avLst/>
          </a:prstGeom>
          <a:noFill/>
        </p:spPr>
        <p:txBody>
          <a:bodyPr wrap="square" rtlCol="0">
            <a:spAutoFit/>
          </a:bodyPr>
          <a:lstStyle/>
          <a:p>
            <a:r>
              <a:rPr lang="en-US" sz="1900" dirty="0"/>
              <a:t>SPA </a:t>
            </a:r>
            <a:r>
              <a:rPr lang="en-US" sz="1900" dirty="0" smtClean="0"/>
              <a:t>09-61 </a:t>
            </a:r>
            <a:r>
              <a:rPr lang="en-US" sz="1900" dirty="0"/>
              <a:t>can be viewed at: </a:t>
            </a:r>
            <a:r>
              <a:rPr lang="en-US" sz="1900" dirty="0">
                <a:hlinkClick r:id="rId10"/>
              </a:rPr>
              <a:t>http://</a:t>
            </a:r>
            <a:r>
              <a:rPr lang="en-US" sz="1900" dirty="0" smtClean="0">
                <a:hlinkClick r:id="rId10"/>
              </a:rPr>
              <a:t>www.oms.nysed.gov/medicaid/resources/state_plan_amendment/home.html</a:t>
            </a:r>
            <a:r>
              <a:rPr lang="en-US" sz="1900" dirty="0" smtClean="0"/>
              <a:t> </a:t>
            </a:r>
            <a:endParaRPr lang="en-US" sz="1900" dirty="0"/>
          </a:p>
        </p:txBody>
      </p:sp>
      <p:sp>
        <p:nvSpPr>
          <p:cNvPr id="18"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Tree>
    <p:extLst>
      <p:ext uri="{BB962C8B-B14F-4D97-AF65-F5344CB8AC3E}">
        <p14:creationId xmlns:p14="http://schemas.microsoft.com/office/powerpoint/2010/main" val="17489325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6100"/>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5" name="Rectangle 4"/>
          <p:cNvSpPr/>
          <p:nvPr/>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46904"/>
            <a:ext cx="1477401" cy="628716"/>
          </a:xfrm>
          <a:prstGeom prst="rect">
            <a:avLst/>
          </a:prstGeom>
        </p:spPr>
      </p:pic>
      <p:sp>
        <p:nvSpPr>
          <p:cNvPr id="6" name="Title 5"/>
          <p:cNvSpPr>
            <a:spLocks noGrp="1"/>
          </p:cNvSpPr>
          <p:nvPr>
            <p:ph type="title"/>
          </p:nvPr>
        </p:nvSpPr>
        <p:spPr/>
        <p:txBody>
          <a:bodyPr/>
          <a:lstStyle/>
          <a:p>
            <a:r>
              <a:rPr lang="en-US" dirty="0" smtClean="0">
                <a:solidFill>
                  <a:srgbClr val="25438E"/>
                </a:solidFill>
              </a:rPr>
              <a:t>Part 1: SSHSP Fundamentals</a:t>
            </a:r>
            <a:endParaRPr lang="en-US" dirty="0">
              <a:solidFill>
                <a:srgbClr val="25438E"/>
              </a:solidFill>
            </a:endParaRPr>
          </a:p>
        </p:txBody>
      </p:sp>
      <p:sp>
        <p:nvSpPr>
          <p:cNvPr id="3" name="Text Placeholder 2"/>
          <p:cNvSpPr>
            <a:spLocks noGrp="1"/>
          </p:cNvSpPr>
          <p:nvPr>
            <p:ph type="body" idx="1"/>
          </p:nvPr>
        </p:nvSpPr>
        <p:spPr/>
        <p:txBody>
          <a:bodyPr>
            <a:normAutofit/>
          </a:bodyPr>
          <a:lstStyle/>
          <a:p>
            <a:r>
              <a:rPr lang="en-US" sz="3600" dirty="0" smtClean="0">
                <a:solidFill>
                  <a:srgbClr val="F2B800"/>
                </a:solidFill>
                <a:latin typeface="+mj-lt"/>
                <a:cs typeface="Arial" panose="020B0604020202020204" pitchFamily="34" charset="0"/>
              </a:rPr>
              <a:t>Compliance Policies</a:t>
            </a:r>
            <a:endParaRPr lang="en-US" sz="3600" dirty="0">
              <a:solidFill>
                <a:srgbClr val="F2B800"/>
              </a:solidFill>
              <a:latin typeface="+mj-lt"/>
              <a:cs typeface="Arial" panose="020B0604020202020204" pitchFamily="34" charset="0"/>
            </a:endParaRPr>
          </a:p>
        </p:txBody>
      </p:sp>
      <p:sp>
        <p:nvSpPr>
          <p:cNvPr id="9"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15</a:t>
            </a:fld>
            <a:endParaRPr lang="en-US" dirty="0">
              <a:solidFill>
                <a:schemeClr val="bg1"/>
              </a:solidFill>
            </a:endParaRPr>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Tree>
    <p:extLst>
      <p:ext uri="{BB962C8B-B14F-4D97-AF65-F5344CB8AC3E}">
        <p14:creationId xmlns:p14="http://schemas.microsoft.com/office/powerpoint/2010/main" val="37410496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59261"/>
            <a:ext cx="1477401" cy="628716"/>
          </a:xfrm>
          <a:prstGeom prst="rect">
            <a:avLst/>
          </a:prstGeom>
        </p:spPr>
      </p:pic>
      <p:sp>
        <p:nvSpPr>
          <p:cNvPr id="7" name="Title 6"/>
          <p:cNvSpPr>
            <a:spLocks noGrp="1"/>
          </p:cNvSpPr>
          <p:nvPr>
            <p:ph type="title"/>
          </p:nvPr>
        </p:nvSpPr>
        <p:spPr/>
        <p:txBody>
          <a:bodyPr/>
          <a:lstStyle/>
          <a:p>
            <a:r>
              <a:rPr lang="en-US" dirty="0" smtClean="0">
                <a:solidFill>
                  <a:srgbClr val="25438E"/>
                </a:solidFill>
              </a:rPr>
              <a:t>Compliance Agreement</a:t>
            </a:r>
            <a:endParaRPr lang="en-US" dirty="0">
              <a:solidFill>
                <a:srgbClr val="25438E"/>
              </a:solidFill>
            </a:endParaRPr>
          </a:p>
        </p:txBody>
      </p:sp>
      <p:sp>
        <p:nvSpPr>
          <p:cNvPr id="9" name="Content Placeholder 8"/>
          <p:cNvSpPr>
            <a:spLocks noGrp="1"/>
          </p:cNvSpPr>
          <p:nvPr>
            <p:ph idx="1"/>
          </p:nvPr>
        </p:nvSpPr>
        <p:spPr>
          <a:xfrm>
            <a:off x="838200" y="1622425"/>
            <a:ext cx="10515600" cy="4536836"/>
          </a:xfrm>
        </p:spPr>
        <p:txBody>
          <a:bodyPr>
            <a:normAutofit/>
          </a:bodyPr>
          <a:lstStyle/>
          <a:p>
            <a:r>
              <a:rPr lang="en-US" dirty="0" smtClean="0"/>
              <a:t>Set down in writing NYS’s commitment:</a:t>
            </a:r>
          </a:p>
          <a:p>
            <a:pPr lvl="1"/>
            <a:r>
              <a:rPr lang="en-US" dirty="0" smtClean="0"/>
              <a:t>To comply with all federal and State laws and regulations related to Medicaid funding;</a:t>
            </a:r>
          </a:p>
          <a:p>
            <a:pPr lvl="1"/>
            <a:r>
              <a:rPr lang="en-US" dirty="0" smtClean="0"/>
              <a:t>To ensure policies and practices are modified to achieve compliance; and</a:t>
            </a:r>
          </a:p>
          <a:p>
            <a:pPr lvl="1"/>
            <a:r>
              <a:rPr lang="en-US" dirty="0" smtClean="0"/>
              <a:t>To remedy the consequences of past practices and policies.</a:t>
            </a:r>
          </a:p>
          <a:p>
            <a:pPr lvl="1"/>
            <a:endParaRPr lang="en-US" sz="1000" dirty="0" smtClean="0"/>
          </a:p>
          <a:p>
            <a:r>
              <a:rPr lang="en-US" dirty="0" smtClean="0"/>
              <a:t>Compliance Agreement between NYS and CMS has officially ended.</a:t>
            </a:r>
          </a:p>
          <a:p>
            <a:pPr lvl="1"/>
            <a:r>
              <a:rPr lang="en-US" dirty="0" smtClean="0"/>
              <a:t>Initially the Compliance Agreement was for 3 years.  NYS requested 2 extensions to ensure all elements of the Agreement were met.</a:t>
            </a:r>
          </a:p>
          <a:p>
            <a:pPr lvl="1"/>
            <a:endParaRPr lang="en-US" sz="1000" dirty="0" smtClean="0"/>
          </a:p>
          <a:p>
            <a:r>
              <a:rPr lang="en-US" dirty="0" smtClean="0"/>
              <a:t>However, NYS will continue close oversight of the SSHSP and continue to provide Medicaid trainings to ensure continued compliance.</a:t>
            </a:r>
            <a:endParaRPr lang="en-US" dirty="0"/>
          </a:p>
        </p:txBody>
      </p:sp>
      <p:sp>
        <p:nvSpPr>
          <p:cNvPr id="12"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3"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16</a:t>
            </a:fld>
            <a:endParaRPr lang="en-US" dirty="0">
              <a:solidFill>
                <a:schemeClr val="bg1"/>
              </a:solidFill>
            </a:endParaRPr>
          </a:p>
        </p:txBody>
      </p:sp>
    </p:spTree>
    <p:extLst>
      <p:ext uri="{BB962C8B-B14F-4D97-AF65-F5344CB8AC3E}">
        <p14:creationId xmlns:p14="http://schemas.microsoft.com/office/powerpoint/2010/main" val="21432087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1618"/>
            <a:ext cx="1477401" cy="628716"/>
          </a:xfrm>
          <a:prstGeom prst="rect">
            <a:avLst/>
          </a:prstGeom>
        </p:spPr>
      </p:pic>
      <p:pic>
        <p:nvPicPr>
          <p:cNvPr id="8" name="Picture 2" descr="C:\Users\scosta\AppData\Local\Microsoft\Windows\Temporary Internet Files\Content.IE5\AHXPBR1B\MC9004352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2327" y="6058860"/>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926329" y="6233252"/>
            <a:ext cx="5758676" cy="384721"/>
          </a:xfrm>
          <a:prstGeom prst="rect">
            <a:avLst/>
          </a:prstGeom>
          <a:noFill/>
        </p:spPr>
        <p:txBody>
          <a:bodyPr wrap="square" rtlCol="0">
            <a:spAutoFit/>
          </a:bodyPr>
          <a:lstStyle/>
          <a:p>
            <a:r>
              <a:rPr lang="en-US" sz="1900" dirty="0" smtClean="0"/>
              <a:t>Do you know who your Compliance Officer is?</a:t>
            </a:r>
            <a:endParaRPr lang="en-US" sz="1900" dirty="0"/>
          </a:p>
        </p:txBody>
      </p:sp>
      <p:sp>
        <p:nvSpPr>
          <p:cNvPr id="4" name="Title 3"/>
          <p:cNvSpPr>
            <a:spLocks noGrp="1"/>
          </p:cNvSpPr>
          <p:nvPr>
            <p:ph type="title"/>
          </p:nvPr>
        </p:nvSpPr>
        <p:spPr/>
        <p:txBody>
          <a:bodyPr/>
          <a:lstStyle/>
          <a:p>
            <a:r>
              <a:rPr lang="en-US" dirty="0" smtClean="0">
                <a:solidFill>
                  <a:srgbClr val="25438E"/>
                </a:solidFill>
              </a:rPr>
              <a:t>Compliance Policies</a:t>
            </a:r>
            <a:endParaRPr lang="en-US" dirty="0">
              <a:solidFill>
                <a:srgbClr val="25438E"/>
              </a:solidFill>
            </a:endParaRPr>
          </a:p>
        </p:txBody>
      </p:sp>
      <p:sp>
        <p:nvSpPr>
          <p:cNvPr id="6" name="Content Placeholder 5"/>
          <p:cNvSpPr>
            <a:spLocks noGrp="1"/>
          </p:cNvSpPr>
          <p:nvPr>
            <p:ph idx="1"/>
          </p:nvPr>
        </p:nvSpPr>
        <p:spPr>
          <a:xfrm>
            <a:off x="838200" y="1825625"/>
            <a:ext cx="10515600" cy="3364213"/>
          </a:xfrm>
        </p:spPr>
        <p:txBody>
          <a:bodyPr/>
          <a:lstStyle/>
          <a:p>
            <a:pPr marL="0" indent="0">
              <a:buNone/>
            </a:pPr>
            <a:r>
              <a:rPr lang="en-US" b="1" dirty="0" smtClean="0">
                <a:solidFill>
                  <a:srgbClr val="F2B800"/>
                </a:solidFill>
              </a:rPr>
              <a:t>NYS Policies</a:t>
            </a:r>
          </a:p>
          <a:p>
            <a:r>
              <a:rPr lang="en-US" dirty="0" smtClean="0"/>
              <a:t>Compliance Policy</a:t>
            </a:r>
          </a:p>
          <a:p>
            <a:pPr lvl="1"/>
            <a:r>
              <a:rPr lang="en-US" dirty="0" smtClean="0"/>
              <a:t>NYS policy regarding its commitment to ensure compliance.</a:t>
            </a:r>
          </a:p>
          <a:p>
            <a:pPr lvl="1"/>
            <a:r>
              <a:rPr lang="en-US" dirty="0" smtClean="0"/>
              <a:t>NYS agrees to be in compliance with federal and State laws, rules and regulations.</a:t>
            </a:r>
          </a:p>
          <a:p>
            <a:r>
              <a:rPr lang="en-US" dirty="0" smtClean="0">
                <a:hlinkClick r:id="rId5"/>
              </a:rPr>
              <a:t>Confidential Disclosure Policy</a:t>
            </a:r>
            <a:endParaRPr lang="en-US" dirty="0" smtClean="0"/>
          </a:p>
          <a:p>
            <a:pPr lvl="1"/>
            <a:r>
              <a:rPr lang="en-US" dirty="0" smtClean="0"/>
              <a:t>How to anonymously report fraud, waste and abuse.</a:t>
            </a:r>
          </a:p>
          <a:p>
            <a:pPr lvl="1"/>
            <a:r>
              <a:rPr lang="en-US" dirty="0" smtClean="0"/>
              <a:t>Should be posted conspicuously in the school district/county locations.</a:t>
            </a:r>
            <a:endParaRPr lang="en-US" dirty="0"/>
          </a:p>
        </p:txBody>
      </p:sp>
      <p:sp>
        <p:nvSpPr>
          <p:cNvPr id="13"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17</a:t>
            </a:fld>
            <a:endParaRPr lang="en-US" dirty="0">
              <a:solidFill>
                <a:schemeClr val="bg1"/>
              </a:solidFill>
            </a:endParaRPr>
          </a:p>
        </p:txBody>
      </p:sp>
      <p:sp>
        <p:nvSpPr>
          <p:cNvPr id="15"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Tree>
    <p:extLst>
      <p:ext uri="{BB962C8B-B14F-4D97-AF65-F5344CB8AC3E}">
        <p14:creationId xmlns:p14="http://schemas.microsoft.com/office/powerpoint/2010/main" val="8073889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6100"/>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5" name="Rectangle 4"/>
          <p:cNvSpPr/>
          <p:nvPr/>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47933"/>
            <a:ext cx="1477401" cy="628716"/>
          </a:xfrm>
          <a:prstGeom prst="rect">
            <a:avLst/>
          </a:prstGeom>
        </p:spPr>
      </p:pic>
      <p:sp>
        <p:nvSpPr>
          <p:cNvPr id="6" name="Title 5"/>
          <p:cNvSpPr>
            <a:spLocks noGrp="1"/>
          </p:cNvSpPr>
          <p:nvPr>
            <p:ph type="title"/>
          </p:nvPr>
        </p:nvSpPr>
        <p:spPr/>
        <p:txBody>
          <a:bodyPr/>
          <a:lstStyle/>
          <a:p>
            <a:r>
              <a:rPr lang="en-US" dirty="0" smtClean="0">
                <a:solidFill>
                  <a:srgbClr val="25438E"/>
                </a:solidFill>
              </a:rPr>
              <a:t>Part 1: SSHSP Fundamentals</a:t>
            </a:r>
            <a:endParaRPr lang="en-US" dirty="0">
              <a:solidFill>
                <a:srgbClr val="25438E"/>
              </a:solidFill>
            </a:endParaRPr>
          </a:p>
        </p:txBody>
      </p:sp>
      <p:sp>
        <p:nvSpPr>
          <p:cNvPr id="3" name="Text Placeholder 2"/>
          <p:cNvSpPr>
            <a:spLocks noGrp="1"/>
          </p:cNvSpPr>
          <p:nvPr>
            <p:ph type="body" idx="1"/>
          </p:nvPr>
        </p:nvSpPr>
        <p:spPr/>
        <p:txBody>
          <a:bodyPr>
            <a:normAutofit/>
          </a:bodyPr>
          <a:lstStyle/>
          <a:p>
            <a:pPr lvl="0">
              <a:lnSpc>
                <a:spcPct val="100000"/>
              </a:lnSpc>
              <a:spcBef>
                <a:spcPts val="600"/>
              </a:spcBef>
              <a:spcAft>
                <a:spcPts val="600"/>
              </a:spcAft>
            </a:pPr>
            <a:r>
              <a:rPr lang="en-US" sz="3600" dirty="0" smtClean="0">
                <a:solidFill>
                  <a:srgbClr val="F2B800"/>
                </a:solidFill>
                <a:latin typeface="+mj-lt"/>
                <a:cs typeface="Arial" panose="020B0604020202020204" pitchFamily="34" charset="0"/>
              </a:rPr>
              <a:t>Health </a:t>
            </a:r>
            <a:r>
              <a:rPr lang="en-US" sz="3600" dirty="0">
                <a:solidFill>
                  <a:srgbClr val="F2B800"/>
                </a:solidFill>
                <a:latin typeface="+mj-lt"/>
                <a:cs typeface="Arial" panose="020B0604020202020204" pitchFamily="34" charset="0"/>
              </a:rPr>
              <a:t>Insurance Portability &amp; Accountability </a:t>
            </a:r>
            <a:r>
              <a:rPr lang="en-US" sz="3600" dirty="0" smtClean="0">
                <a:solidFill>
                  <a:srgbClr val="F2B800"/>
                </a:solidFill>
                <a:latin typeface="+mj-lt"/>
                <a:cs typeface="Arial" panose="020B0604020202020204" pitchFamily="34" charset="0"/>
              </a:rPr>
              <a:t>Act </a:t>
            </a:r>
            <a:r>
              <a:rPr lang="en-US" sz="3600" dirty="0">
                <a:solidFill>
                  <a:srgbClr val="F2B800"/>
                </a:solidFill>
                <a:latin typeface="+mj-lt"/>
                <a:cs typeface="Arial" panose="020B0604020202020204" pitchFamily="34" charset="0"/>
              </a:rPr>
              <a:t>(HIPAA</a:t>
            </a:r>
            <a:r>
              <a:rPr lang="en-US" sz="3600" dirty="0" smtClean="0">
                <a:solidFill>
                  <a:srgbClr val="F2B800"/>
                </a:solidFill>
                <a:latin typeface="+mj-lt"/>
                <a:cs typeface="Arial" panose="020B0604020202020204" pitchFamily="34" charset="0"/>
              </a:rPr>
              <a:t>) and Family Educational Rights &amp; Privacy Act (FERPA)</a:t>
            </a:r>
            <a:endParaRPr lang="en-US" sz="3600" kern="0" dirty="0">
              <a:solidFill>
                <a:srgbClr val="F2B800"/>
              </a:solidFill>
              <a:latin typeface="+mj-lt"/>
              <a:cs typeface="Arial" panose="020B0604020202020204" pitchFamily="34" charset="0"/>
            </a:endParaRPr>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18</a:t>
            </a:fld>
            <a:endParaRPr lang="en-US" dirty="0">
              <a:solidFill>
                <a:schemeClr val="bg1"/>
              </a:solidFill>
            </a:endParaRPr>
          </a:p>
        </p:txBody>
      </p:sp>
    </p:spTree>
    <p:extLst>
      <p:ext uri="{BB962C8B-B14F-4D97-AF65-F5344CB8AC3E}">
        <p14:creationId xmlns:p14="http://schemas.microsoft.com/office/powerpoint/2010/main" val="1855612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36158" y="6159261"/>
            <a:ext cx="1477401" cy="628716"/>
          </a:xfrm>
          <a:prstGeom prst="rect">
            <a:avLst/>
          </a:prstGeom>
        </p:spPr>
      </p:pic>
      <p:sp>
        <p:nvSpPr>
          <p:cNvPr id="3" name="Title 2"/>
          <p:cNvSpPr>
            <a:spLocks noGrp="1"/>
          </p:cNvSpPr>
          <p:nvPr>
            <p:ph type="title"/>
          </p:nvPr>
        </p:nvSpPr>
        <p:spPr>
          <a:xfrm>
            <a:off x="838200" y="602309"/>
            <a:ext cx="10515600" cy="1325563"/>
          </a:xfrm>
        </p:spPr>
        <p:txBody>
          <a:bodyPr/>
          <a:lstStyle/>
          <a:p>
            <a:r>
              <a:rPr lang="en-US" dirty="0" smtClean="0">
                <a:solidFill>
                  <a:srgbClr val="25438E"/>
                </a:solidFill>
              </a:rPr>
              <a:t>Health Insurance Portability &amp; Accountability Act (HIPAA)</a:t>
            </a:r>
            <a:endParaRPr lang="en-US" dirty="0">
              <a:solidFill>
                <a:srgbClr val="25438E"/>
              </a:solidFill>
            </a:endParaRPr>
          </a:p>
        </p:txBody>
      </p:sp>
      <p:sp>
        <p:nvSpPr>
          <p:cNvPr id="6" name="Content Placeholder 5"/>
          <p:cNvSpPr>
            <a:spLocks noGrp="1"/>
          </p:cNvSpPr>
          <p:nvPr>
            <p:ph idx="1"/>
          </p:nvPr>
        </p:nvSpPr>
        <p:spPr>
          <a:xfrm>
            <a:off x="838200" y="2062809"/>
            <a:ext cx="10515600" cy="3636061"/>
          </a:xfrm>
        </p:spPr>
        <p:txBody>
          <a:bodyPr/>
          <a:lstStyle/>
          <a:p>
            <a:r>
              <a:rPr lang="en-US" dirty="0" smtClean="0"/>
              <a:t>The Health Insurance Portability and Accountability Act of 1996 (HIPAA) requires standards to be adopted in two areas:</a:t>
            </a:r>
          </a:p>
          <a:p>
            <a:pPr lvl="1"/>
            <a:r>
              <a:rPr lang="en-US" dirty="0" smtClean="0"/>
              <a:t>Electronic health-care transactions (include standardizing the manner in which health services are claimed by any entity for any person in receipt of such a service), and</a:t>
            </a:r>
          </a:p>
          <a:p>
            <a:pPr lvl="1"/>
            <a:r>
              <a:rPr lang="en-US" dirty="0" smtClean="0"/>
              <a:t>Privacy (confidentiality) of all health-related services provided.  This involves protection of health information for anyone in receipt of such services.</a:t>
            </a:r>
          </a:p>
          <a:p>
            <a:r>
              <a:rPr lang="en-US" dirty="0"/>
              <a:t>For more information about </a:t>
            </a:r>
            <a:r>
              <a:rPr lang="en-US" dirty="0" smtClean="0"/>
              <a:t>HIPAA </a:t>
            </a:r>
            <a:r>
              <a:rPr lang="en-US" dirty="0"/>
              <a:t>please visit the US Department of Health and Human Services website at: </a:t>
            </a:r>
            <a:r>
              <a:rPr lang="en-US" dirty="0">
                <a:hlinkClick r:id="rId4"/>
              </a:rPr>
              <a:t>http://www.hhs.gov/ocr/privacy</a:t>
            </a:r>
            <a:r>
              <a:rPr lang="en-US" dirty="0" smtClean="0">
                <a:hlinkClick r:id="rId4"/>
              </a:rPr>
              <a:t>/</a:t>
            </a:r>
            <a:r>
              <a:rPr lang="en-US" dirty="0" smtClean="0"/>
              <a:t>. </a:t>
            </a:r>
            <a:endParaRPr lang="en-US" dirty="0"/>
          </a:p>
        </p:txBody>
      </p:sp>
      <p:sp>
        <p:nvSpPr>
          <p:cNvPr id="9"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19</a:t>
            </a:fld>
            <a:endParaRPr lang="en-US" dirty="0">
              <a:solidFill>
                <a:schemeClr val="bg1"/>
              </a:solidFill>
            </a:endParaRPr>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Tree>
    <p:extLst>
      <p:ext uri="{BB962C8B-B14F-4D97-AF65-F5344CB8AC3E}">
        <p14:creationId xmlns:p14="http://schemas.microsoft.com/office/powerpoint/2010/main" val="4156127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646545" y="1905001"/>
            <a:ext cx="11072091" cy="2555488"/>
          </a:xfrm>
        </p:spPr>
        <p:txBody>
          <a:bodyPr>
            <a:noAutofit/>
          </a:bodyPr>
          <a:lstStyle/>
          <a:p>
            <a:pPr marL="0" indent="0">
              <a:lnSpc>
                <a:spcPct val="100000"/>
              </a:lnSpc>
              <a:spcBef>
                <a:spcPts val="600"/>
              </a:spcBef>
              <a:spcAft>
                <a:spcPts val="600"/>
              </a:spcAft>
              <a:buNone/>
            </a:pPr>
            <a:r>
              <a:rPr lang="en-US" dirty="0" smtClean="0">
                <a:latin typeface="Arial" panose="020B0604020202020204" pitchFamily="34" charset="0"/>
                <a:cs typeface="Arial" panose="020B0604020202020204" pitchFamily="34" charset="0"/>
              </a:rPr>
              <a:t>Preschool/School Supportive Health </a:t>
            </a:r>
            <a:r>
              <a:rPr lang="en-US" dirty="0">
                <a:latin typeface="Arial" panose="020B0604020202020204" pitchFamily="34" charset="0"/>
                <a:cs typeface="Arial" panose="020B0604020202020204" pitchFamily="34" charset="0"/>
              </a:rPr>
              <a:t>Services </a:t>
            </a:r>
            <a:r>
              <a:rPr lang="en-US" dirty="0" smtClean="0">
                <a:latin typeface="Arial" panose="020B0604020202020204" pitchFamily="34" charset="0"/>
                <a:cs typeface="Arial" panose="020B0604020202020204" pitchFamily="34" charset="0"/>
              </a:rPr>
              <a:t>Program (SSHSP)</a:t>
            </a:r>
            <a:endParaRPr lang="en-US" dirty="0">
              <a:latin typeface="Arial" panose="020B0604020202020204" pitchFamily="34" charset="0"/>
              <a:cs typeface="Arial" panose="020B0604020202020204" pitchFamily="34" charset="0"/>
            </a:endParaRPr>
          </a:p>
          <a:p>
            <a:pPr marL="0" indent="0">
              <a:lnSpc>
                <a:spcPct val="100000"/>
              </a:lnSpc>
              <a:spcBef>
                <a:spcPts val="600"/>
              </a:spcBef>
              <a:spcAft>
                <a:spcPts val="600"/>
              </a:spcAft>
              <a:buNone/>
            </a:pPr>
            <a:endParaRPr lang="en-US" sz="2400" dirty="0" smtClean="0">
              <a:latin typeface="Arial" panose="020B0604020202020204" pitchFamily="34" charset="0"/>
              <a:cs typeface="Arial" panose="020B0604020202020204" pitchFamily="34" charset="0"/>
            </a:endParaRPr>
          </a:p>
          <a:p>
            <a:pPr marL="0" indent="0">
              <a:lnSpc>
                <a:spcPct val="100000"/>
              </a:lnSpc>
              <a:spcBef>
                <a:spcPts val="600"/>
              </a:spcBef>
              <a:spcAft>
                <a:spcPts val="600"/>
              </a:spcAft>
              <a:buNone/>
            </a:pPr>
            <a:r>
              <a:rPr lang="en-US" sz="2400" dirty="0" smtClean="0">
                <a:latin typeface="Arial" panose="020B0604020202020204" pitchFamily="34" charset="0"/>
                <a:cs typeface="Arial" panose="020B0604020202020204" pitchFamily="34" charset="0"/>
              </a:rPr>
              <a:t>A New York State Medicaid program </a:t>
            </a:r>
            <a:r>
              <a:rPr lang="en-US" sz="2400" dirty="0">
                <a:latin typeface="Arial" panose="020B0604020202020204" pitchFamily="34" charset="0"/>
                <a:cs typeface="Arial" panose="020B0604020202020204" pitchFamily="34" charset="0"/>
              </a:rPr>
              <a:t>that allows school districts and counties to access federal monies for medically necessary services provided to Medicaid eligible students with disabilities as long as all Medicaid requirements are met. </a:t>
            </a:r>
            <a:endParaRPr lang="en-US" sz="2400" b="0" dirty="0" smtClean="0">
              <a:latin typeface="Arial" panose="020B0604020202020204" pitchFamily="34" charset="0"/>
              <a:cs typeface="Arial" panose="020B0604020202020204" pitchFamily="34" charset="0"/>
            </a:endParaRPr>
          </a:p>
        </p:txBody>
      </p:sp>
      <p:sp>
        <p:nvSpPr>
          <p:cNvPr id="7" name="Title 7"/>
          <p:cNvSpPr>
            <a:spLocks noGrp="1"/>
          </p:cNvSpPr>
          <p:nvPr>
            <p:ph type="title"/>
          </p:nvPr>
        </p:nvSpPr>
        <p:spPr>
          <a:xfrm>
            <a:off x="611910" y="1167086"/>
            <a:ext cx="11210636" cy="548640"/>
          </a:xfrm>
        </p:spPr>
        <p:txBody>
          <a:bodyPr>
            <a:normAutofit fontScale="90000"/>
          </a:bodyPr>
          <a:lstStyle/>
          <a:p>
            <a:r>
              <a:rPr lang="en-US" dirty="0" smtClean="0">
                <a:solidFill>
                  <a:srgbClr val="25438E"/>
                </a:solidFill>
                <a:latin typeface="Arial" panose="020B0604020202020204" pitchFamily="34" charset="0"/>
                <a:cs typeface="Arial" panose="020B0604020202020204" pitchFamily="34" charset="0"/>
              </a:rPr>
              <a:t>What </a:t>
            </a:r>
            <a:r>
              <a:rPr lang="en-US" dirty="0">
                <a:solidFill>
                  <a:srgbClr val="25438E"/>
                </a:solidFill>
                <a:latin typeface="Arial" panose="020B0604020202020204" pitchFamily="34" charset="0"/>
                <a:cs typeface="Arial" panose="020B0604020202020204" pitchFamily="34" charset="0"/>
              </a:rPr>
              <a:t>is SSHSP?</a:t>
            </a:r>
          </a:p>
        </p:txBody>
      </p:sp>
      <p:sp>
        <p:nvSpPr>
          <p:cNvPr id="12" name="Rectangle 11"/>
          <p:cNvSpPr/>
          <p:nvPr/>
        </p:nvSpPr>
        <p:spPr>
          <a:xfrm>
            <a:off x="0" y="156100"/>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3" name="Rectangle 12"/>
          <p:cNvSpPr/>
          <p:nvPr/>
        </p:nvSpPr>
        <p:spPr>
          <a:xfrm>
            <a:off x="0" y="15"/>
            <a:ext cx="12192000" cy="16254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59261"/>
            <a:ext cx="1477401" cy="628716"/>
          </a:xfrm>
          <a:prstGeom prst="rect">
            <a:avLst/>
          </a:prstGeom>
        </p:spPr>
      </p:pic>
      <p:sp>
        <p:nvSpPr>
          <p:cNvPr id="2" name="Slide Number Placeholder 1"/>
          <p:cNvSpPr>
            <a:spLocks noGrp="1"/>
          </p:cNvSpPr>
          <p:nvPr>
            <p:ph type="sldNum" sz="quarter" idx="12"/>
          </p:nvPr>
        </p:nvSpPr>
        <p:spPr>
          <a:xfrm>
            <a:off x="11465274" y="212426"/>
            <a:ext cx="447907" cy="276999"/>
          </a:xfrm>
          <a:solidFill>
            <a:srgbClr val="25438E"/>
          </a:solidFill>
          <a:ln>
            <a:noFill/>
          </a:ln>
        </p:spPr>
        <p:txBody>
          <a:bodyPr/>
          <a:lstStyle/>
          <a:p>
            <a:fld id="{03768EE8-2548-4B81-96CA-2A79AF6555F1}" type="slidenum">
              <a:rPr lang="en-US" smtClean="0">
                <a:solidFill>
                  <a:schemeClr val="bg1"/>
                </a:solidFill>
              </a:rPr>
              <a:t>2</a:t>
            </a:fld>
            <a:endParaRPr lang="en-US" dirty="0">
              <a:solidFill>
                <a:schemeClr val="bg1"/>
              </a:solidFill>
            </a:endParaRPr>
          </a:p>
        </p:txBody>
      </p:sp>
      <p:sp>
        <p:nvSpPr>
          <p:cNvPr id="9"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Tree>
    <p:extLst>
      <p:ext uri="{BB962C8B-B14F-4D97-AF65-F5344CB8AC3E}">
        <p14:creationId xmlns:p14="http://schemas.microsoft.com/office/powerpoint/2010/main" val="3421298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sp>
        <p:nvSpPr>
          <p:cNvPr id="5" name="Title 4"/>
          <p:cNvSpPr>
            <a:spLocks noGrp="1"/>
          </p:cNvSpPr>
          <p:nvPr>
            <p:ph type="title"/>
          </p:nvPr>
        </p:nvSpPr>
        <p:spPr/>
        <p:txBody>
          <a:bodyPr/>
          <a:lstStyle/>
          <a:p>
            <a:r>
              <a:rPr lang="en-US" dirty="0" smtClean="0">
                <a:solidFill>
                  <a:srgbClr val="25438E"/>
                </a:solidFill>
              </a:rPr>
              <a:t>Family Educational Rights &amp; Privacy Act (FERPA)</a:t>
            </a:r>
            <a:endParaRPr lang="en-US" dirty="0">
              <a:solidFill>
                <a:srgbClr val="25438E"/>
              </a:solidFill>
            </a:endParaRPr>
          </a:p>
        </p:txBody>
      </p:sp>
      <p:sp>
        <p:nvSpPr>
          <p:cNvPr id="6" name="Content Placeholder 5"/>
          <p:cNvSpPr>
            <a:spLocks noGrp="1"/>
          </p:cNvSpPr>
          <p:nvPr>
            <p:ph idx="1"/>
          </p:nvPr>
        </p:nvSpPr>
        <p:spPr>
          <a:xfrm>
            <a:off x="838200" y="1660525"/>
            <a:ext cx="10515600" cy="4351338"/>
          </a:xfrm>
        </p:spPr>
        <p:txBody>
          <a:bodyPr/>
          <a:lstStyle/>
          <a:p>
            <a:r>
              <a:rPr lang="en-US" dirty="0" smtClean="0"/>
              <a:t>The Family Educational Rights and Privacy Act (FERPA) (1232g; 34 CFR Part 99) (also known as the Buckley Amendment) is a federal law that protects the privacy of student education records.  The law applies to all schools that receive funds under an applicable program of the U.S. Department of Education.</a:t>
            </a:r>
          </a:p>
          <a:p>
            <a:r>
              <a:rPr lang="en-US" dirty="0" smtClean="0"/>
              <a:t>In order to assure compliance with FERPA (and thus with HIPAA), the following minimum procedures must be in place:</a:t>
            </a:r>
          </a:p>
          <a:p>
            <a:pPr lvl="1"/>
            <a:r>
              <a:rPr lang="en-US" dirty="0" smtClean="0"/>
              <a:t>All student data files and information must be protected (e.g., student files are locked or only accessible by appropriate personnel).</a:t>
            </a:r>
          </a:p>
        </p:txBody>
      </p:sp>
      <p:sp>
        <p:nvSpPr>
          <p:cNvPr id="12"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3"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20</a:t>
            </a:fld>
            <a:endParaRPr lang="en-US" dirty="0">
              <a:solidFill>
                <a:schemeClr val="bg1"/>
              </a:solidFill>
            </a:endParaRPr>
          </a:p>
        </p:txBody>
      </p:sp>
    </p:spTree>
    <p:extLst>
      <p:ext uri="{BB962C8B-B14F-4D97-AF65-F5344CB8AC3E}">
        <p14:creationId xmlns:p14="http://schemas.microsoft.com/office/powerpoint/2010/main" val="38194061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44846"/>
            <a:ext cx="1477401" cy="628716"/>
          </a:xfrm>
          <a:prstGeom prst="rect">
            <a:avLst/>
          </a:prstGeom>
        </p:spPr>
      </p:pic>
      <p:sp>
        <p:nvSpPr>
          <p:cNvPr id="5" name="Title 4"/>
          <p:cNvSpPr>
            <a:spLocks noGrp="1"/>
          </p:cNvSpPr>
          <p:nvPr>
            <p:ph type="title"/>
          </p:nvPr>
        </p:nvSpPr>
        <p:spPr>
          <a:xfrm>
            <a:off x="838200" y="619125"/>
            <a:ext cx="10515600" cy="1325563"/>
          </a:xfrm>
        </p:spPr>
        <p:txBody>
          <a:bodyPr/>
          <a:lstStyle/>
          <a:p>
            <a:r>
              <a:rPr lang="en-US" dirty="0" smtClean="0">
                <a:solidFill>
                  <a:srgbClr val="25438E"/>
                </a:solidFill>
              </a:rPr>
              <a:t>Family Educational Rights &amp; Privacy Act (FERPA)</a:t>
            </a:r>
            <a:r>
              <a:rPr lang="en-US" sz="4000" dirty="0">
                <a:solidFill>
                  <a:srgbClr val="25438E"/>
                </a:solidFill>
              </a:rPr>
              <a:t> </a:t>
            </a:r>
            <a:r>
              <a:rPr lang="en-US" sz="4000" dirty="0" smtClean="0">
                <a:solidFill>
                  <a:srgbClr val="25438E"/>
                </a:solidFill>
              </a:rPr>
              <a:t>— contd.</a:t>
            </a:r>
            <a:endParaRPr lang="en-US" sz="4000" dirty="0">
              <a:solidFill>
                <a:srgbClr val="25438E"/>
              </a:solidFill>
            </a:endParaRPr>
          </a:p>
        </p:txBody>
      </p:sp>
      <p:sp>
        <p:nvSpPr>
          <p:cNvPr id="6" name="Content Placeholder 5"/>
          <p:cNvSpPr>
            <a:spLocks noGrp="1"/>
          </p:cNvSpPr>
          <p:nvPr>
            <p:ph idx="1"/>
          </p:nvPr>
        </p:nvSpPr>
        <p:spPr>
          <a:xfrm>
            <a:off x="838200" y="1990725"/>
            <a:ext cx="10515600" cy="4351338"/>
          </a:xfrm>
        </p:spPr>
        <p:txBody>
          <a:bodyPr/>
          <a:lstStyle/>
          <a:p>
            <a:pPr lvl="1"/>
            <a:r>
              <a:rPr lang="en-US" dirty="0" smtClean="0"/>
              <a:t>Any </a:t>
            </a:r>
            <a:r>
              <a:rPr lang="en-US" dirty="0"/>
              <a:t>student information/files transmitted to other appropriate recipients must also be protected.  </a:t>
            </a:r>
            <a:r>
              <a:rPr lang="en-US" dirty="0" smtClean="0"/>
              <a:t>Information/files </a:t>
            </a:r>
            <a:r>
              <a:rPr lang="en-US" dirty="0"/>
              <a:t>must be encrypted and password protected.</a:t>
            </a:r>
          </a:p>
          <a:p>
            <a:pPr lvl="1"/>
            <a:r>
              <a:rPr lang="en-US" dirty="0" smtClean="0"/>
              <a:t>Student information/files may be faxed to appropriate personnel, but only to secure sites.</a:t>
            </a:r>
          </a:p>
          <a:p>
            <a:pPr lvl="1"/>
            <a:r>
              <a:rPr lang="en-US" dirty="0" smtClean="0"/>
              <a:t>Parental consent is required for the release of any personally identifiable information other than those specifically excluded in 34 CFR 99.31. </a:t>
            </a:r>
          </a:p>
          <a:p>
            <a:r>
              <a:rPr lang="en-US" dirty="0" smtClean="0"/>
              <a:t>See </a:t>
            </a:r>
            <a:r>
              <a:rPr lang="en-US" i="1" dirty="0" smtClean="0"/>
              <a:t>Procedures for the Transmission of Student Specific Information For Medicaid Billing Purposes </a:t>
            </a:r>
            <a:r>
              <a:rPr lang="en-US" dirty="0" smtClean="0"/>
              <a:t>in </a:t>
            </a:r>
            <a:r>
              <a:rPr lang="en-US" dirty="0" smtClean="0">
                <a:hlinkClick r:id="rId4"/>
              </a:rPr>
              <a:t>Medicaid Handbook 8</a:t>
            </a:r>
            <a:r>
              <a:rPr lang="en-US" dirty="0" smtClean="0"/>
              <a:t>, page 11, for all communications between school districts, counties, and SED/DOH pertaining to student-specific information.</a:t>
            </a:r>
            <a:endParaRPr lang="en-US" dirty="0"/>
          </a:p>
        </p:txBody>
      </p:sp>
      <p:sp>
        <p:nvSpPr>
          <p:cNvPr id="9"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21</a:t>
            </a:fld>
            <a:endParaRPr lang="en-US" dirty="0">
              <a:solidFill>
                <a:schemeClr val="bg1"/>
              </a:solidFill>
            </a:endParaRPr>
          </a:p>
        </p:txBody>
      </p:sp>
    </p:spTree>
    <p:extLst>
      <p:ext uri="{BB962C8B-B14F-4D97-AF65-F5344CB8AC3E}">
        <p14:creationId xmlns:p14="http://schemas.microsoft.com/office/powerpoint/2010/main" val="10132243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6100"/>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5" name="Rectangle 4"/>
          <p:cNvSpPr/>
          <p:nvPr/>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23115" y="6157546"/>
            <a:ext cx="1477401" cy="628716"/>
          </a:xfrm>
          <a:prstGeom prst="rect">
            <a:avLst/>
          </a:prstGeom>
        </p:spPr>
      </p:pic>
      <p:sp>
        <p:nvSpPr>
          <p:cNvPr id="6" name="Title 5"/>
          <p:cNvSpPr>
            <a:spLocks noGrp="1"/>
          </p:cNvSpPr>
          <p:nvPr>
            <p:ph type="title"/>
          </p:nvPr>
        </p:nvSpPr>
        <p:spPr/>
        <p:txBody>
          <a:bodyPr/>
          <a:lstStyle/>
          <a:p>
            <a:r>
              <a:rPr lang="en-US" dirty="0" smtClean="0">
                <a:solidFill>
                  <a:srgbClr val="25438E"/>
                </a:solidFill>
              </a:rPr>
              <a:t>Part 1: SSHSP Fundamentals</a:t>
            </a:r>
            <a:endParaRPr lang="en-US" dirty="0">
              <a:solidFill>
                <a:srgbClr val="25438E"/>
              </a:solidFill>
            </a:endParaRPr>
          </a:p>
        </p:txBody>
      </p:sp>
      <p:sp>
        <p:nvSpPr>
          <p:cNvPr id="3" name="Text Placeholder 2"/>
          <p:cNvSpPr>
            <a:spLocks noGrp="1"/>
          </p:cNvSpPr>
          <p:nvPr>
            <p:ph type="body" idx="1"/>
          </p:nvPr>
        </p:nvSpPr>
        <p:spPr>
          <a:xfrm>
            <a:off x="831850" y="4589463"/>
            <a:ext cx="4044950" cy="808037"/>
          </a:xfrm>
        </p:spPr>
        <p:txBody>
          <a:bodyPr>
            <a:normAutofit/>
          </a:bodyPr>
          <a:lstStyle/>
          <a:p>
            <a:r>
              <a:rPr lang="en-US" sz="3600" dirty="0" smtClean="0">
                <a:solidFill>
                  <a:srgbClr val="F2B800"/>
                </a:solidFill>
                <a:latin typeface="+mj-lt"/>
                <a:cs typeface="Arial" panose="020B0604020202020204" pitchFamily="34" charset="0"/>
              </a:rPr>
              <a:t>IEP Services</a:t>
            </a:r>
            <a:endParaRPr lang="en-US" sz="3600" dirty="0">
              <a:solidFill>
                <a:srgbClr val="F2B800"/>
              </a:solidFill>
              <a:latin typeface="+mj-lt"/>
              <a:cs typeface="Arial" panose="020B0604020202020204" pitchFamily="34" charset="0"/>
            </a:endParaRPr>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22</a:t>
            </a:fld>
            <a:endParaRPr lang="en-US" dirty="0">
              <a:solidFill>
                <a:schemeClr val="bg1"/>
              </a:solidFill>
            </a:endParaRPr>
          </a:p>
        </p:txBody>
      </p:sp>
    </p:spTree>
    <p:extLst>
      <p:ext uri="{BB962C8B-B14F-4D97-AF65-F5344CB8AC3E}">
        <p14:creationId xmlns:p14="http://schemas.microsoft.com/office/powerpoint/2010/main" val="702324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32146"/>
            <a:ext cx="1477401" cy="628716"/>
          </a:xfrm>
          <a:prstGeom prst="rect">
            <a:avLst/>
          </a:prstGeom>
        </p:spPr>
      </p:pic>
      <p:pic>
        <p:nvPicPr>
          <p:cNvPr id="13" name="Picture 2" descr="C:\Users\scosta\AppData\Local\Microsoft\Windows\Temporary Internet Files\Content.IE5\AHXPBR1B\MC9004352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1870" y="5890050"/>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p:txBody>
          <a:bodyPr/>
          <a:lstStyle/>
          <a:p>
            <a:r>
              <a:rPr lang="en-US" dirty="0" smtClean="0">
                <a:solidFill>
                  <a:srgbClr val="25438E"/>
                </a:solidFill>
              </a:rPr>
              <a:t>Individualized Education Program (IEP)</a:t>
            </a:r>
            <a:endParaRPr lang="en-US" dirty="0">
              <a:solidFill>
                <a:srgbClr val="25438E"/>
              </a:solidFill>
            </a:endParaRPr>
          </a:p>
        </p:txBody>
      </p:sp>
      <p:sp>
        <p:nvSpPr>
          <p:cNvPr id="6" name="Content Placeholder 5"/>
          <p:cNvSpPr>
            <a:spLocks noGrp="1"/>
          </p:cNvSpPr>
          <p:nvPr>
            <p:ph idx="1"/>
          </p:nvPr>
        </p:nvSpPr>
        <p:spPr>
          <a:xfrm>
            <a:off x="838200" y="1825625"/>
            <a:ext cx="10515600" cy="3584575"/>
          </a:xfrm>
        </p:spPr>
        <p:txBody>
          <a:bodyPr/>
          <a:lstStyle/>
          <a:p>
            <a:r>
              <a:rPr lang="en-US" dirty="0" smtClean="0"/>
              <a:t>The IEP is the cornerstone of the special education process for each individual student with a disability.  It is designed to enable a student with a disability to receive a free appropriate public education (FAPE) and to benefit from special education.  It is the tool used to document how one student’s special needs related to his/her disability will be met within the context of an educational environment.</a:t>
            </a:r>
          </a:p>
          <a:p>
            <a:r>
              <a:rPr lang="en-US" dirty="0" smtClean="0"/>
              <a:t>For Medicaid claiming purposes, all school supportive health services, including evaluations, must be included in </a:t>
            </a:r>
            <a:r>
              <a:rPr lang="en-US" smtClean="0"/>
              <a:t>the student’s </a:t>
            </a:r>
            <a:r>
              <a:rPr lang="en-US" dirty="0" smtClean="0"/>
              <a:t>IEP.</a:t>
            </a:r>
            <a:endParaRPr lang="en-US" dirty="0"/>
          </a:p>
        </p:txBody>
      </p:sp>
      <p:sp>
        <p:nvSpPr>
          <p:cNvPr id="7" name="TextBox 6"/>
          <p:cNvSpPr txBox="1"/>
          <p:nvPr/>
        </p:nvSpPr>
        <p:spPr>
          <a:xfrm>
            <a:off x="1066800" y="6057900"/>
            <a:ext cx="6388100" cy="384721"/>
          </a:xfrm>
          <a:prstGeom prst="rect">
            <a:avLst/>
          </a:prstGeom>
          <a:noFill/>
        </p:spPr>
        <p:txBody>
          <a:bodyPr wrap="square" rtlCol="0">
            <a:spAutoFit/>
          </a:bodyPr>
          <a:lstStyle/>
          <a:p>
            <a:r>
              <a:rPr lang="en-US" sz="1900" dirty="0" smtClean="0"/>
              <a:t>The written order/referral (not the IEP) documents medical necessity</a:t>
            </a:r>
            <a:r>
              <a:rPr lang="en-US" dirty="0" smtClean="0"/>
              <a:t>.</a:t>
            </a:r>
            <a:endParaRPr lang="en-US" dirty="0"/>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23</a:t>
            </a:fld>
            <a:endParaRPr lang="en-US" dirty="0">
              <a:solidFill>
                <a:schemeClr val="bg1"/>
              </a:solidFill>
            </a:endParaRPr>
          </a:p>
        </p:txBody>
      </p:sp>
    </p:spTree>
    <p:extLst>
      <p:ext uri="{BB962C8B-B14F-4D97-AF65-F5344CB8AC3E}">
        <p14:creationId xmlns:p14="http://schemas.microsoft.com/office/powerpoint/2010/main" val="41375980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35815" y="6081346"/>
            <a:ext cx="1477401" cy="628716"/>
          </a:xfrm>
          <a:prstGeom prst="rect">
            <a:avLst/>
          </a:prstGeom>
        </p:spPr>
      </p:pic>
      <p:sp>
        <p:nvSpPr>
          <p:cNvPr id="4" name="Title 3"/>
          <p:cNvSpPr>
            <a:spLocks noGrp="1"/>
          </p:cNvSpPr>
          <p:nvPr>
            <p:ph type="title"/>
          </p:nvPr>
        </p:nvSpPr>
        <p:spPr>
          <a:xfrm>
            <a:off x="838199" y="558800"/>
            <a:ext cx="10801783" cy="1106488"/>
          </a:xfrm>
        </p:spPr>
        <p:txBody>
          <a:bodyPr/>
          <a:lstStyle/>
          <a:p>
            <a:r>
              <a:rPr lang="en-US" dirty="0" smtClean="0">
                <a:solidFill>
                  <a:srgbClr val="25438E"/>
                </a:solidFill>
              </a:rPr>
              <a:t>SSHSP: Educational Needs and Medical Necessity</a:t>
            </a:r>
            <a:endParaRPr lang="en-US" dirty="0">
              <a:solidFill>
                <a:srgbClr val="25438E"/>
              </a:solidFill>
            </a:endParaRPr>
          </a:p>
        </p:txBody>
      </p:sp>
      <p:sp>
        <p:nvSpPr>
          <p:cNvPr id="9"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1"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24</a:t>
            </a:fld>
            <a:endParaRPr lang="en-US" dirty="0">
              <a:solidFill>
                <a:schemeClr val="bg1"/>
              </a:solidFill>
            </a:endParaRPr>
          </a:p>
        </p:txBody>
      </p:sp>
      <p:graphicFrame>
        <p:nvGraphicFramePr>
          <p:cNvPr id="3" name="Diagram 2"/>
          <p:cNvGraphicFramePr/>
          <p:nvPr>
            <p:extLst>
              <p:ext uri="{D42A27DB-BD31-4B8C-83A1-F6EECF244321}">
                <p14:modId xmlns:p14="http://schemas.microsoft.com/office/powerpoint/2010/main" val="847443499"/>
              </p:ext>
            </p:extLst>
          </p:nvPr>
        </p:nvGraphicFramePr>
        <p:xfrm>
          <a:off x="563447" y="1540933"/>
          <a:ext cx="10993553" cy="44407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123235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6100"/>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5" name="Rectangle 4"/>
          <p:cNvSpPr/>
          <p:nvPr/>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015" y="6119446"/>
            <a:ext cx="1477401" cy="628716"/>
          </a:xfrm>
          <a:prstGeom prst="rect">
            <a:avLst/>
          </a:prstGeom>
        </p:spPr>
      </p:pic>
      <p:sp>
        <p:nvSpPr>
          <p:cNvPr id="6" name="Title 5"/>
          <p:cNvSpPr>
            <a:spLocks noGrp="1"/>
          </p:cNvSpPr>
          <p:nvPr>
            <p:ph type="title"/>
          </p:nvPr>
        </p:nvSpPr>
        <p:spPr/>
        <p:txBody>
          <a:bodyPr/>
          <a:lstStyle/>
          <a:p>
            <a:r>
              <a:rPr lang="en-US" dirty="0" smtClean="0">
                <a:solidFill>
                  <a:srgbClr val="25438E"/>
                </a:solidFill>
              </a:rPr>
              <a:t>Part 1: SSHSP Fundamentals</a:t>
            </a:r>
            <a:endParaRPr lang="en-US" dirty="0">
              <a:solidFill>
                <a:srgbClr val="25438E"/>
              </a:solidFill>
            </a:endParaRPr>
          </a:p>
        </p:txBody>
      </p:sp>
      <p:sp>
        <p:nvSpPr>
          <p:cNvPr id="3" name="Text Placeholder 2"/>
          <p:cNvSpPr>
            <a:spLocks noGrp="1"/>
          </p:cNvSpPr>
          <p:nvPr>
            <p:ph type="body" idx="1"/>
          </p:nvPr>
        </p:nvSpPr>
        <p:spPr>
          <a:xfrm>
            <a:off x="831850" y="4589463"/>
            <a:ext cx="10515600" cy="935037"/>
          </a:xfrm>
        </p:spPr>
        <p:txBody>
          <a:bodyPr>
            <a:normAutofit/>
          </a:bodyPr>
          <a:lstStyle/>
          <a:p>
            <a:r>
              <a:rPr lang="en-US" sz="3600" dirty="0" smtClean="0">
                <a:solidFill>
                  <a:srgbClr val="F2B800"/>
                </a:solidFill>
                <a:latin typeface="+mj-lt"/>
                <a:cs typeface="Arial" panose="020B0604020202020204" pitchFamily="34" charset="0"/>
              </a:rPr>
              <a:t>Stakeholders</a:t>
            </a:r>
            <a:endParaRPr lang="en-US" sz="3600" dirty="0">
              <a:solidFill>
                <a:srgbClr val="F2B800"/>
              </a:solidFill>
              <a:latin typeface="+mj-lt"/>
              <a:cs typeface="Arial" panose="020B0604020202020204" pitchFamily="34" charset="0"/>
            </a:endParaRPr>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25</a:t>
            </a:fld>
            <a:endParaRPr lang="en-US" dirty="0">
              <a:solidFill>
                <a:schemeClr val="bg1"/>
              </a:solidFill>
            </a:endParaRPr>
          </a:p>
        </p:txBody>
      </p:sp>
    </p:spTree>
    <p:extLst>
      <p:ext uri="{BB962C8B-B14F-4D97-AF65-F5344CB8AC3E}">
        <p14:creationId xmlns:p14="http://schemas.microsoft.com/office/powerpoint/2010/main" val="41176725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35815" y="6081346"/>
            <a:ext cx="1477401" cy="628716"/>
          </a:xfrm>
          <a:prstGeom prst="rect">
            <a:avLst/>
          </a:prstGeom>
        </p:spPr>
      </p:pic>
      <p:sp>
        <p:nvSpPr>
          <p:cNvPr id="4" name="Title 3"/>
          <p:cNvSpPr>
            <a:spLocks noGrp="1"/>
          </p:cNvSpPr>
          <p:nvPr>
            <p:ph type="title"/>
          </p:nvPr>
        </p:nvSpPr>
        <p:spPr/>
        <p:txBody>
          <a:bodyPr>
            <a:normAutofit/>
          </a:bodyPr>
          <a:lstStyle/>
          <a:p>
            <a:r>
              <a:rPr lang="en-US" dirty="0" smtClean="0">
                <a:solidFill>
                  <a:srgbClr val="25438E"/>
                </a:solidFill>
              </a:rPr>
              <a:t>SSHSP Stakeholders</a:t>
            </a:r>
            <a:endParaRPr lang="en-US" dirty="0">
              <a:solidFill>
                <a:srgbClr val="25438E"/>
              </a:solidFill>
            </a:endParaRPr>
          </a:p>
        </p:txBody>
      </p:sp>
      <p:graphicFrame>
        <p:nvGraphicFramePr>
          <p:cNvPr id="95" name="Diagram 94"/>
          <p:cNvGraphicFramePr/>
          <p:nvPr>
            <p:extLst>
              <p:ext uri="{D42A27DB-BD31-4B8C-83A1-F6EECF244321}">
                <p14:modId xmlns:p14="http://schemas.microsoft.com/office/powerpoint/2010/main" val="1520892002"/>
              </p:ext>
            </p:extLst>
          </p:nvPr>
        </p:nvGraphicFramePr>
        <p:xfrm>
          <a:off x="104764" y="1485900"/>
          <a:ext cx="11808417" cy="44323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1"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26</a:t>
            </a:fld>
            <a:endParaRPr lang="en-US" dirty="0">
              <a:solidFill>
                <a:schemeClr val="bg1"/>
              </a:solidFill>
            </a:endParaRPr>
          </a:p>
        </p:txBody>
      </p:sp>
    </p:spTree>
    <p:extLst>
      <p:ext uri="{BB962C8B-B14F-4D97-AF65-F5344CB8AC3E}">
        <p14:creationId xmlns:p14="http://schemas.microsoft.com/office/powerpoint/2010/main" val="39966652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6100"/>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5" name="Rectangle 4"/>
          <p:cNvSpPr/>
          <p:nvPr/>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7715" y="6119446"/>
            <a:ext cx="1477401" cy="628716"/>
          </a:xfrm>
          <a:prstGeom prst="rect">
            <a:avLst/>
          </a:prstGeom>
        </p:spPr>
      </p:pic>
      <p:sp>
        <p:nvSpPr>
          <p:cNvPr id="6" name="Title 5"/>
          <p:cNvSpPr>
            <a:spLocks noGrp="1"/>
          </p:cNvSpPr>
          <p:nvPr>
            <p:ph type="title"/>
          </p:nvPr>
        </p:nvSpPr>
        <p:spPr/>
        <p:txBody>
          <a:bodyPr/>
          <a:lstStyle/>
          <a:p>
            <a:r>
              <a:rPr lang="en-US" dirty="0" smtClean="0">
                <a:solidFill>
                  <a:srgbClr val="25438E"/>
                </a:solidFill>
              </a:rPr>
              <a:t>SSHSP Administrative Responsibilities</a:t>
            </a:r>
            <a:endParaRPr lang="en-US" dirty="0">
              <a:solidFill>
                <a:srgbClr val="25438E"/>
              </a:solidFill>
            </a:endParaRPr>
          </a:p>
        </p:txBody>
      </p:sp>
      <p:sp>
        <p:nvSpPr>
          <p:cNvPr id="9" name="Content Placeholder 5"/>
          <p:cNvSpPr>
            <a:spLocks noGrp="1"/>
          </p:cNvSpPr>
          <p:nvPr>
            <p:ph idx="1"/>
          </p:nvPr>
        </p:nvSpPr>
        <p:spPr>
          <a:xfrm>
            <a:off x="838200" y="1447800"/>
            <a:ext cx="10515600" cy="4986004"/>
          </a:xfrm>
        </p:spPr>
        <p:txBody>
          <a:bodyPr>
            <a:normAutofit fontScale="92500"/>
          </a:bodyPr>
          <a:lstStyle/>
          <a:p>
            <a:pPr marL="0" indent="0">
              <a:buNone/>
            </a:pPr>
            <a:r>
              <a:rPr lang="en-US" dirty="0" smtClean="0"/>
              <a:t>For a school district/county (billing provider) to be reimbursed by Medicaid for the provision of a SSHSP service, the school district/county must:</a:t>
            </a:r>
          </a:p>
          <a:p>
            <a:pPr lvl="1"/>
            <a:r>
              <a:rPr lang="en-US" dirty="0" smtClean="0"/>
              <a:t>Have a National Provider Identifier (NPI) and be an enrolled Medicaid provider; </a:t>
            </a:r>
          </a:p>
          <a:p>
            <a:pPr lvl="1"/>
            <a:r>
              <a:rPr lang="en-US" dirty="0" smtClean="0"/>
              <a:t>Obtain parental consent to bill Medicaid (in accordance with FERPA) prior to claiming;</a:t>
            </a:r>
          </a:p>
          <a:p>
            <a:pPr lvl="1"/>
            <a:r>
              <a:rPr lang="en-US" dirty="0" smtClean="0"/>
              <a:t>Incur a cost for the service (i.e. the school district/county must not bill Medicaid for a service that is paid partially or in full by Federal funds); </a:t>
            </a:r>
          </a:p>
          <a:p>
            <a:pPr lvl="1"/>
            <a:r>
              <a:rPr lang="en-US" dirty="0" smtClean="0">
                <a:latin typeface="Arial Narrow" panose="020B0606020202030204" pitchFamily="34" charset="0"/>
              </a:rPr>
              <a:t>Have </a:t>
            </a:r>
            <a:r>
              <a:rPr lang="en-US" dirty="0">
                <a:latin typeface="Arial Narrow" panose="020B0606020202030204" pitchFamily="34" charset="0"/>
              </a:rPr>
              <a:t>completed Provider </a:t>
            </a:r>
            <a:r>
              <a:rPr lang="en-US" dirty="0" smtClean="0">
                <a:latin typeface="Arial Narrow" panose="020B0606020202030204" pitchFamily="34" charset="0"/>
              </a:rPr>
              <a:t>Agreements </a:t>
            </a:r>
            <a:r>
              <a:rPr lang="en-US" dirty="0">
                <a:latin typeface="Arial Narrow" panose="020B0606020202030204" pitchFamily="34" charset="0"/>
              </a:rPr>
              <a:t>and Statements of Reassignment for outside contractors (excludes BOCES</a:t>
            </a:r>
            <a:r>
              <a:rPr lang="en-US" dirty="0" smtClean="0">
                <a:latin typeface="Arial Narrow" panose="020B0606020202030204" pitchFamily="34" charset="0"/>
              </a:rPr>
              <a:t>);</a:t>
            </a:r>
          </a:p>
          <a:p>
            <a:pPr lvl="1"/>
            <a:r>
              <a:rPr lang="en-US" dirty="0" smtClean="0">
                <a:latin typeface="Arial Narrow" panose="020B0606020202030204" pitchFamily="34" charset="0"/>
              </a:rPr>
              <a:t>Students Medicaid eligibility must be confirmed. (Have </a:t>
            </a:r>
            <a:r>
              <a:rPr lang="en-US" dirty="0">
                <a:latin typeface="Arial Narrow" panose="020B0606020202030204" pitchFamily="34" charset="0"/>
              </a:rPr>
              <a:t>a Client Identification Number - CIN</a:t>
            </a:r>
            <a:r>
              <a:rPr lang="en-US" dirty="0" smtClean="0">
                <a:latin typeface="Arial Narrow" panose="020B0606020202030204" pitchFamily="34" charset="0"/>
              </a:rPr>
              <a:t>);</a:t>
            </a:r>
          </a:p>
          <a:p>
            <a:pPr lvl="1"/>
            <a:r>
              <a:rPr lang="en-US" dirty="0" smtClean="0">
                <a:latin typeface="Arial Narrow" panose="020B0606020202030204" pitchFamily="34" charset="0"/>
              </a:rPr>
              <a:t>Keep </a:t>
            </a:r>
            <a:r>
              <a:rPr lang="en-US" dirty="0">
                <a:latin typeface="Arial Narrow" panose="020B0606020202030204" pitchFamily="34" charset="0"/>
              </a:rPr>
              <a:t>affiliation current for attending providers; </a:t>
            </a:r>
            <a:endParaRPr lang="en-US" dirty="0" smtClean="0">
              <a:latin typeface="Arial Narrow" panose="020B0606020202030204" pitchFamily="34" charset="0"/>
            </a:endParaRPr>
          </a:p>
          <a:p>
            <a:pPr lvl="1"/>
            <a:r>
              <a:rPr lang="en-US" dirty="0" smtClean="0">
                <a:latin typeface="Arial Narrow" panose="020B0606020202030204" pitchFamily="34" charset="0"/>
              </a:rPr>
              <a:t>Annually </a:t>
            </a:r>
            <a:r>
              <a:rPr lang="en-US" dirty="0">
                <a:latin typeface="Arial Narrow" panose="020B0606020202030204" pitchFamily="34" charset="0"/>
              </a:rPr>
              <a:t>certify Electronic Transmitter Identification Number (ETIN</a:t>
            </a:r>
            <a:r>
              <a:rPr lang="en-US" dirty="0" smtClean="0">
                <a:latin typeface="Arial Narrow" panose="020B0606020202030204" pitchFamily="34" charset="0"/>
              </a:rPr>
              <a:t>); </a:t>
            </a:r>
          </a:p>
          <a:p>
            <a:pPr lvl="1"/>
            <a:r>
              <a:rPr lang="en-US" dirty="0" smtClean="0">
                <a:latin typeface="Arial Narrow" panose="020B0606020202030204" pitchFamily="34" charset="0"/>
              </a:rPr>
              <a:t>Maintain all appropriate documentation; and</a:t>
            </a:r>
          </a:p>
          <a:p>
            <a:pPr lvl="1"/>
            <a:r>
              <a:rPr lang="en-US" dirty="0" smtClean="0">
                <a:latin typeface="Arial Narrow" panose="020B0606020202030204" pitchFamily="34" charset="0"/>
              </a:rPr>
              <a:t>Participate in Random Moment Time Study (RMTS) and </a:t>
            </a:r>
            <a:r>
              <a:rPr lang="en-US" dirty="0">
                <a:latin typeface="Arial Narrow" panose="020B0606020202030204" pitchFamily="34" charset="0"/>
              </a:rPr>
              <a:t>Certified Public </a:t>
            </a:r>
            <a:r>
              <a:rPr lang="en-US" dirty="0" smtClean="0">
                <a:latin typeface="Arial Narrow" panose="020B0606020202030204" pitchFamily="34" charset="0"/>
              </a:rPr>
              <a:t>Expenditure </a:t>
            </a:r>
            <a:r>
              <a:rPr lang="en-US" dirty="0">
                <a:latin typeface="Arial Narrow" panose="020B0606020202030204" pitchFamily="34" charset="0"/>
              </a:rPr>
              <a:t>(</a:t>
            </a:r>
            <a:r>
              <a:rPr lang="en-US" dirty="0" smtClean="0">
                <a:latin typeface="Arial Narrow" panose="020B0606020202030204" pitchFamily="34" charset="0"/>
              </a:rPr>
              <a:t>CPE).</a:t>
            </a:r>
            <a:endParaRPr lang="en-US" dirty="0">
              <a:latin typeface="Arial Narrow" panose="020B0606020202030204" pitchFamily="34" charset="0"/>
            </a:endParaRPr>
          </a:p>
        </p:txBody>
      </p:sp>
      <p:sp>
        <p:nvSpPr>
          <p:cNvPr id="12"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3"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27</a:t>
            </a:fld>
            <a:endParaRPr lang="en-US" dirty="0">
              <a:solidFill>
                <a:schemeClr val="bg1"/>
              </a:solidFill>
            </a:endParaRPr>
          </a:p>
        </p:txBody>
      </p:sp>
    </p:spTree>
    <p:extLst>
      <p:ext uri="{BB962C8B-B14F-4D97-AF65-F5344CB8AC3E}">
        <p14:creationId xmlns:p14="http://schemas.microsoft.com/office/powerpoint/2010/main" val="37651683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6100"/>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5" name="Rectangle 4"/>
          <p:cNvSpPr/>
          <p:nvPr/>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10415" y="6157546"/>
            <a:ext cx="1477401" cy="628716"/>
          </a:xfrm>
          <a:prstGeom prst="rect">
            <a:avLst/>
          </a:prstGeom>
        </p:spPr>
      </p:pic>
      <p:sp>
        <p:nvSpPr>
          <p:cNvPr id="6" name="Title 5"/>
          <p:cNvSpPr>
            <a:spLocks noGrp="1"/>
          </p:cNvSpPr>
          <p:nvPr>
            <p:ph type="title"/>
          </p:nvPr>
        </p:nvSpPr>
        <p:spPr/>
        <p:txBody>
          <a:bodyPr/>
          <a:lstStyle/>
          <a:p>
            <a:r>
              <a:rPr lang="en-US" dirty="0" smtClean="0">
                <a:solidFill>
                  <a:srgbClr val="25438E"/>
                </a:solidFill>
              </a:rPr>
              <a:t>Part II: SSHSP Services</a:t>
            </a:r>
            <a:endParaRPr lang="en-US" dirty="0">
              <a:solidFill>
                <a:srgbClr val="25438E"/>
              </a:solidFill>
            </a:endParaRPr>
          </a:p>
        </p:txBody>
      </p:sp>
      <p:sp>
        <p:nvSpPr>
          <p:cNvPr id="3" name="Text Placeholder 2"/>
          <p:cNvSpPr>
            <a:spLocks noGrp="1"/>
          </p:cNvSpPr>
          <p:nvPr>
            <p:ph type="body" idx="1"/>
          </p:nvPr>
        </p:nvSpPr>
        <p:spPr>
          <a:xfrm>
            <a:off x="831850" y="4589463"/>
            <a:ext cx="10515600" cy="846137"/>
          </a:xfrm>
        </p:spPr>
        <p:txBody>
          <a:bodyPr>
            <a:normAutofit/>
          </a:bodyPr>
          <a:lstStyle/>
          <a:p>
            <a:r>
              <a:rPr lang="en-US" sz="3600" dirty="0" smtClean="0">
                <a:solidFill>
                  <a:srgbClr val="F2B800"/>
                </a:solidFill>
                <a:latin typeface="+mj-lt"/>
                <a:cs typeface="Arial" panose="020B0604020202020204" pitchFamily="34" charset="0"/>
              </a:rPr>
              <a:t>SSHSP Providers</a:t>
            </a:r>
            <a:endParaRPr lang="en-US" sz="3600" dirty="0">
              <a:solidFill>
                <a:srgbClr val="F2B800"/>
              </a:solidFill>
              <a:latin typeface="+mj-lt"/>
              <a:cs typeface="Arial" panose="020B0604020202020204" pitchFamily="34" charset="0"/>
            </a:endParaRPr>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28</a:t>
            </a:fld>
            <a:endParaRPr lang="en-US" dirty="0">
              <a:solidFill>
                <a:schemeClr val="bg1"/>
              </a:solidFill>
            </a:endParaRPr>
          </a:p>
        </p:txBody>
      </p:sp>
    </p:spTree>
    <p:extLst>
      <p:ext uri="{BB962C8B-B14F-4D97-AF65-F5344CB8AC3E}">
        <p14:creationId xmlns:p14="http://schemas.microsoft.com/office/powerpoint/2010/main" val="2473197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32146"/>
            <a:ext cx="1477401" cy="628716"/>
          </a:xfrm>
          <a:prstGeom prst="rect">
            <a:avLst/>
          </a:prstGeom>
        </p:spPr>
      </p:pic>
      <p:graphicFrame>
        <p:nvGraphicFramePr>
          <p:cNvPr id="7" name="Content Placeholder 3"/>
          <p:cNvGraphicFramePr>
            <a:graphicFrameLocks/>
          </p:cNvGraphicFramePr>
          <p:nvPr>
            <p:extLst>
              <p:ext uri="{D42A27DB-BD31-4B8C-83A1-F6EECF244321}">
                <p14:modId xmlns:p14="http://schemas.microsoft.com/office/powerpoint/2010/main" val="1484810172"/>
              </p:ext>
            </p:extLst>
          </p:nvPr>
        </p:nvGraphicFramePr>
        <p:xfrm>
          <a:off x="939133" y="1536700"/>
          <a:ext cx="10974048" cy="427276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1" name="Picture 2" descr="C:\Users\scosta\AppData\Local\Microsoft\Windows\Temporary Internet Files\Content.IE5\AHXPBR1B\MC900435236[1].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19905" y="5898369"/>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p:txBody>
          <a:bodyPr/>
          <a:lstStyle/>
          <a:p>
            <a:r>
              <a:rPr lang="en-US" dirty="0" smtClean="0">
                <a:solidFill>
                  <a:srgbClr val="25438E"/>
                </a:solidFill>
              </a:rPr>
              <a:t>SSHSP Medicaid Providers</a:t>
            </a:r>
            <a:endParaRPr lang="en-US" dirty="0">
              <a:solidFill>
                <a:srgbClr val="25438E"/>
              </a:solidFill>
            </a:endParaRPr>
          </a:p>
        </p:txBody>
      </p:sp>
      <p:sp>
        <p:nvSpPr>
          <p:cNvPr id="8" name="TextBox 7"/>
          <p:cNvSpPr txBox="1"/>
          <p:nvPr/>
        </p:nvSpPr>
        <p:spPr>
          <a:xfrm>
            <a:off x="1143906" y="6102572"/>
            <a:ext cx="7250793" cy="384721"/>
          </a:xfrm>
          <a:prstGeom prst="rect">
            <a:avLst/>
          </a:prstGeom>
          <a:noFill/>
        </p:spPr>
        <p:txBody>
          <a:bodyPr wrap="square" rtlCol="0">
            <a:spAutoFit/>
          </a:bodyPr>
          <a:lstStyle/>
          <a:p>
            <a:r>
              <a:rPr lang="en-US" sz="1900" dirty="0" smtClean="0">
                <a:latin typeface="Arial Narrow" panose="020B0606020202030204" pitchFamily="34" charset="0"/>
              </a:rPr>
              <a:t>Attending and </a:t>
            </a:r>
            <a:r>
              <a:rPr lang="en-US" sz="1900" dirty="0">
                <a:latin typeface="Arial Narrow" panose="020B0606020202030204" pitchFamily="34" charset="0"/>
              </a:rPr>
              <a:t>servicing provider may sometimes be the same clinician</a:t>
            </a:r>
            <a:r>
              <a:rPr lang="en-US" sz="1900" dirty="0" smtClean="0">
                <a:latin typeface="Arial Narrow" panose="020B0606020202030204" pitchFamily="34" charset="0"/>
              </a:rPr>
              <a:t>.</a:t>
            </a:r>
            <a:endParaRPr lang="en-US" sz="1900" dirty="0"/>
          </a:p>
        </p:txBody>
      </p:sp>
      <p:sp>
        <p:nvSpPr>
          <p:cNvPr id="12"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3"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29</a:t>
            </a:fld>
            <a:endParaRPr lang="en-US" dirty="0">
              <a:solidFill>
                <a:schemeClr val="bg1"/>
              </a:solidFill>
            </a:endParaRPr>
          </a:p>
        </p:txBody>
      </p:sp>
    </p:spTree>
    <p:extLst>
      <p:ext uri="{BB962C8B-B14F-4D97-AF65-F5344CB8AC3E}">
        <p14:creationId xmlns:p14="http://schemas.microsoft.com/office/powerpoint/2010/main" val="2224209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6100"/>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5" name="Rectangle 4"/>
          <p:cNvSpPr/>
          <p:nvPr/>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6" name="Content Placeholder 2"/>
          <p:cNvSpPr>
            <a:spLocks noGrp="1"/>
          </p:cNvSpPr>
          <p:nvPr>
            <p:ph idx="1"/>
          </p:nvPr>
        </p:nvSpPr>
        <p:spPr>
          <a:xfrm>
            <a:off x="649111" y="1905001"/>
            <a:ext cx="10942526" cy="2962421"/>
          </a:xfrm>
        </p:spPr>
        <p:txBody>
          <a:bodyPr>
            <a:noAutofit/>
          </a:bodyPr>
          <a:lstStyle/>
          <a:p>
            <a:pPr marL="0" indent="0">
              <a:lnSpc>
                <a:spcPct val="100000"/>
              </a:lnSpc>
              <a:spcBef>
                <a:spcPts val="600"/>
              </a:spcBef>
              <a:spcAft>
                <a:spcPts val="600"/>
              </a:spcAft>
              <a:buNone/>
            </a:pPr>
            <a:r>
              <a:rPr lang="en-US" sz="2400" dirty="0" smtClean="0">
                <a:latin typeface="Arial" panose="020B0604020202020204" pitchFamily="34" charset="0"/>
                <a:cs typeface="Arial" panose="020B0604020202020204" pitchFamily="34" charset="0"/>
              </a:rPr>
              <a:t>To </a:t>
            </a:r>
            <a:r>
              <a:rPr lang="en-US" sz="2400" dirty="0">
                <a:latin typeface="Arial" panose="020B0604020202020204" pitchFamily="34" charset="0"/>
                <a:cs typeface="Arial" panose="020B0604020202020204" pitchFamily="34" charset="0"/>
              </a:rPr>
              <a:t>assist school districts and counties in providing quality health care to students with disabilities for certain diagnostic and health support services while accessing Medicaid reimbursement for eligible services and preventing fraud, waste, abuse, and false billing to the Preschool/School Supportive Health Services Program (SSHSP) through compliance with federal and </a:t>
            </a:r>
            <a:r>
              <a:rPr lang="en-US" sz="2400" dirty="0" smtClean="0">
                <a:latin typeface="Arial" panose="020B0604020202020204" pitchFamily="34" charset="0"/>
                <a:cs typeface="Arial" panose="020B0604020202020204" pitchFamily="34" charset="0"/>
              </a:rPr>
              <a:t>State </a:t>
            </a:r>
            <a:r>
              <a:rPr lang="en-US" sz="2400" dirty="0">
                <a:latin typeface="Arial" panose="020B0604020202020204" pitchFamily="34" charset="0"/>
                <a:cs typeface="Arial" panose="020B0604020202020204" pitchFamily="34" charset="0"/>
              </a:rPr>
              <a:t>laws, regulations and guidelines. </a:t>
            </a:r>
            <a:endParaRPr lang="en-US" sz="2400" b="0" dirty="0" smtClean="0">
              <a:latin typeface="Arial" panose="020B0604020202020204" pitchFamily="34" charset="0"/>
              <a:cs typeface="Arial" panose="020B0604020202020204" pitchFamily="34" charset="0"/>
            </a:endParaRPr>
          </a:p>
        </p:txBody>
      </p:sp>
      <p:sp>
        <p:nvSpPr>
          <p:cNvPr id="7" name="Title 7"/>
          <p:cNvSpPr>
            <a:spLocks noGrp="1"/>
          </p:cNvSpPr>
          <p:nvPr>
            <p:ph type="title"/>
          </p:nvPr>
        </p:nvSpPr>
        <p:spPr>
          <a:xfrm>
            <a:off x="649109" y="1167209"/>
            <a:ext cx="11023345" cy="548640"/>
          </a:xfrm>
        </p:spPr>
        <p:txBody>
          <a:bodyPr>
            <a:normAutofit fontScale="90000"/>
          </a:bodyPr>
          <a:lstStyle/>
          <a:p>
            <a:r>
              <a:rPr lang="en-US" dirty="0">
                <a:solidFill>
                  <a:srgbClr val="25438E"/>
                </a:solidFill>
                <a:latin typeface="Arial" panose="020B0604020202020204" pitchFamily="34" charset="0"/>
                <a:cs typeface="Arial" panose="020B0604020202020204" pitchFamily="34" charset="0"/>
              </a:rPr>
              <a:t>SSHSP Mission</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44846"/>
            <a:ext cx="1477401" cy="628716"/>
          </a:xfrm>
          <a:prstGeom prst="rect">
            <a:avLst/>
          </a:prstGeom>
        </p:spPr>
      </p:pic>
      <p:sp>
        <p:nvSpPr>
          <p:cNvPr id="9" name="Slide Number Placeholder 1"/>
          <p:cNvSpPr txBox="1">
            <a:spLocks/>
          </p:cNvSpPr>
          <p:nvPr/>
        </p:nvSpPr>
        <p:spPr>
          <a:xfrm>
            <a:off x="11465274" y="212426"/>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3</a:t>
            </a:fld>
            <a:endParaRPr lang="en-US" dirty="0">
              <a:solidFill>
                <a:schemeClr val="bg1"/>
              </a:solidFill>
            </a:endParaRPr>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Tree>
    <p:extLst>
      <p:ext uri="{BB962C8B-B14F-4D97-AF65-F5344CB8AC3E}">
        <p14:creationId xmlns:p14="http://schemas.microsoft.com/office/powerpoint/2010/main" val="12126376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06746"/>
            <a:ext cx="1477401" cy="628716"/>
          </a:xfrm>
          <a:prstGeom prst="rect">
            <a:avLst/>
          </a:prstGeom>
        </p:spPr>
      </p:pic>
      <p:pic>
        <p:nvPicPr>
          <p:cNvPr id="12" name="Picture 2" descr="C:\Users\scosta\AppData\Local\Microsoft\Windows\Temporary Internet Files\Content.IE5\AHXPBR1B\MC9004352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7341" y="5875324"/>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838200" y="530225"/>
            <a:ext cx="10515600" cy="1325563"/>
          </a:xfrm>
        </p:spPr>
        <p:txBody>
          <a:bodyPr/>
          <a:lstStyle/>
          <a:p>
            <a:r>
              <a:rPr lang="en-US" dirty="0" smtClean="0">
                <a:solidFill>
                  <a:srgbClr val="25438E"/>
                </a:solidFill>
              </a:rPr>
              <a:t>Ordering/Prescribing/Referring/Attending (OPRA) Enrollment</a:t>
            </a:r>
            <a:endParaRPr lang="en-US" dirty="0">
              <a:solidFill>
                <a:srgbClr val="25438E"/>
              </a:solidFill>
            </a:endParaRPr>
          </a:p>
        </p:txBody>
      </p:sp>
      <p:sp>
        <p:nvSpPr>
          <p:cNvPr id="6" name="Content Placeholder 5"/>
          <p:cNvSpPr>
            <a:spLocks noGrp="1"/>
          </p:cNvSpPr>
          <p:nvPr>
            <p:ph idx="1"/>
          </p:nvPr>
        </p:nvSpPr>
        <p:spPr>
          <a:xfrm>
            <a:off x="838200" y="1905001"/>
            <a:ext cx="10515600" cy="3467099"/>
          </a:xfrm>
        </p:spPr>
        <p:txBody>
          <a:bodyPr/>
          <a:lstStyle/>
          <a:p>
            <a:r>
              <a:rPr lang="en-US" dirty="0" smtClean="0">
                <a:hlinkClick r:id="rId5"/>
              </a:rPr>
              <a:t>Medicaid Alert 13-07</a:t>
            </a:r>
            <a:r>
              <a:rPr lang="en-US" dirty="0" smtClean="0"/>
              <a:t>, </a:t>
            </a:r>
            <a:r>
              <a:rPr lang="en-US" i="1" dirty="0" smtClean="0"/>
              <a:t>NYS Medicaid Provider Enrollment Requirement for SSHSP Ordering/Referring Providers</a:t>
            </a:r>
          </a:p>
          <a:p>
            <a:r>
              <a:rPr lang="en-US" dirty="0" smtClean="0"/>
              <a:t>SSHSP billing providers will not be reimbursed by Medicaid for services that were ordered/referred by non-enrolled NYS Medicaid providers.</a:t>
            </a:r>
          </a:p>
          <a:p>
            <a:pPr lvl="1"/>
            <a:r>
              <a:rPr lang="en-US" dirty="0"/>
              <a:t>Streamlined </a:t>
            </a:r>
            <a:r>
              <a:rPr lang="en-US" dirty="0" smtClean="0"/>
              <a:t>ordering/prescribing/referring/attending </a:t>
            </a:r>
            <a:r>
              <a:rPr lang="en-US" dirty="0"/>
              <a:t>(OPRA) enrollment process can be found at: </a:t>
            </a:r>
            <a:r>
              <a:rPr lang="en-US" dirty="0">
                <a:hlinkClick r:id="rId6"/>
              </a:rPr>
              <a:t>https://</a:t>
            </a:r>
            <a:r>
              <a:rPr lang="en-US" dirty="0" smtClean="0">
                <a:hlinkClick r:id="rId6"/>
              </a:rPr>
              <a:t>www.emedny.org/info/ProviderEnrollment/index.aspx</a:t>
            </a:r>
            <a:r>
              <a:rPr lang="en-US" dirty="0" smtClean="0"/>
              <a:t>.</a:t>
            </a:r>
          </a:p>
          <a:p>
            <a:pPr lvl="1"/>
            <a:r>
              <a:rPr lang="en-US" dirty="0" smtClean="0"/>
              <a:t>Medicaid </a:t>
            </a:r>
            <a:r>
              <a:rPr lang="en-US" dirty="0"/>
              <a:t>enrollment status of </a:t>
            </a:r>
            <a:r>
              <a:rPr lang="en-US" dirty="0" smtClean="0"/>
              <a:t>ordering/referring </a:t>
            </a:r>
            <a:r>
              <a:rPr lang="en-US" dirty="0"/>
              <a:t>providers </a:t>
            </a:r>
            <a:r>
              <a:rPr lang="en-US" dirty="0" smtClean="0"/>
              <a:t>can be found online at</a:t>
            </a:r>
            <a:r>
              <a:rPr lang="en-US" dirty="0"/>
              <a:t>: </a:t>
            </a:r>
            <a:r>
              <a:rPr lang="en-US" dirty="0">
                <a:hlinkClick r:id="rId7"/>
              </a:rPr>
              <a:t>https://</a:t>
            </a:r>
            <a:r>
              <a:rPr lang="en-US" dirty="0" smtClean="0">
                <a:hlinkClick r:id="rId7"/>
              </a:rPr>
              <a:t>www.emedny.org/info/opra.aspx</a:t>
            </a:r>
            <a:r>
              <a:rPr lang="en-US" dirty="0" smtClean="0"/>
              <a:t>.  </a:t>
            </a:r>
          </a:p>
        </p:txBody>
      </p:sp>
      <p:sp>
        <p:nvSpPr>
          <p:cNvPr id="9" name="TextBox 8"/>
          <p:cNvSpPr txBox="1"/>
          <p:nvPr/>
        </p:nvSpPr>
        <p:spPr>
          <a:xfrm>
            <a:off x="741342" y="5987812"/>
            <a:ext cx="9736158" cy="677108"/>
          </a:xfrm>
          <a:prstGeom prst="rect">
            <a:avLst/>
          </a:prstGeom>
          <a:noFill/>
        </p:spPr>
        <p:txBody>
          <a:bodyPr wrap="square" rtlCol="0">
            <a:spAutoFit/>
          </a:bodyPr>
          <a:lstStyle/>
          <a:p>
            <a:pPr lvl="0">
              <a:defRPr/>
            </a:pPr>
            <a:r>
              <a:rPr lang="en-US" sz="1900" kern="0" dirty="0"/>
              <a:t>The Affordable Care Act contains a requirement that </a:t>
            </a:r>
            <a:r>
              <a:rPr lang="en-US" sz="1900" kern="0" dirty="0" smtClean="0"/>
              <a:t>ordering/referring </a:t>
            </a:r>
            <a:r>
              <a:rPr lang="en-US" sz="1900" kern="0" dirty="0"/>
              <a:t>providers be Medicaid enrolled in order for billing providers to be reimbursed by Medicaid.</a:t>
            </a:r>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3"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30</a:t>
            </a:fld>
            <a:endParaRPr lang="en-US" dirty="0">
              <a:solidFill>
                <a:schemeClr val="bg1"/>
              </a:solidFill>
            </a:endParaRPr>
          </a:p>
        </p:txBody>
      </p:sp>
    </p:spTree>
    <p:extLst>
      <p:ext uri="{BB962C8B-B14F-4D97-AF65-F5344CB8AC3E}">
        <p14:creationId xmlns:p14="http://schemas.microsoft.com/office/powerpoint/2010/main" val="19862656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221046"/>
            <a:ext cx="1477401" cy="628716"/>
          </a:xfrm>
          <a:prstGeom prst="rect">
            <a:avLst/>
          </a:prstGeom>
        </p:spPr>
      </p:pic>
      <p:sp>
        <p:nvSpPr>
          <p:cNvPr id="5" name="Title 4"/>
          <p:cNvSpPr>
            <a:spLocks noGrp="1"/>
          </p:cNvSpPr>
          <p:nvPr>
            <p:ph type="title"/>
          </p:nvPr>
        </p:nvSpPr>
        <p:spPr/>
        <p:txBody>
          <a:bodyPr/>
          <a:lstStyle/>
          <a:p>
            <a:r>
              <a:rPr lang="en-US" dirty="0" smtClean="0">
                <a:solidFill>
                  <a:srgbClr val="25438E"/>
                </a:solidFill>
              </a:rPr>
              <a:t>Billing Providers</a:t>
            </a:r>
            <a:endParaRPr lang="en-US" dirty="0">
              <a:solidFill>
                <a:srgbClr val="25438E"/>
              </a:solidFill>
            </a:endParaRPr>
          </a:p>
        </p:txBody>
      </p:sp>
      <p:sp>
        <p:nvSpPr>
          <p:cNvPr id="6" name="Content Placeholder 5"/>
          <p:cNvSpPr>
            <a:spLocks noGrp="1"/>
          </p:cNvSpPr>
          <p:nvPr>
            <p:ph idx="1"/>
          </p:nvPr>
        </p:nvSpPr>
        <p:spPr>
          <a:xfrm>
            <a:off x="838200" y="1473201"/>
            <a:ext cx="10515600" cy="4597399"/>
          </a:xfrm>
        </p:spPr>
        <p:txBody>
          <a:bodyPr/>
          <a:lstStyle/>
          <a:p>
            <a:r>
              <a:rPr lang="en-US" dirty="0" smtClean="0"/>
              <a:t>Verification of Credentials</a:t>
            </a:r>
          </a:p>
          <a:p>
            <a:pPr lvl="1"/>
            <a:r>
              <a:rPr lang="en-US" dirty="0" smtClean="0"/>
              <a:t>It is the responsibility of the Medicaid billing provider (school district or county) </a:t>
            </a:r>
            <a:r>
              <a:rPr lang="en-US" dirty="0"/>
              <a:t>t</a:t>
            </a:r>
            <a:r>
              <a:rPr lang="en-US" dirty="0" smtClean="0"/>
              <a:t>o verify/document practitioner qualifications prior to submitting claims for Medicaid reimbursement.</a:t>
            </a:r>
          </a:p>
          <a:p>
            <a:pPr lvl="1"/>
            <a:r>
              <a:rPr lang="en-US" dirty="0" smtClean="0"/>
              <a:t>Here are some links to help: </a:t>
            </a:r>
            <a:r>
              <a:rPr lang="en-US" dirty="0" smtClean="0">
                <a:hlinkClick r:id="rId4"/>
              </a:rPr>
              <a:t>Office of Professions</a:t>
            </a:r>
            <a:r>
              <a:rPr lang="en-US" dirty="0" smtClean="0"/>
              <a:t>, </a:t>
            </a:r>
            <a:r>
              <a:rPr lang="en-US" dirty="0" smtClean="0">
                <a:hlinkClick r:id="rId5"/>
              </a:rPr>
              <a:t>OPRA</a:t>
            </a:r>
            <a:r>
              <a:rPr lang="en-US" dirty="0" smtClean="0"/>
              <a:t>, and the National Plan &amp; Provider Enumeration System (</a:t>
            </a:r>
            <a:r>
              <a:rPr lang="en-US" dirty="0" smtClean="0">
                <a:hlinkClick r:id="rId6"/>
              </a:rPr>
              <a:t>NPPES</a:t>
            </a:r>
            <a:r>
              <a:rPr lang="en-US" dirty="0" smtClean="0"/>
              <a:t>).</a:t>
            </a:r>
          </a:p>
          <a:p>
            <a:r>
              <a:rPr lang="pt-BR" dirty="0" smtClean="0"/>
              <a:t>Affiliate </a:t>
            </a:r>
            <a:r>
              <a:rPr lang="pt-BR" dirty="0"/>
              <a:t>each attending provider’s NPI in eMedNY</a:t>
            </a:r>
            <a:r>
              <a:rPr lang="pt-BR" dirty="0" smtClean="0"/>
              <a:t>.</a:t>
            </a:r>
          </a:p>
          <a:p>
            <a:pPr lvl="1"/>
            <a:r>
              <a:rPr lang="en-US" dirty="0" smtClean="0"/>
              <a:t>Failure </a:t>
            </a:r>
            <a:r>
              <a:rPr lang="en-US" dirty="0"/>
              <a:t>to complete this process </a:t>
            </a:r>
            <a:r>
              <a:rPr lang="en-US" dirty="0" smtClean="0"/>
              <a:t>could </a:t>
            </a:r>
            <a:r>
              <a:rPr lang="en-US" dirty="0"/>
              <a:t>result in a lag in payment or </a:t>
            </a:r>
            <a:r>
              <a:rPr lang="en-US" dirty="0" smtClean="0"/>
              <a:t>the denial </a:t>
            </a:r>
            <a:r>
              <a:rPr lang="en-US" dirty="0"/>
              <a:t>of SSHSP </a:t>
            </a:r>
            <a:r>
              <a:rPr lang="en-US" dirty="0" smtClean="0"/>
              <a:t>claims.</a:t>
            </a:r>
          </a:p>
          <a:p>
            <a:pPr lvl="1"/>
            <a:r>
              <a:rPr lang="pt-BR" dirty="0" smtClean="0">
                <a:hlinkClick r:id="rId7"/>
              </a:rPr>
              <a:t>Medicaid Alerts</a:t>
            </a:r>
            <a:r>
              <a:rPr lang="pt-BR" dirty="0" smtClean="0"/>
              <a:t> 11-03</a:t>
            </a:r>
            <a:r>
              <a:rPr lang="pt-BR" dirty="0"/>
              <a:t>, 12-02, and 14-01 </a:t>
            </a:r>
            <a:r>
              <a:rPr lang="pt-BR" dirty="0" smtClean="0"/>
              <a:t>have instructions for the billing provider.</a:t>
            </a:r>
            <a:endParaRPr lang="en-US" dirty="0"/>
          </a:p>
        </p:txBody>
      </p:sp>
      <p:sp>
        <p:nvSpPr>
          <p:cNvPr id="9"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1"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31</a:t>
            </a:fld>
            <a:endParaRPr lang="en-US" dirty="0">
              <a:solidFill>
                <a:schemeClr val="bg1"/>
              </a:solidFill>
            </a:endParaRPr>
          </a:p>
        </p:txBody>
      </p:sp>
    </p:spTree>
    <p:extLst>
      <p:ext uri="{BB962C8B-B14F-4D97-AF65-F5344CB8AC3E}">
        <p14:creationId xmlns:p14="http://schemas.microsoft.com/office/powerpoint/2010/main" val="3513678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6100"/>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5" name="Rectangle 4"/>
          <p:cNvSpPr/>
          <p:nvPr/>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19446"/>
            <a:ext cx="1477401" cy="628716"/>
          </a:xfrm>
          <a:prstGeom prst="rect">
            <a:avLst/>
          </a:prstGeom>
        </p:spPr>
      </p:pic>
      <p:sp>
        <p:nvSpPr>
          <p:cNvPr id="6" name="Title 5"/>
          <p:cNvSpPr>
            <a:spLocks noGrp="1"/>
          </p:cNvSpPr>
          <p:nvPr>
            <p:ph type="title"/>
          </p:nvPr>
        </p:nvSpPr>
        <p:spPr/>
        <p:txBody>
          <a:bodyPr/>
          <a:lstStyle/>
          <a:p>
            <a:r>
              <a:rPr lang="en-US" dirty="0" smtClean="0">
                <a:solidFill>
                  <a:srgbClr val="25438E"/>
                </a:solidFill>
              </a:rPr>
              <a:t>Part II: SSHSP Services</a:t>
            </a:r>
            <a:endParaRPr lang="en-US" dirty="0">
              <a:solidFill>
                <a:srgbClr val="25438E"/>
              </a:solidFill>
            </a:endParaRPr>
          </a:p>
        </p:txBody>
      </p:sp>
      <p:sp>
        <p:nvSpPr>
          <p:cNvPr id="3" name="Text Placeholder 2"/>
          <p:cNvSpPr>
            <a:spLocks noGrp="1"/>
          </p:cNvSpPr>
          <p:nvPr>
            <p:ph type="body" idx="1"/>
          </p:nvPr>
        </p:nvSpPr>
        <p:spPr/>
        <p:txBody>
          <a:bodyPr>
            <a:normAutofit/>
          </a:bodyPr>
          <a:lstStyle/>
          <a:p>
            <a:r>
              <a:rPr lang="en-US" sz="3600" dirty="0" smtClean="0">
                <a:solidFill>
                  <a:srgbClr val="F2B800"/>
                </a:solidFill>
                <a:latin typeface="+mj-lt"/>
                <a:cs typeface="Arial" panose="020B0604020202020204" pitchFamily="34" charset="0"/>
              </a:rPr>
              <a:t>Medicaid Covered SSHSP Services</a:t>
            </a:r>
            <a:endParaRPr lang="en-US" sz="3600" dirty="0">
              <a:solidFill>
                <a:srgbClr val="F2B800"/>
              </a:solidFill>
              <a:latin typeface="+mj-lt"/>
              <a:cs typeface="Arial" panose="020B0604020202020204" pitchFamily="34" charset="0"/>
            </a:endParaRPr>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32</a:t>
            </a:fld>
            <a:endParaRPr lang="en-US" dirty="0">
              <a:solidFill>
                <a:schemeClr val="bg1"/>
              </a:solidFill>
            </a:endParaRPr>
          </a:p>
        </p:txBody>
      </p:sp>
    </p:spTree>
    <p:extLst>
      <p:ext uri="{BB962C8B-B14F-4D97-AF65-F5344CB8AC3E}">
        <p14:creationId xmlns:p14="http://schemas.microsoft.com/office/powerpoint/2010/main" val="37410496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06746"/>
            <a:ext cx="1477401" cy="628716"/>
          </a:xfrm>
          <a:prstGeom prst="rect">
            <a:avLst/>
          </a:prstGeom>
        </p:spPr>
      </p:pic>
      <p:graphicFrame>
        <p:nvGraphicFramePr>
          <p:cNvPr id="7" name="Diagram 6"/>
          <p:cNvGraphicFramePr/>
          <p:nvPr>
            <p:extLst>
              <p:ext uri="{D42A27DB-BD31-4B8C-83A1-F6EECF244321}">
                <p14:modId xmlns:p14="http://schemas.microsoft.com/office/powerpoint/2010/main" val="1832612211"/>
              </p:ext>
            </p:extLst>
          </p:nvPr>
        </p:nvGraphicFramePr>
        <p:xfrm>
          <a:off x="1041894" y="1423248"/>
          <a:ext cx="9943606" cy="427901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9" name="Picture 2" descr="C:\Users\scosta\AppData\Local\Microsoft\Windows\Temporary Internet Files\Content.IE5\AHXPBR1B\MC900435236[1].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02327" y="6028083"/>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p:txBody>
          <a:bodyPr/>
          <a:lstStyle/>
          <a:p>
            <a:r>
              <a:rPr lang="en-US" dirty="0" smtClean="0">
                <a:solidFill>
                  <a:srgbClr val="25438E"/>
                </a:solidFill>
              </a:rPr>
              <a:t>SSHSP Services</a:t>
            </a:r>
            <a:endParaRPr lang="en-US" dirty="0">
              <a:solidFill>
                <a:srgbClr val="25438E"/>
              </a:solidFill>
            </a:endParaRPr>
          </a:p>
        </p:txBody>
      </p:sp>
      <p:sp>
        <p:nvSpPr>
          <p:cNvPr id="8" name="TextBox 7"/>
          <p:cNvSpPr txBox="1"/>
          <p:nvPr/>
        </p:nvSpPr>
        <p:spPr>
          <a:xfrm>
            <a:off x="926329" y="5996328"/>
            <a:ext cx="9551171" cy="677108"/>
          </a:xfrm>
          <a:prstGeom prst="rect">
            <a:avLst/>
          </a:prstGeom>
          <a:noFill/>
        </p:spPr>
        <p:txBody>
          <a:bodyPr wrap="square" rtlCol="0">
            <a:spAutoFit/>
          </a:bodyPr>
          <a:lstStyle/>
          <a:p>
            <a:pPr lvl="0"/>
            <a:r>
              <a:rPr lang="en-US" sz="1900" dirty="0"/>
              <a:t>Not all Special Education services are SSHSP services. Only these 10 services (identified in SPA </a:t>
            </a:r>
            <a:r>
              <a:rPr lang="en-US" sz="1900" dirty="0" smtClean="0"/>
              <a:t>09-61</a:t>
            </a:r>
            <a:r>
              <a:rPr lang="en-US" sz="1900" dirty="0"/>
              <a:t>) are </a:t>
            </a:r>
            <a:r>
              <a:rPr lang="en-US" sz="1900" dirty="0" smtClean="0"/>
              <a:t>Medicaid reimbursable SSHSP services.</a:t>
            </a:r>
            <a:endParaRPr lang="en-US" sz="1900" dirty="0"/>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33</a:t>
            </a:fld>
            <a:endParaRPr lang="en-US" dirty="0">
              <a:solidFill>
                <a:schemeClr val="bg1"/>
              </a:solidFill>
            </a:endParaRPr>
          </a:p>
        </p:txBody>
      </p:sp>
    </p:spTree>
    <p:extLst>
      <p:ext uri="{BB962C8B-B14F-4D97-AF65-F5344CB8AC3E}">
        <p14:creationId xmlns:p14="http://schemas.microsoft.com/office/powerpoint/2010/main" val="42865282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23115" y="6119446"/>
            <a:ext cx="1477401" cy="628716"/>
          </a:xfrm>
          <a:prstGeom prst="rect">
            <a:avLst/>
          </a:prstGeom>
        </p:spPr>
      </p:pic>
      <p:sp>
        <p:nvSpPr>
          <p:cNvPr id="3" name="Rectangle 2"/>
          <p:cNvSpPr/>
          <p:nvPr/>
        </p:nvSpPr>
        <p:spPr>
          <a:xfrm>
            <a:off x="1032483" y="1491547"/>
            <a:ext cx="9222687" cy="584775"/>
          </a:xfrm>
          <a:prstGeom prst="rect">
            <a:avLst/>
          </a:prstGeom>
        </p:spPr>
        <p:txBody>
          <a:bodyPr wrap="square">
            <a:spAutoFit/>
          </a:bodyPr>
          <a:lstStyle/>
          <a:p>
            <a:r>
              <a:rPr lang="en-US" sz="3200" dirty="0" smtClean="0">
                <a:ea typeface="+mj-ea"/>
                <a:cs typeface="Arial" panose="020B0604020202020204" pitchFamily="34" charset="0"/>
              </a:rPr>
              <a:t>To be Medicaid reimbursable services </a:t>
            </a:r>
            <a:r>
              <a:rPr lang="en-US" sz="3200" u="sng" dirty="0" smtClean="0">
                <a:ea typeface="+mj-ea"/>
                <a:cs typeface="Arial" panose="020B0604020202020204" pitchFamily="34" charset="0"/>
              </a:rPr>
              <a:t>must</a:t>
            </a:r>
            <a:r>
              <a:rPr lang="en-US" sz="3200" dirty="0" smtClean="0">
                <a:ea typeface="+mj-ea"/>
                <a:cs typeface="Arial" panose="020B0604020202020204" pitchFamily="34" charset="0"/>
              </a:rPr>
              <a:t> </a:t>
            </a:r>
            <a:r>
              <a:rPr lang="en-US" sz="3200" dirty="0" smtClean="0">
                <a:ea typeface="+mj-ea"/>
                <a:cs typeface="+mj-cs"/>
              </a:rPr>
              <a:t>be:</a:t>
            </a:r>
            <a:endParaRPr lang="en-US" sz="3200" dirty="0"/>
          </a:p>
        </p:txBody>
      </p:sp>
      <p:sp>
        <p:nvSpPr>
          <p:cNvPr id="5" name="Title 4"/>
          <p:cNvSpPr>
            <a:spLocks noGrp="1"/>
          </p:cNvSpPr>
          <p:nvPr>
            <p:ph type="title"/>
          </p:nvPr>
        </p:nvSpPr>
        <p:spPr>
          <a:xfrm>
            <a:off x="838200" y="542925"/>
            <a:ext cx="10515600" cy="1095375"/>
          </a:xfrm>
        </p:spPr>
        <p:txBody>
          <a:bodyPr/>
          <a:lstStyle/>
          <a:p>
            <a:r>
              <a:rPr lang="en-US" dirty="0" smtClean="0">
                <a:solidFill>
                  <a:srgbClr val="25438E"/>
                </a:solidFill>
              </a:rPr>
              <a:t>SSHSP Services</a:t>
            </a:r>
            <a:endParaRPr lang="en-US" dirty="0">
              <a:solidFill>
                <a:srgbClr val="25438E"/>
              </a:solidFill>
            </a:endParaRPr>
          </a:p>
        </p:txBody>
      </p:sp>
      <p:graphicFrame>
        <p:nvGraphicFramePr>
          <p:cNvPr id="8" name="Content Placeholder 4"/>
          <p:cNvGraphicFramePr>
            <a:graphicFrameLocks noGrp="1"/>
          </p:cNvGraphicFramePr>
          <p:nvPr>
            <p:ph idx="1"/>
            <p:extLst>
              <p:ext uri="{D42A27DB-BD31-4B8C-83A1-F6EECF244321}">
                <p14:modId xmlns:p14="http://schemas.microsoft.com/office/powerpoint/2010/main" val="1190979057"/>
              </p:ext>
            </p:extLst>
          </p:nvPr>
        </p:nvGraphicFramePr>
        <p:xfrm>
          <a:off x="1600200" y="1491547"/>
          <a:ext cx="8654970" cy="494225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9" name="Picture 2" descr="C:\Users\scosta\AppData\Local\Microsoft\Windows\Temporary Internet Files\Content.IE5\AHXPBR1B\MC900435236[1].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38813" y="6002303"/>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762814" y="5970548"/>
            <a:ext cx="8797317" cy="677108"/>
          </a:xfrm>
          <a:prstGeom prst="rect">
            <a:avLst/>
          </a:prstGeom>
          <a:noFill/>
        </p:spPr>
        <p:txBody>
          <a:bodyPr wrap="square" rtlCol="0">
            <a:spAutoFit/>
          </a:bodyPr>
          <a:lstStyle/>
          <a:p>
            <a:r>
              <a:rPr lang="en-US" sz="1900" b="1" dirty="0"/>
              <a:t>Medically necessary </a:t>
            </a:r>
            <a:r>
              <a:rPr lang="en-US" sz="1900" dirty="0"/>
              <a:t>means there is a written order/referral from a Medicaid enrolled provider in place prior to delivery of  service</a:t>
            </a:r>
            <a:r>
              <a:rPr lang="en-US" sz="1900" dirty="0" smtClean="0"/>
              <a:t>.</a:t>
            </a:r>
            <a:endParaRPr lang="en-US" sz="2000" dirty="0"/>
          </a:p>
        </p:txBody>
      </p:sp>
      <p:sp>
        <p:nvSpPr>
          <p:cNvPr id="12"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3"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34</a:t>
            </a:fld>
            <a:endParaRPr lang="en-US" dirty="0">
              <a:solidFill>
                <a:schemeClr val="bg1"/>
              </a:solidFill>
            </a:endParaRPr>
          </a:p>
        </p:txBody>
      </p:sp>
    </p:spTree>
    <p:extLst>
      <p:ext uri="{BB962C8B-B14F-4D97-AF65-F5344CB8AC3E}">
        <p14:creationId xmlns:p14="http://schemas.microsoft.com/office/powerpoint/2010/main" val="32846281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394312720"/>
              </p:ext>
            </p:extLst>
          </p:nvPr>
        </p:nvGraphicFramePr>
        <p:xfrm>
          <a:off x="824833" y="6072554"/>
          <a:ext cx="8760698" cy="442546"/>
        </p:xfrm>
        <a:graphic>
          <a:graphicData uri="http://schemas.openxmlformats.org/drawingml/2006/table">
            <a:tbl>
              <a:tblPr firstRow="1" bandRow="1">
                <a:tableStyleId>{2D5ABB26-0587-4C30-8999-92F81FD0307C}</a:tableStyleId>
              </a:tblPr>
              <a:tblGrid>
                <a:gridCol w="8760698"/>
              </a:tblGrid>
              <a:tr h="442546">
                <a:tc>
                  <a:txBody>
                    <a:bodyPr/>
                    <a:lstStyle/>
                    <a:p>
                      <a:pPr algn="l"/>
                      <a:r>
                        <a:rPr lang="en-US" sz="1600" u="none" strike="noStrike" kern="1200" baseline="0" dirty="0" smtClean="0"/>
                        <a:t>SPEECH THERAPY SERVICES MUST BE INCLUDED IN THE IEP TO BE MEDICAID REIMBURSABLE.</a:t>
                      </a:r>
                      <a:endParaRPr lang="en-US" sz="1600" b="0" i="0" baseline="0" dirty="0">
                        <a:solidFill>
                          <a:schemeClr val="tx1"/>
                        </a:solidFill>
                        <a:latin typeface="Arial" panose="020B0604020202020204" pitchFamily="34" charset="0"/>
                        <a:cs typeface="Arial" panose="020B0604020202020204" pitchFamily="34" charset="0"/>
                      </a:endParaRPr>
                    </a:p>
                  </a:txBody>
                  <a:tcPr/>
                </a:tc>
              </a:tr>
            </a:tbl>
          </a:graphicData>
        </a:graphic>
      </p:graphicFrame>
      <p:sp>
        <p:nvSpPr>
          <p:cNvPr id="4" name="Title 3"/>
          <p:cNvSpPr>
            <a:spLocks noGrp="1"/>
          </p:cNvSpPr>
          <p:nvPr>
            <p:ph type="title"/>
          </p:nvPr>
        </p:nvSpPr>
        <p:spPr/>
        <p:txBody>
          <a:bodyPr/>
          <a:lstStyle/>
          <a:p>
            <a:r>
              <a:rPr lang="en-US" dirty="0" smtClean="0">
                <a:solidFill>
                  <a:srgbClr val="25438E"/>
                </a:solidFill>
              </a:rPr>
              <a:t>Speech Therapy Services</a:t>
            </a:r>
            <a:endParaRPr lang="en-US" dirty="0">
              <a:solidFill>
                <a:srgbClr val="25438E"/>
              </a:solidFill>
            </a:endParaRPr>
          </a:p>
        </p:txBody>
      </p:sp>
      <p:graphicFrame>
        <p:nvGraphicFramePr>
          <p:cNvPr id="11" name="Content Placeholder 5"/>
          <p:cNvGraphicFramePr>
            <a:graphicFrameLocks noGrp="1"/>
          </p:cNvGraphicFramePr>
          <p:nvPr>
            <p:ph idx="1"/>
            <p:extLst>
              <p:ext uri="{D42A27DB-BD31-4B8C-83A1-F6EECF244321}">
                <p14:modId xmlns:p14="http://schemas.microsoft.com/office/powerpoint/2010/main" val="1060484894"/>
              </p:ext>
            </p:extLst>
          </p:nvPr>
        </p:nvGraphicFramePr>
        <p:xfrm>
          <a:off x="901032" y="1160128"/>
          <a:ext cx="11186783" cy="51720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5"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35</a:t>
            </a:fld>
            <a:endParaRPr lang="en-US" dirty="0">
              <a:solidFill>
                <a:schemeClr val="bg1"/>
              </a:solidFill>
            </a:endParaRPr>
          </a:p>
        </p:txBody>
      </p:sp>
      <p:pic>
        <p:nvPicPr>
          <p:cNvPr id="14" name="Picture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648515" y="6144846"/>
            <a:ext cx="1477401" cy="628716"/>
          </a:xfrm>
          <a:prstGeom prst="rect">
            <a:avLst/>
          </a:prstGeom>
        </p:spPr>
      </p:pic>
    </p:spTree>
    <p:extLst>
      <p:ext uri="{BB962C8B-B14F-4D97-AF65-F5344CB8AC3E}">
        <p14:creationId xmlns:p14="http://schemas.microsoft.com/office/powerpoint/2010/main" val="21327989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35815" y="6119446"/>
            <a:ext cx="1477401" cy="628716"/>
          </a:xfrm>
          <a:prstGeom prst="rect">
            <a:avLst/>
          </a:prstGeom>
        </p:spPr>
      </p:pic>
      <p:sp>
        <p:nvSpPr>
          <p:cNvPr id="6" name="Title 5"/>
          <p:cNvSpPr>
            <a:spLocks noGrp="1"/>
          </p:cNvSpPr>
          <p:nvPr>
            <p:ph type="title"/>
          </p:nvPr>
        </p:nvSpPr>
        <p:spPr/>
        <p:txBody>
          <a:bodyPr/>
          <a:lstStyle/>
          <a:p>
            <a:r>
              <a:rPr lang="en-US" dirty="0" smtClean="0">
                <a:solidFill>
                  <a:srgbClr val="25438E"/>
                </a:solidFill>
              </a:rPr>
              <a:t>Speech Therapy</a:t>
            </a:r>
            <a:endParaRPr lang="en-US" dirty="0">
              <a:solidFill>
                <a:srgbClr val="25438E"/>
              </a:solidFill>
            </a:endParaRPr>
          </a:p>
        </p:txBody>
      </p:sp>
      <p:sp>
        <p:nvSpPr>
          <p:cNvPr id="7" name="Content Placeholder 6"/>
          <p:cNvSpPr>
            <a:spLocks noGrp="1"/>
          </p:cNvSpPr>
          <p:nvPr>
            <p:ph sz="half" idx="1"/>
          </p:nvPr>
        </p:nvSpPr>
        <p:spPr>
          <a:xfrm>
            <a:off x="6196080" y="749300"/>
            <a:ext cx="5818119" cy="5219700"/>
          </a:xfrm>
        </p:spPr>
        <p:txBody>
          <a:bodyPr>
            <a:noAutofit/>
          </a:bodyPr>
          <a:lstStyle/>
          <a:p>
            <a:pPr>
              <a:lnSpc>
                <a:spcPct val="120000"/>
              </a:lnSpc>
            </a:pPr>
            <a:r>
              <a:rPr lang="en-US" sz="2200" dirty="0" smtClean="0">
                <a:hlinkClick r:id="rId4"/>
              </a:rPr>
              <a:t>Medicaid Alert 13-07</a:t>
            </a:r>
            <a:r>
              <a:rPr lang="en-US" sz="2200" dirty="0" smtClean="0"/>
              <a:t>, </a:t>
            </a:r>
            <a:r>
              <a:rPr lang="en-US" sz="2200" i="1" dirty="0" smtClean="0"/>
              <a:t>NYS Medicaid Provider Enrollment Requirement for Providers who Order/Refer in the SSHS Program</a:t>
            </a:r>
          </a:p>
          <a:p>
            <a:pPr>
              <a:lnSpc>
                <a:spcPct val="120000"/>
              </a:lnSpc>
            </a:pPr>
            <a:r>
              <a:rPr lang="en-US" sz="2200" dirty="0" smtClean="0">
                <a:hlinkClick r:id="rId5"/>
              </a:rPr>
              <a:t>Medicaid </a:t>
            </a:r>
            <a:r>
              <a:rPr lang="en-US" sz="2200" dirty="0">
                <a:hlinkClick r:id="rId5"/>
              </a:rPr>
              <a:t>Alert </a:t>
            </a:r>
            <a:r>
              <a:rPr lang="en-US" sz="2200" dirty="0" smtClean="0">
                <a:hlinkClick r:id="rId5"/>
              </a:rPr>
              <a:t>13-16</a:t>
            </a:r>
            <a:r>
              <a:rPr lang="en-US" sz="2200" dirty="0" smtClean="0"/>
              <a:t>, </a:t>
            </a:r>
            <a:r>
              <a:rPr lang="en-US" sz="2200" i="1" dirty="0" smtClean="0"/>
              <a:t>Speech </a:t>
            </a:r>
            <a:r>
              <a:rPr lang="en-US" sz="2200" i="1" dirty="0"/>
              <a:t>Evaluation CPT </a:t>
            </a:r>
            <a:r>
              <a:rPr lang="en-US" sz="2200" i="1" dirty="0" smtClean="0"/>
              <a:t>Code </a:t>
            </a:r>
            <a:r>
              <a:rPr lang="en-US" sz="2200" i="1" dirty="0"/>
              <a:t>Changes – Interim </a:t>
            </a:r>
            <a:r>
              <a:rPr lang="en-US" sz="2200" i="1" dirty="0" smtClean="0"/>
              <a:t>Process</a:t>
            </a:r>
          </a:p>
          <a:p>
            <a:pPr>
              <a:lnSpc>
                <a:spcPct val="120000"/>
              </a:lnSpc>
            </a:pPr>
            <a:r>
              <a:rPr lang="en-US" sz="2200" dirty="0" smtClean="0">
                <a:hlinkClick r:id="rId6"/>
              </a:rPr>
              <a:t>Medicaid </a:t>
            </a:r>
            <a:r>
              <a:rPr lang="en-US" sz="2200" dirty="0">
                <a:hlinkClick r:id="rId6"/>
              </a:rPr>
              <a:t>Alert 14-02</a:t>
            </a:r>
            <a:r>
              <a:rPr lang="en-US" sz="2200" dirty="0"/>
              <a:t>, </a:t>
            </a:r>
            <a:r>
              <a:rPr lang="en-US" sz="2200" i="1" dirty="0"/>
              <a:t>International Classification of Diseases, 10th revision, Clinical Modification (ICD-10-CM) </a:t>
            </a:r>
            <a:endParaRPr lang="en-US" sz="2200" i="1" dirty="0" smtClean="0"/>
          </a:p>
          <a:p>
            <a:pPr>
              <a:lnSpc>
                <a:spcPct val="120000"/>
              </a:lnSpc>
            </a:pPr>
            <a:r>
              <a:rPr lang="en-US" sz="2200" dirty="0" smtClean="0">
                <a:hlinkClick r:id="rId7"/>
              </a:rPr>
              <a:t>Medicaid </a:t>
            </a:r>
            <a:r>
              <a:rPr lang="en-US" sz="2200" dirty="0">
                <a:hlinkClick r:id="rId7"/>
              </a:rPr>
              <a:t>Alert 14-03</a:t>
            </a:r>
            <a:r>
              <a:rPr lang="en-US" sz="2200" dirty="0"/>
              <a:t>, </a:t>
            </a:r>
            <a:r>
              <a:rPr lang="en-US" sz="2200" i="1" dirty="0"/>
              <a:t>SSHSP Billing Codes for Speech Evaluations (Update to Medicaid Alert </a:t>
            </a:r>
            <a:r>
              <a:rPr lang="en-US" sz="2200" i="1" dirty="0" smtClean="0"/>
              <a:t>13-16)</a:t>
            </a:r>
          </a:p>
          <a:p>
            <a:pPr>
              <a:lnSpc>
                <a:spcPct val="120000"/>
              </a:lnSpc>
            </a:pPr>
            <a:r>
              <a:rPr lang="en-US" sz="2200" dirty="0" smtClean="0">
                <a:hlinkClick r:id="rId8"/>
              </a:rPr>
              <a:t>Medicaid </a:t>
            </a:r>
            <a:r>
              <a:rPr lang="en-US" sz="2200" dirty="0">
                <a:hlinkClick r:id="rId8"/>
              </a:rPr>
              <a:t>Alert </a:t>
            </a:r>
            <a:r>
              <a:rPr lang="en-US" sz="2200" dirty="0" smtClean="0">
                <a:hlinkClick r:id="rId8"/>
              </a:rPr>
              <a:t>14-06</a:t>
            </a:r>
            <a:r>
              <a:rPr lang="en-US" sz="2200" dirty="0" smtClean="0"/>
              <a:t>, </a:t>
            </a:r>
            <a:r>
              <a:rPr lang="en-US" sz="2200" i="1" dirty="0"/>
              <a:t>Effective Immediately  Physical, Occupational, and Speech Therapy Claims Now Require Modifiers</a:t>
            </a:r>
          </a:p>
          <a:p>
            <a:pPr>
              <a:lnSpc>
                <a:spcPct val="100000"/>
              </a:lnSpc>
              <a:spcBef>
                <a:spcPts val="0"/>
              </a:spcBef>
            </a:pPr>
            <a:endParaRPr lang="en-US" sz="2400" i="1" dirty="0"/>
          </a:p>
        </p:txBody>
      </p:sp>
      <p:sp>
        <p:nvSpPr>
          <p:cNvPr id="2" name="Text Placeholder 1"/>
          <p:cNvSpPr>
            <a:spLocks noGrp="1"/>
          </p:cNvSpPr>
          <p:nvPr>
            <p:ph sz="half" idx="2"/>
          </p:nvPr>
        </p:nvSpPr>
        <p:spPr>
          <a:xfrm>
            <a:off x="622300" y="1552208"/>
            <a:ext cx="5080000" cy="5077192"/>
          </a:xfrm>
        </p:spPr>
        <p:txBody>
          <a:bodyPr>
            <a:normAutofit lnSpcReduction="10000"/>
          </a:bodyPr>
          <a:lstStyle/>
          <a:p>
            <a:pPr marL="0" indent="0">
              <a:buNone/>
            </a:pPr>
            <a:r>
              <a:rPr lang="en-US" dirty="0" smtClean="0"/>
              <a:t>Handbook 8</a:t>
            </a:r>
            <a:endParaRPr lang="en-US" dirty="0"/>
          </a:p>
          <a:p>
            <a:r>
              <a:rPr lang="en-US" dirty="0">
                <a:hlinkClick r:id="rId9"/>
              </a:rPr>
              <a:t>http://www.oms.nysed.gov/medicaid/handbook</a:t>
            </a:r>
            <a:r>
              <a:rPr lang="en-US" dirty="0" smtClean="0">
                <a:hlinkClick r:id="rId9"/>
              </a:rPr>
              <a:t>/</a:t>
            </a:r>
            <a:endParaRPr lang="en-US" dirty="0" smtClean="0"/>
          </a:p>
          <a:p>
            <a:pPr marL="0" indent="0">
              <a:buNone/>
            </a:pPr>
            <a:r>
              <a:rPr lang="en-US" dirty="0" smtClean="0"/>
              <a:t>Questions </a:t>
            </a:r>
            <a:r>
              <a:rPr lang="en-US" dirty="0"/>
              <a:t>&amp; </a:t>
            </a:r>
            <a:r>
              <a:rPr lang="en-US" dirty="0" smtClean="0"/>
              <a:t>Answers</a:t>
            </a:r>
          </a:p>
          <a:p>
            <a:r>
              <a:rPr lang="en-US" dirty="0" smtClean="0">
                <a:hlinkClick r:id="rId10"/>
              </a:rPr>
              <a:t>http</a:t>
            </a:r>
            <a:r>
              <a:rPr lang="en-US" dirty="0">
                <a:hlinkClick r:id="rId10"/>
              </a:rPr>
              <a:t>://</a:t>
            </a:r>
            <a:r>
              <a:rPr lang="en-US" dirty="0" smtClean="0">
                <a:hlinkClick r:id="rId10"/>
              </a:rPr>
              <a:t>www.oms.nysed.gov/medicaid/q_and_a/</a:t>
            </a:r>
            <a:endParaRPr lang="en-US" dirty="0"/>
          </a:p>
          <a:p>
            <a:pPr marL="0" indent="0">
              <a:buNone/>
            </a:pPr>
            <a:r>
              <a:rPr lang="en-US" dirty="0" smtClean="0"/>
              <a:t>Medicaid Alerts</a:t>
            </a:r>
          </a:p>
          <a:p>
            <a:r>
              <a:rPr lang="en-US" dirty="0" smtClean="0">
                <a:hlinkClick r:id="rId11"/>
              </a:rPr>
              <a:t>http</a:t>
            </a:r>
            <a:r>
              <a:rPr lang="en-US" dirty="0">
                <a:hlinkClick r:id="rId11"/>
              </a:rPr>
              <a:t>://</a:t>
            </a:r>
            <a:r>
              <a:rPr lang="en-US" dirty="0" smtClean="0">
                <a:hlinkClick r:id="rId11"/>
              </a:rPr>
              <a:t>www.oms.nysed.gov/medicaid/medicaid_alerts</a:t>
            </a:r>
            <a:r>
              <a:rPr lang="en-US" dirty="0">
                <a:hlinkClick r:id="rId11"/>
              </a:rPr>
              <a:t>/</a:t>
            </a:r>
            <a:r>
              <a:rPr lang="en-US" dirty="0"/>
              <a:t> </a:t>
            </a:r>
            <a:endParaRPr lang="en-US" dirty="0" smtClean="0"/>
          </a:p>
          <a:p>
            <a:pPr>
              <a:spcBef>
                <a:spcPts val="0"/>
              </a:spcBef>
            </a:pPr>
            <a:endParaRPr lang="en-US" sz="900" dirty="0" smtClean="0"/>
          </a:p>
          <a:p>
            <a:pPr lvl="1">
              <a:lnSpc>
                <a:spcPct val="110000"/>
              </a:lnSpc>
              <a:spcBef>
                <a:spcPts val="0"/>
              </a:spcBef>
            </a:pPr>
            <a:r>
              <a:rPr lang="en-US" sz="2200" dirty="0" smtClean="0">
                <a:hlinkClick r:id="rId12"/>
              </a:rPr>
              <a:t>Medicaid </a:t>
            </a:r>
            <a:r>
              <a:rPr lang="en-US" sz="2200" dirty="0">
                <a:hlinkClick r:id="rId12"/>
              </a:rPr>
              <a:t>Alert 10-03</a:t>
            </a:r>
            <a:r>
              <a:rPr lang="en-US" sz="2200" dirty="0"/>
              <a:t>, </a:t>
            </a:r>
            <a:r>
              <a:rPr lang="en-US" sz="2200" i="1" dirty="0"/>
              <a:t>Clarification of Credential Requirements for Speech-Language Pathologist</a:t>
            </a:r>
          </a:p>
          <a:p>
            <a:endParaRPr lang="en-US" dirty="0"/>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36</a:t>
            </a:fld>
            <a:endParaRPr lang="en-US" dirty="0">
              <a:solidFill>
                <a:schemeClr val="bg1"/>
              </a:solidFill>
            </a:endParaRPr>
          </a:p>
        </p:txBody>
      </p:sp>
    </p:spTree>
    <p:extLst>
      <p:ext uri="{BB962C8B-B14F-4D97-AF65-F5344CB8AC3E}">
        <p14:creationId xmlns:p14="http://schemas.microsoft.com/office/powerpoint/2010/main" val="25833644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10415" y="6157546"/>
            <a:ext cx="1477401" cy="628716"/>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219118214"/>
              </p:ext>
            </p:extLst>
          </p:nvPr>
        </p:nvGraphicFramePr>
        <p:xfrm>
          <a:off x="812133" y="5933424"/>
          <a:ext cx="9096270" cy="335280"/>
        </p:xfrm>
        <a:graphic>
          <a:graphicData uri="http://schemas.openxmlformats.org/drawingml/2006/table">
            <a:tbl>
              <a:tblPr firstRow="1" bandRow="1">
                <a:tableStyleId>{2D5ABB26-0587-4C30-8999-92F81FD0307C}</a:tableStyleId>
              </a:tblPr>
              <a:tblGrid>
                <a:gridCol w="9096270"/>
              </a:tblGrid>
              <a:tr h="315546">
                <a:tc>
                  <a:txBody>
                    <a:bodyPr/>
                    <a:lstStyle/>
                    <a:p>
                      <a:pPr algn="l"/>
                      <a:r>
                        <a:rPr lang="en-US" sz="1600" u="none" strike="noStrike" kern="1200" baseline="0" dirty="0" smtClean="0"/>
                        <a:t>PHYSICAL THERAPY SERVICES MUST BE INCLUDED IN THE IEP TO BE MEDICAID REIMBURSABLE</a:t>
                      </a:r>
                      <a:endParaRPr lang="en-US" sz="1600" b="0" i="0" dirty="0">
                        <a:solidFill>
                          <a:schemeClr val="tx1"/>
                        </a:solidFill>
                        <a:latin typeface="Arial" panose="020B0604020202020204" pitchFamily="34" charset="0"/>
                        <a:cs typeface="Arial" panose="020B0604020202020204" pitchFamily="34" charset="0"/>
                      </a:endParaRPr>
                    </a:p>
                  </a:txBody>
                  <a:tcPr/>
                </a:tc>
              </a:tr>
            </a:tbl>
          </a:graphicData>
        </a:graphic>
      </p:graphicFrame>
      <p:sp>
        <p:nvSpPr>
          <p:cNvPr id="4" name="Title 3"/>
          <p:cNvSpPr>
            <a:spLocks noGrp="1"/>
          </p:cNvSpPr>
          <p:nvPr>
            <p:ph type="title"/>
          </p:nvPr>
        </p:nvSpPr>
        <p:spPr/>
        <p:txBody>
          <a:bodyPr/>
          <a:lstStyle/>
          <a:p>
            <a:r>
              <a:rPr lang="en-US" dirty="0" smtClean="0">
                <a:solidFill>
                  <a:srgbClr val="25438E"/>
                </a:solidFill>
              </a:rPr>
              <a:t>Physical Therapy Services</a:t>
            </a:r>
            <a:endParaRPr lang="en-US" dirty="0">
              <a:solidFill>
                <a:srgbClr val="25438E"/>
              </a:solidFill>
            </a:endParaRPr>
          </a:p>
        </p:txBody>
      </p:sp>
      <p:graphicFrame>
        <p:nvGraphicFramePr>
          <p:cNvPr id="11" name="Content Placeholder 5"/>
          <p:cNvGraphicFramePr>
            <a:graphicFrameLocks noGrp="1"/>
          </p:cNvGraphicFramePr>
          <p:nvPr>
            <p:ph idx="1"/>
            <p:extLst>
              <p:ext uri="{D42A27DB-BD31-4B8C-83A1-F6EECF244321}">
                <p14:modId xmlns:p14="http://schemas.microsoft.com/office/powerpoint/2010/main" val="1838663177"/>
              </p:ext>
            </p:extLst>
          </p:nvPr>
        </p:nvGraphicFramePr>
        <p:xfrm>
          <a:off x="871615" y="1393824"/>
          <a:ext cx="11041566" cy="47002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5"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37</a:t>
            </a:fld>
            <a:endParaRPr lang="en-US" dirty="0">
              <a:solidFill>
                <a:schemeClr val="bg1"/>
              </a:solidFill>
            </a:endParaRPr>
          </a:p>
        </p:txBody>
      </p:sp>
    </p:spTree>
    <p:extLst>
      <p:ext uri="{BB962C8B-B14F-4D97-AF65-F5344CB8AC3E}">
        <p14:creationId xmlns:p14="http://schemas.microsoft.com/office/powerpoint/2010/main" val="19524445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44846"/>
            <a:ext cx="1477401" cy="628716"/>
          </a:xfrm>
          <a:prstGeom prst="rect">
            <a:avLst/>
          </a:prstGeom>
        </p:spPr>
      </p:pic>
      <p:sp>
        <p:nvSpPr>
          <p:cNvPr id="6" name="Title 5"/>
          <p:cNvSpPr>
            <a:spLocks noGrp="1"/>
          </p:cNvSpPr>
          <p:nvPr>
            <p:ph type="title"/>
          </p:nvPr>
        </p:nvSpPr>
        <p:spPr/>
        <p:txBody>
          <a:bodyPr/>
          <a:lstStyle/>
          <a:p>
            <a:r>
              <a:rPr lang="en-US" dirty="0" smtClean="0">
                <a:solidFill>
                  <a:srgbClr val="25438E"/>
                </a:solidFill>
              </a:rPr>
              <a:t>Physical Therapy</a:t>
            </a:r>
            <a:endParaRPr lang="en-US" dirty="0">
              <a:solidFill>
                <a:srgbClr val="25438E"/>
              </a:solidFill>
            </a:endParaRPr>
          </a:p>
        </p:txBody>
      </p:sp>
      <p:sp>
        <p:nvSpPr>
          <p:cNvPr id="7" name="Text Placeholder 6"/>
          <p:cNvSpPr>
            <a:spLocks noGrp="1"/>
          </p:cNvSpPr>
          <p:nvPr>
            <p:ph sz="half" idx="1"/>
          </p:nvPr>
        </p:nvSpPr>
        <p:spPr>
          <a:xfrm>
            <a:off x="914400" y="1498601"/>
            <a:ext cx="5181600" cy="4165600"/>
          </a:xfrm>
        </p:spPr>
        <p:txBody>
          <a:bodyPr>
            <a:normAutofit lnSpcReduction="10000"/>
          </a:bodyPr>
          <a:lstStyle/>
          <a:p>
            <a:pPr marL="0" indent="0">
              <a:buNone/>
            </a:pPr>
            <a:r>
              <a:rPr lang="en-US" dirty="0"/>
              <a:t>Handbook 8</a:t>
            </a:r>
          </a:p>
          <a:p>
            <a:r>
              <a:rPr lang="en-US" dirty="0">
                <a:hlinkClick r:id="rId4"/>
              </a:rPr>
              <a:t>http://www.oms.nysed.gov/medicaid/handbook/</a:t>
            </a:r>
            <a:endParaRPr lang="en-US" dirty="0"/>
          </a:p>
          <a:p>
            <a:pPr marL="0" indent="0">
              <a:buNone/>
            </a:pPr>
            <a:r>
              <a:rPr lang="en-US" dirty="0" smtClean="0"/>
              <a:t>Questions </a:t>
            </a:r>
            <a:r>
              <a:rPr lang="en-US" dirty="0"/>
              <a:t>&amp; Answers</a:t>
            </a:r>
          </a:p>
          <a:p>
            <a:r>
              <a:rPr lang="en-US" dirty="0">
                <a:hlinkClick r:id="rId5"/>
              </a:rPr>
              <a:t>http://www.oms.nysed.gov/medicaid/q_and_a/</a:t>
            </a:r>
            <a:endParaRPr lang="en-US" dirty="0"/>
          </a:p>
          <a:p>
            <a:pPr marL="0" indent="0">
              <a:buNone/>
            </a:pPr>
            <a:r>
              <a:rPr lang="en-US" dirty="0"/>
              <a:t>Medicaid Alerts</a:t>
            </a:r>
          </a:p>
          <a:p>
            <a:r>
              <a:rPr lang="en-US" dirty="0">
                <a:hlinkClick r:id="rId6"/>
              </a:rPr>
              <a:t>http://www.oms.nysed.gov/medicaid/medicaid_alerts/</a:t>
            </a:r>
            <a:r>
              <a:rPr lang="en-US" dirty="0"/>
              <a:t> </a:t>
            </a:r>
          </a:p>
        </p:txBody>
      </p:sp>
      <p:sp>
        <p:nvSpPr>
          <p:cNvPr id="13" name="Content Placeholder 12"/>
          <p:cNvSpPr>
            <a:spLocks noGrp="1"/>
          </p:cNvSpPr>
          <p:nvPr>
            <p:ph sz="half" idx="2"/>
          </p:nvPr>
        </p:nvSpPr>
        <p:spPr>
          <a:xfrm>
            <a:off x="6205615" y="1407747"/>
            <a:ext cx="5181600" cy="4737099"/>
          </a:xfrm>
        </p:spPr>
        <p:txBody>
          <a:bodyPr>
            <a:normAutofit lnSpcReduction="10000"/>
          </a:bodyPr>
          <a:lstStyle/>
          <a:p>
            <a:pPr lvl="0">
              <a:lnSpc>
                <a:spcPct val="130000"/>
              </a:lnSpc>
            </a:pPr>
            <a:r>
              <a:rPr lang="en-US" sz="2200" dirty="0">
                <a:solidFill>
                  <a:prstClr val="black"/>
                </a:solidFill>
                <a:cs typeface="Arial" panose="020B0604020202020204" pitchFamily="34" charset="0"/>
                <a:hlinkClick r:id="rId7"/>
              </a:rPr>
              <a:t>Medicaid Alert </a:t>
            </a:r>
            <a:r>
              <a:rPr lang="en-US" sz="2200" dirty="0" smtClean="0">
                <a:solidFill>
                  <a:prstClr val="black"/>
                </a:solidFill>
                <a:cs typeface="Arial" panose="020B0604020202020204" pitchFamily="34" charset="0"/>
                <a:hlinkClick r:id="rId7"/>
              </a:rPr>
              <a:t>13-08</a:t>
            </a:r>
            <a:r>
              <a:rPr lang="en-US" sz="2200" dirty="0" smtClean="0">
                <a:solidFill>
                  <a:prstClr val="black"/>
                </a:solidFill>
                <a:cs typeface="Arial" panose="020B0604020202020204" pitchFamily="34" charset="0"/>
              </a:rPr>
              <a:t>, </a:t>
            </a:r>
            <a:r>
              <a:rPr lang="en-US" sz="2200" i="1" dirty="0" smtClean="0">
                <a:solidFill>
                  <a:prstClr val="black"/>
                </a:solidFill>
                <a:cs typeface="Arial" panose="020B0604020202020204" pitchFamily="34" charset="0"/>
              </a:rPr>
              <a:t>Update </a:t>
            </a:r>
            <a:r>
              <a:rPr lang="en-US" sz="2200" i="1" dirty="0">
                <a:solidFill>
                  <a:prstClr val="black"/>
                </a:solidFill>
                <a:cs typeface="Arial" panose="020B0604020202020204" pitchFamily="34" charset="0"/>
              </a:rPr>
              <a:t>on Physical Therapist Qualifications for the Preschool/School Supportive Health Services Program (SSHSP</a:t>
            </a:r>
            <a:r>
              <a:rPr lang="en-US" sz="2200" i="1" dirty="0" smtClean="0">
                <a:solidFill>
                  <a:prstClr val="black"/>
                </a:solidFill>
                <a:cs typeface="Arial" panose="020B0604020202020204" pitchFamily="34" charset="0"/>
              </a:rPr>
              <a:t>)</a:t>
            </a:r>
          </a:p>
          <a:p>
            <a:pPr>
              <a:lnSpc>
                <a:spcPct val="130000"/>
              </a:lnSpc>
            </a:pPr>
            <a:r>
              <a:rPr lang="en-US" sz="2200" dirty="0">
                <a:hlinkClick r:id="rId8"/>
              </a:rPr>
              <a:t>Medicaid Alert 14-02</a:t>
            </a:r>
            <a:r>
              <a:rPr lang="en-US" sz="2200" dirty="0"/>
              <a:t>, </a:t>
            </a:r>
            <a:r>
              <a:rPr lang="en-US" sz="2200" i="1" dirty="0"/>
              <a:t>International Classification of Diseases, 10th revision, Clinical Modification (ICD-10-CM) </a:t>
            </a:r>
            <a:endParaRPr lang="en-US" sz="2200" i="1" dirty="0">
              <a:solidFill>
                <a:prstClr val="black"/>
              </a:solidFill>
              <a:cs typeface="Arial" panose="020B0604020202020204" pitchFamily="34" charset="0"/>
            </a:endParaRPr>
          </a:p>
          <a:p>
            <a:pPr lvl="0">
              <a:lnSpc>
                <a:spcPct val="130000"/>
              </a:lnSpc>
            </a:pPr>
            <a:r>
              <a:rPr lang="en-US" sz="2200" dirty="0">
                <a:solidFill>
                  <a:prstClr val="black"/>
                </a:solidFill>
                <a:cs typeface="Arial" panose="020B0604020202020204" pitchFamily="34" charset="0"/>
                <a:hlinkClick r:id="rId9"/>
              </a:rPr>
              <a:t>Medicaid Alert </a:t>
            </a:r>
            <a:r>
              <a:rPr lang="en-US" sz="2200" dirty="0" smtClean="0">
                <a:solidFill>
                  <a:prstClr val="black"/>
                </a:solidFill>
                <a:cs typeface="Arial" panose="020B0604020202020204" pitchFamily="34" charset="0"/>
                <a:hlinkClick r:id="rId9"/>
              </a:rPr>
              <a:t>14-06</a:t>
            </a:r>
            <a:r>
              <a:rPr lang="en-US" sz="2200" dirty="0" smtClean="0">
                <a:solidFill>
                  <a:prstClr val="black"/>
                </a:solidFill>
                <a:cs typeface="Arial" panose="020B0604020202020204" pitchFamily="34" charset="0"/>
              </a:rPr>
              <a:t>,  </a:t>
            </a:r>
            <a:r>
              <a:rPr lang="en-US" sz="2200" i="1" dirty="0">
                <a:solidFill>
                  <a:prstClr val="black"/>
                </a:solidFill>
                <a:cs typeface="Arial" panose="020B0604020202020204" pitchFamily="34" charset="0"/>
              </a:rPr>
              <a:t>Effective Immediately - Physical, Occupational, and Speech Therapy Claims Now Require </a:t>
            </a:r>
            <a:r>
              <a:rPr lang="en-US" sz="2200" i="1" dirty="0" smtClean="0">
                <a:solidFill>
                  <a:prstClr val="black"/>
                </a:solidFill>
                <a:cs typeface="Arial" panose="020B0604020202020204" pitchFamily="34" charset="0"/>
              </a:rPr>
              <a:t>Modifiers</a:t>
            </a:r>
            <a:endParaRPr lang="en-US" sz="2200" i="1" dirty="0">
              <a:solidFill>
                <a:prstClr val="black"/>
              </a:solidFill>
              <a:cs typeface="Arial" panose="020B0604020202020204" pitchFamily="34" charset="0"/>
            </a:endParaRPr>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38</a:t>
            </a:fld>
            <a:endParaRPr lang="en-US" dirty="0">
              <a:solidFill>
                <a:schemeClr val="bg1"/>
              </a:solidFill>
            </a:endParaRPr>
          </a:p>
        </p:txBody>
      </p:sp>
    </p:spTree>
    <p:extLst>
      <p:ext uri="{BB962C8B-B14F-4D97-AF65-F5344CB8AC3E}">
        <p14:creationId xmlns:p14="http://schemas.microsoft.com/office/powerpoint/2010/main" val="538935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300379963"/>
              </p:ext>
            </p:extLst>
          </p:nvPr>
        </p:nvGraphicFramePr>
        <p:xfrm>
          <a:off x="888333" y="6033532"/>
          <a:ext cx="8655848" cy="368456"/>
        </p:xfrm>
        <a:graphic>
          <a:graphicData uri="http://schemas.openxmlformats.org/drawingml/2006/table">
            <a:tbl>
              <a:tblPr firstRow="1" bandRow="1">
                <a:tableStyleId>{2D5ABB26-0587-4C30-8999-92F81FD0307C}</a:tableStyleId>
              </a:tblPr>
              <a:tblGrid>
                <a:gridCol w="8655848"/>
              </a:tblGrid>
              <a:tr h="368456">
                <a:tc>
                  <a:txBody>
                    <a:bodyPr/>
                    <a:lstStyle/>
                    <a:p>
                      <a:pPr algn="l"/>
                      <a:r>
                        <a:rPr lang="en-US" sz="1600" u="none" strike="noStrike" kern="1200" baseline="0" dirty="0" smtClean="0"/>
                        <a:t>OCCUPATIONAL THERAPY SERVICES MUST BE INCLUDED IN THE IEP TO BE MEDICAID REIMBURSABLE</a:t>
                      </a:r>
                      <a:endParaRPr lang="en-US" sz="1600" b="0" i="0" dirty="0">
                        <a:solidFill>
                          <a:schemeClr val="tx1"/>
                        </a:solidFill>
                        <a:latin typeface="Arial" panose="020B0604020202020204" pitchFamily="34" charset="0"/>
                        <a:cs typeface="Arial" panose="020B0604020202020204" pitchFamily="34" charset="0"/>
                      </a:endParaRPr>
                    </a:p>
                  </a:txBody>
                  <a:tcPr/>
                </a:tc>
              </a:tr>
            </a:tbl>
          </a:graphicData>
        </a:graphic>
      </p:graphicFrame>
      <p:sp>
        <p:nvSpPr>
          <p:cNvPr id="4" name="Title 3"/>
          <p:cNvSpPr>
            <a:spLocks noGrp="1"/>
          </p:cNvSpPr>
          <p:nvPr>
            <p:ph type="title"/>
          </p:nvPr>
        </p:nvSpPr>
        <p:spPr/>
        <p:txBody>
          <a:bodyPr/>
          <a:lstStyle/>
          <a:p>
            <a:r>
              <a:rPr lang="en-US" dirty="0" smtClean="0">
                <a:solidFill>
                  <a:srgbClr val="25438E"/>
                </a:solidFill>
              </a:rPr>
              <a:t>Occupational Therapy Services</a:t>
            </a:r>
            <a:endParaRPr lang="en-US" dirty="0">
              <a:solidFill>
                <a:srgbClr val="25438E"/>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66397" y="6163830"/>
            <a:ext cx="1477401" cy="628716"/>
          </a:xfrm>
          <a:prstGeom prst="rect">
            <a:avLst/>
          </a:prstGeom>
        </p:spPr>
      </p:pic>
      <p:graphicFrame>
        <p:nvGraphicFramePr>
          <p:cNvPr id="11" name="Content Placeholder 5"/>
          <p:cNvGraphicFramePr>
            <a:graphicFrameLocks noGrp="1"/>
          </p:cNvGraphicFramePr>
          <p:nvPr>
            <p:ph idx="1"/>
            <p:extLst>
              <p:ext uri="{D42A27DB-BD31-4B8C-83A1-F6EECF244321}">
                <p14:modId xmlns:p14="http://schemas.microsoft.com/office/powerpoint/2010/main" val="3728470176"/>
              </p:ext>
            </p:extLst>
          </p:nvPr>
        </p:nvGraphicFramePr>
        <p:xfrm>
          <a:off x="961463" y="1320800"/>
          <a:ext cx="10939018" cy="484303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5"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39</a:t>
            </a:fld>
            <a:endParaRPr lang="en-US" dirty="0">
              <a:solidFill>
                <a:schemeClr val="bg1"/>
              </a:solidFill>
            </a:endParaRPr>
          </a:p>
        </p:txBody>
      </p:sp>
    </p:spTree>
    <p:extLst>
      <p:ext uri="{BB962C8B-B14F-4D97-AF65-F5344CB8AC3E}">
        <p14:creationId xmlns:p14="http://schemas.microsoft.com/office/powerpoint/2010/main" val="3339281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10415" y="6144846"/>
            <a:ext cx="1477401" cy="628716"/>
          </a:xfrm>
          <a:prstGeom prst="rect">
            <a:avLst/>
          </a:prstGeom>
        </p:spPr>
      </p:pic>
      <p:sp>
        <p:nvSpPr>
          <p:cNvPr id="2" name="Title 1"/>
          <p:cNvSpPr>
            <a:spLocks noGrp="1"/>
          </p:cNvSpPr>
          <p:nvPr>
            <p:ph type="title"/>
          </p:nvPr>
        </p:nvSpPr>
        <p:spPr/>
        <p:txBody>
          <a:bodyPr>
            <a:normAutofit/>
          </a:bodyPr>
          <a:lstStyle/>
          <a:p>
            <a:r>
              <a:rPr lang="en-US" sz="4000" dirty="0" smtClean="0">
                <a:solidFill>
                  <a:srgbClr val="25438E"/>
                </a:solidFill>
                <a:latin typeface="Arial" panose="020B0604020202020204" pitchFamily="34" charset="0"/>
                <a:cs typeface="Arial" panose="020B0604020202020204" pitchFamily="34" charset="0"/>
              </a:rPr>
              <a:t>Resources</a:t>
            </a:r>
            <a:endParaRPr lang="en-US" sz="4000" dirty="0">
              <a:solidFill>
                <a:srgbClr val="25438E"/>
              </a:solidFill>
            </a:endParaRPr>
          </a:p>
        </p:txBody>
      </p:sp>
      <p:sp>
        <p:nvSpPr>
          <p:cNvPr id="3" name="Text Placeholder 2"/>
          <p:cNvSpPr>
            <a:spLocks noGrp="1"/>
          </p:cNvSpPr>
          <p:nvPr>
            <p:ph sz="half" idx="1"/>
          </p:nvPr>
        </p:nvSpPr>
        <p:spPr>
          <a:xfrm>
            <a:off x="723900" y="1524000"/>
            <a:ext cx="5372100" cy="4978399"/>
          </a:xfrm>
        </p:spPr>
        <p:txBody>
          <a:bodyPr>
            <a:noAutofit/>
          </a:bodyPr>
          <a:lstStyle/>
          <a:p>
            <a:pPr marL="457200" indent="-457200"/>
            <a:r>
              <a:rPr lang="en-US" b="1" dirty="0" smtClean="0"/>
              <a:t>Medicaid-In-Education</a:t>
            </a:r>
            <a:r>
              <a:rPr lang="en-US" dirty="0" smtClean="0"/>
              <a:t>:  </a:t>
            </a:r>
            <a:r>
              <a:rPr lang="en-US" dirty="0">
                <a:hlinkClick r:id="rId4"/>
              </a:rPr>
              <a:t>http://</a:t>
            </a:r>
            <a:r>
              <a:rPr lang="en-US" dirty="0" smtClean="0">
                <a:hlinkClick r:id="rId4"/>
              </a:rPr>
              <a:t>www.oms.nysed.gov/medicaid/</a:t>
            </a:r>
            <a:endParaRPr lang="en-US" dirty="0" smtClean="0"/>
          </a:p>
          <a:p>
            <a:pPr marL="914400" lvl="1" indent="-457200"/>
            <a:r>
              <a:rPr lang="en-US" sz="2600" dirty="0" smtClean="0"/>
              <a:t>Questions </a:t>
            </a:r>
            <a:r>
              <a:rPr lang="en-US" sz="2600" dirty="0"/>
              <a:t>&amp; </a:t>
            </a:r>
            <a:r>
              <a:rPr lang="en-US" sz="2600" dirty="0" smtClean="0"/>
              <a:t>Answers </a:t>
            </a:r>
            <a:endParaRPr lang="en-US" sz="2600" dirty="0"/>
          </a:p>
          <a:p>
            <a:pPr marL="914400" lvl="1" indent="-457200"/>
            <a:r>
              <a:rPr lang="en-US" sz="2600" dirty="0"/>
              <a:t>Medicaid </a:t>
            </a:r>
            <a:r>
              <a:rPr lang="en-US" sz="2600" dirty="0" smtClean="0"/>
              <a:t>Alerts </a:t>
            </a:r>
            <a:endParaRPr lang="en-US" sz="2600" dirty="0"/>
          </a:p>
          <a:p>
            <a:pPr marL="914400" lvl="1" indent="-457200"/>
            <a:r>
              <a:rPr lang="en-US" sz="2600" dirty="0"/>
              <a:t>Handbook </a:t>
            </a:r>
            <a:r>
              <a:rPr lang="en-US" sz="2600" dirty="0" smtClean="0"/>
              <a:t>8</a:t>
            </a:r>
          </a:p>
          <a:p>
            <a:pPr marL="914400" lvl="1" indent="-457200"/>
            <a:r>
              <a:rPr lang="en-US" sz="2600" dirty="0" smtClean="0"/>
              <a:t>Handouts </a:t>
            </a:r>
            <a:r>
              <a:rPr lang="en-US" sz="2600" dirty="0"/>
              <a:t>1 – </a:t>
            </a:r>
            <a:r>
              <a:rPr lang="en-US" sz="2600" dirty="0" smtClean="0"/>
              <a:t>7</a:t>
            </a:r>
            <a:endParaRPr lang="en-US" sz="2600" dirty="0"/>
          </a:p>
          <a:p>
            <a:r>
              <a:rPr lang="en-US" sz="2000" dirty="0" smtClean="0"/>
              <a:t>DOH: SSHSP Policy and Claiming, and </a:t>
            </a:r>
          </a:p>
          <a:p>
            <a:r>
              <a:rPr lang="en-US" sz="2000" dirty="0" smtClean="0"/>
              <a:t>SED: Provider Support and Training</a:t>
            </a:r>
          </a:p>
          <a:p>
            <a:r>
              <a:rPr lang="en-US" b="1" dirty="0"/>
              <a:t>Public Consulting Group (PCG): </a:t>
            </a:r>
          </a:p>
          <a:p>
            <a:r>
              <a:rPr lang="en-US" sz="2000" dirty="0"/>
              <a:t>Random Moment Time Study (RMTS) and Certified Public Expenditures (CPEs</a:t>
            </a:r>
            <a:r>
              <a:rPr lang="en-US" sz="2000" dirty="0" smtClean="0"/>
              <a:t>)</a:t>
            </a:r>
            <a:endParaRPr lang="en-US" sz="2000" dirty="0"/>
          </a:p>
        </p:txBody>
      </p:sp>
      <p:sp>
        <p:nvSpPr>
          <p:cNvPr id="6" name="Content Placeholder 5"/>
          <p:cNvSpPr>
            <a:spLocks noGrp="1"/>
          </p:cNvSpPr>
          <p:nvPr>
            <p:ph sz="half" idx="2"/>
          </p:nvPr>
        </p:nvSpPr>
        <p:spPr>
          <a:xfrm>
            <a:off x="6315547" y="1511301"/>
            <a:ext cx="5181600" cy="4000499"/>
          </a:xfrm>
        </p:spPr>
        <p:txBody>
          <a:bodyPr>
            <a:normAutofit/>
          </a:bodyPr>
          <a:lstStyle/>
          <a:p>
            <a:r>
              <a:rPr lang="en-US" b="1" dirty="0"/>
              <a:t>Computer Science Corporation</a:t>
            </a:r>
            <a:r>
              <a:rPr lang="pl-PL" b="1" dirty="0"/>
              <a:t> (eMedNY)</a:t>
            </a:r>
            <a:r>
              <a:rPr lang="pl-PL" dirty="0"/>
              <a:t>: </a:t>
            </a:r>
            <a:r>
              <a:rPr lang="en-US" dirty="0"/>
              <a:t/>
            </a:r>
            <a:br>
              <a:rPr lang="en-US" dirty="0"/>
            </a:br>
            <a:r>
              <a:rPr lang="pl-PL" dirty="0">
                <a:hlinkClick r:id="rId5"/>
              </a:rPr>
              <a:t>https://www.emedny.org/</a:t>
            </a:r>
            <a:endParaRPr lang="pl-PL" dirty="0"/>
          </a:p>
          <a:p>
            <a:r>
              <a:rPr lang="en-US" sz="2000" dirty="0"/>
              <a:t>Enrollment, Affiliation, and Revalidation</a:t>
            </a:r>
          </a:p>
          <a:p>
            <a:r>
              <a:rPr lang="en-US" b="1" dirty="0" smtClean="0"/>
              <a:t>NYS </a:t>
            </a:r>
            <a:r>
              <a:rPr lang="en-US" b="1" dirty="0"/>
              <a:t>Office of Medicaid Inspector </a:t>
            </a:r>
            <a:r>
              <a:rPr lang="en-US" b="1" dirty="0" smtClean="0"/>
              <a:t>General (OMIG)</a:t>
            </a:r>
            <a:r>
              <a:rPr lang="pl-PL" dirty="0" smtClean="0"/>
              <a:t>: </a:t>
            </a:r>
            <a:r>
              <a:rPr lang="pl-PL" dirty="0">
                <a:hlinkClick r:id="rId6"/>
              </a:rPr>
              <a:t>http://www.omig.ny.gov/</a:t>
            </a:r>
            <a:endParaRPr lang="en-US" dirty="0"/>
          </a:p>
          <a:p>
            <a:r>
              <a:rPr lang="en-US" sz="2000" dirty="0"/>
              <a:t>Compliance Program and </a:t>
            </a:r>
            <a:r>
              <a:rPr lang="en-US" sz="2000" dirty="0" smtClean="0"/>
              <a:t>Audit</a:t>
            </a:r>
            <a:endParaRPr lang="pl-PL" sz="2000" dirty="0"/>
          </a:p>
        </p:txBody>
      </p:sp>
      <p:sp>
        <p:nvSpPr>
          <p:cNvPr id="18"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20" name="Slide Number Placeholder 1"/>
          <p:cNvSpPr txBox="1">
            <a:spLocks/>
          </p:cNvSpPr>
          <p:nvPr/>
        </p:nvSpPr>
        <p:spPr>
          <a:xfrm>
            <a:off x="11408247" y="257208"/>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4</a:t>
            </a:fld>
            <a:endParaRPr lang="en-US" dirty="0">
              <a:solidFill>
                <a:schemeClr val="bg1"/>
              </a:solidFill>
            </a:endParaRPr>
          </a:p>
        </p:txBody>
      </p:sp>
    </p:spTree>
    <p:extLst>
      <p:ext uri="{BB962C8B-B14F-4D97-AF65-F5344CB8AC3E}">
        <p14:creationId xmlns:p14="http://schemas.microsoft.com/office/powerpoint/2010/main" val="33619184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094046"/>
            <a:ext cx="1477401" cy="628716"/>
          </a:xfrm>
          <a:prstGeom prst="rect">
            <a:avLst/>
          </a:prstGeom>
        </p:spPr>
      </p:pic>
      <p:sp>
        <p:nvSpPr>
          <p:cNvPr id="6" name="Title 5"/>
          <p:cNvSpPr>
            <a:spLocks noGrp="1"/>
          </p:cNvSpPr>
          <p:nvPr>
            <p:ph type="title"/>
          </p:nvPr>
        </p:nvSpPr>
        <p:spPr/>
        <p:txBody>
          <a:bodyPr/>
          <a:lstStyle/>
          <a:p>
            <a:r>
              <a:rPr lang="en-US" dirty="0" smtClean="0">
                <a:solidFill>
                  <a:srgbClr val="25438E"/>
                </a:solidFill>
              </a:rPr>
              <a:t>Occupational Therapy</a:t>
            </a:r>
            <a:endParaRPr lang="en-US" dirty="0">
              <a:solidFill>
                <a:srgbClr val="25438E"/>
              </a:solidFill>
            </a:endParaRPr>
          </a:p>
        </p:txBody>
      </p:sp>
      <p:sp>
        <p:nvSpPr>
          <p:cNvPr id="7" name="Content Placeholder 6"/>
          <p:cNvSpPr>
            <a:spLocks noGrp="1"/>
          </p:cNvSpPr>
          <p:nvPr>
            <p:ph sz="half" idx="1"/>
          </p:nvPr>
        </p:nvSpPr>
        <p:spPr>
          <a:xfrm>
            <a:off x="914400" y="1508125"/>
            <a:ext cx="5181600" cy="4351338"/>
          </a:xfrm>
        </p:spPr>
        <p:txBody>
          <a:bodyPr>
            <a:normAutofit lnSpcReduction="10000"/>
          </a:bodyPr>
          <a:lstStyle/>
          <a:p>
            <a:pPr marL="0" indent="0">
              <a:buNone/>
            </a:pPr>
            <a:r>
              <a:rPr lang="en-US" dirty="0"/>
              <a:t>Handbook 8</a:t>
            </a:r>
          </a:p>
          <a:p>
            <a:r>
              <a:rPr lang="en-US" dirty="0">
                <a:hlinkClick r:id="rId4"/>
              </a:rPr>
              <a:t>http://www.oms.nysed.gov/medicaid/handbook/</a:t>
            </a:r>
            <a:endParaRPr lang="en-US" dirty="0"/>
          </a:p>
          <a:p>
            <a:pPr marL="0" indent="0">
              <a:buNone/>
            </a:pPr>
            <a:r>
              <a:rPr lang="en-US" dirty="0" smtClean="0"/>
              <a:t>Questions </a:t>
            </a:r>
            <a:r>
              <a:rPr lang="en-US" dirty="0"/>
              <a:t>&amp; Answers</a:t>
            </a:r>
          </a:p>
          <a:p>
            <a:r>
              <a:rPr lang="en-US" dirty="0">
                <a:hlinkClick r:id="rId5"/>
              </a:rPr>
              <a:t>http://www.oms.nysed.gov/medicaid/q_and_a/</a:t>
            </a:r>
            <a:endParaRPr lang="en-US" dirty="0"/>
          </a:p>
          <a:p>
            <a:pPr marL="0" indent="0">
              <a:buNone/>
            </a:pPr>
            <a:r>
              <a:rPr lang="en-US" dirty="0"/>
              <a:t>Medicaid Alerts</a:t>
            </a:r>
          </a:p>
          <a:p>
            <a:r>
              <a:rPr lang="en-US" dirty="0">
                <a:hlinkClick r:id="rId6"/>
              </a:rPr>
              <a:t>http://www.oms.nysed.gov/medicaid/medicaid_alerts/</a:t>
            </a:r>
            <a:r>
              <a:rPr lang="en-US" dirty="0"/>
              <a:t> </a:t>
            </a:r>
          </a:p>
        </p:txBody>
      </p:sp>
      <p:sp>
        <p:nvSpPr>
          <p:cNvPr id="8" name="Content Placeholder 7"/>
          <p:cNvSpPr>
            <a:spLocks noGrp="1"/>
          </p:cNvSpPr>
          <p:nvPr>
            <p:ph sz="half" idx="2"/>
          </p:nvPr>
        </p:nvSpPr>
        <p:spPr>
          <a:xfrm>
            <a:off x="6205615" y="1269999"/>
            <a:ext cx="5181600" cy="4824047"/>
          </a:xfrm>
        </p:spPr>
        <p:txBody>
          <a:bodyPr>
            <a:normAutofit lnSpcReduction="10000"/>
          </a:bodyPr>
          <a:lstStyle/>
          <a:p>
            <a:pPr lvl="0">
              <a:lnSpc>
                <a:spcPct val="120000"/>
              </a:lnSpc>
            </a:pPr>
            <a:r>
              <a:rPr lang="en-US" sz="2200" dirty="0">
                <a:solidFill>
                  <a:prstClr val="black"/>
                </a:solidFill>
                <a:cs typeface="Arial" panose="020B0604020202020204" pitchFamily="34" charset="0"/>
                <a:hlinkClick r:id="rId7"/>
              </a:rPr>
              <a:t>Medicaid Alert </a:t>
            </a:r>
            <a:r>
              <a:rPr lang="en-US" sz="2200" dirty="0" smtClean="0">
                <a:solidFill>
                  <a:prstClr val="black"/>
                </a:solidFill>
                <a:cs typeface="Arial" panose="020B0604020202020204" pitchFamily="34" charset="0"/>
                <a:hlinkClick r:id="rId7"/>
              </a:rPr>
              <a:t>10-02</a:t>
            </a:r>
            <a:r>
              <a:rPr lang="en-US" sz="2200" dirty="0" smtClean="0">
                <a:solidFill>
                  <a:prstClr val="black"/>
                </a:solidFill>
                <a:cs typeface="Arial" panose="020B0604020202020204" pitchFamily="34" charset="0"/>
              </a:rPr>
              <a:t>,  </a:t>
            </a:r>
            <a:r>
              <a:rPr lang="en-US" sz="2200" i="1" dirty="0">
                <a:solidFill>
                  <a:prstClr val="black"/>
                </a:solidFill>
                <a:cs typeface="Arial" panose="020B0604020202020204" pitchFamily="34" charset="0"/>
              </a:rPr>
              <a:t>Clarification of Credential Requirements for Occupational Therapy Assistants </a:t>
            </a:r>
          </a:p>
          <a:p>
            <a:pPr lvl="0">
              <a:lnSpc>
                <a:spcPct val="120000"/>
              </a:lnSpc>
            </a:pPr>
            <a:r>
              <a:rPr lang="en-US" sz="2200" i="1" dirty="0" smtClean="0">
                <a:solidFill>
                  <a:prstClr val="black"/>
                </a:solidFill>
                <a:cs typeface="Arial" panose="020B0604020202020204" pitchFamily="34" charset="0"/>
                <a:hlinkClick r:id="rId8"/>
              </a:rPr>
              <a:t>Medicaid </a:t>
            </a:r>
            <a:r>
              <a:rPr lang="en-US" sz="2200" i="1" dirty="0">
                <a:solidFill>
                  <a:prstClr val="black"/>
                </a:solidFill>
                <a:cs typeface="Arial" panose="020B0604020202020204" pitchFamily="34" charset="0"/>
                <a:hlinkClick r:id="rId8"/>
              </a:rPr>
              <a:t>Alert </a:t>
            </a:r>
            <a:r>
              <a:rPr lang="en-US" sz="2200" i="1" dirty="0" smtClean="0">
                <a:solidFill>
                  <a:prstClr val="black"/>
                </a:solidFill>
                <a:cs typeface="Arial" panose="020B0604020202020204" pitchFamily="34" charset="0"/>
                <a:hlinkClick r:id="rId8"/>
              </a:rPr>
              <a:t>13-09</a:t>
            </a:r>
            <a:r>
              <a:rPr lang="en-US" sz="2200" i="1" dirty="0" smtClean="0">
                <a:solidFill>
                  <a:prstClr val="black"/>
                </a:solidFill>
                <a:cs typeface="Arial" panose="020B0604020202020204" pitchFamily="34" charset="0"/>
              </a:rPr>
              <a:t>, Update </a:t>
            </a:r>
            <a:r>
              <a:rPr lang="en-US" sz="2200" i="1" dirty="0">
                <a:solidFill>
                  <a:prstClr val="black"/>
                </a:solidFill>
                <a:cs typeface="Arial" panose="020B0604020202020204" pitchFamily="34" charset="0"/>
              </a:rPr>
              <a:t>to SSHSP </a:t>
            </a:r>
            <a:r>
              <a:rPr lang="en-US" sz="2200" i="1" dirty="0" smtClean="0">
                <a:solidFill>
                  <a:prstClr val="black"/>
                </a:solidFill>
                <a:cs typeface="Arial" panose="020B0604020202020204" pitchFamily="34" charset="0"/>
              </a:rPr>
              <a:t>CPT Codes</a:t>
            </a:r>
          </a:p>
          <a:p>
            <a:pPr>
              <a:lnSpc>
                <a:spcPct val="120000"/>
              </a:lnSpc>
            </a:pPr>
            <a:r>
              <a:rPr lang="en-US" sz="2200" dirty="0">
                <a:hlinkClick r:id="rId9"/>
              </a:rPr>
              <a:t>Medicaid Alert 14-02</a:t>
            </a:r>
            <a:r>
              <a:rPr lang="en-US" sz="2200" dirty="0"/>
              <a:t>, </a:t>
            </a:r>
            <a:r>
              <a:rPr lang="en-US" sz="2200" i="1" dirty="0"/>
              <a:t>International Classification of Diseases, 10th revision, Clinical Modification (ICD-10-CM) </a:t>
            </a:r>
            <a:endParaRPr lang="en-US" sz="2200" i="1" dirty="0">
              <a:solidFill>
                <a:prstClr val="black"/>
              </a:solidFill>
              <a:cs typeface="Arial" panose="020B0604020202020204" pitchFamily="34" charset="0"/>
            </a:endParaRPr>
          </a:p>
          <a:p>
            <a:pPr lvl="0">
              <a:lnSpc>
                <a:spcPct val="120000"/>
              </a:lnSpc>
            </a:pPr>
            <a:r>
              <a:rPr lang="en-US" sz="2200" dirty="0" smtClean="0">
                <a:solidFill>
                  <a:prstClr val="black"/>
                </a:solidFill>
                <a:cs typeface="Arial" panose="020B0604020202020204" pitchFamily="34" charset="0"/>
                <a:hlinkClick r:id="rId10"/>
              </a:rPr>
              <a:t>Medicaid </a:t>
            </a:r>
            <a:r>
              <a:rPr lang="en-US" sz="2200" dirty="0">
                <a:solidFill>
                  <a:prstClr val="black"/>
                </a:solidFill>
                <a:cs typeface="Arial" panose="020B0604020202020204" pitchFamily="34" charset="0"/>
                <a:hlinkClick r:id="rId10"/>
              </a:rPr>
              <a:t>Alert </a:t>
            </a:r>
            <a:r>
              <a:rPr lang="en-US" sz="2200" dirty="0" smtClean="0">
                <a:solidFill>
                  <a:prstClr val="black"/>
                </a:solidFill>
                <a:cs typeface="Arial" panose="020B0604020202020204" pitchFamily="34" charset="0"/>
                <a:hlinkClick r:id="rId10"/>
              </a:rPr>
              <a:t>14-06</a:t>
            </a:r>
            <a:r>
              <a:rPr lang="en-US" sz="2200" dirty="0" smtClean="0">
                <a:solidFill>
                  <a:prstClr val="black"/>
                </a:solidFill>
                <a:cs typeface="Arial" panose="020B0604020202020204" pitchFamily="34" charset="0"/>
              </a:rPr>
              <a:t>, </a:t>
            </a:r>
            <a:r>
              <a:rPr lang="en-US" sz="2200" i="1" dirty="0" smtClean="0">
                <a:solidFill>
                  <a:prstClr val="black"/>
                </a:solidFill>
                <a:cs typeface="Arial" panose="020B0604020202020204" pitchFamily="34" charset="0"/>
              </a:rPr>
              <a:t>Effective </a:t>
            </a:r>
            <a:r>
              <a:rPr lang="en-US" sz="2200" i="1" dirty="0">
                <a:solidFill>
                  <a:prstClr val="black"/>
                </a:solidFill>
                <a:cs typeface="Arial" panose="020B0604020202020204" pitchFamily="34" charset="0"/>
              </a:rPr>
              <a:t>Immediately - Physical, Occupational, and Speech Therapy Claims Now Require </a:t>
            </a:r>
            <a:r>
              <a:rPr lang="en-US" sz="2200" i="1" dirty="0" smtClean="0">
                <a:solidFill>
                  <a:prstClr val="black"/>
                </a:solidFill>
                <a:cs typeface="Arial" panose="020B0604020202020204" pitchFamily="34" charset="0"/>
              </a:rPr>
              <a:t>Modifiers</a:t>
            </a:r>
            <a:endParaRPr lang="en-US" sz="2200" dirty="0"/>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40</a:t>
            </a:fld>
            <a:endParaRPr lang="en-US" dirty="0">
              <a:solidFill>
                <a:schemeClr val="bg1"/>
              </a:solidFill>
            </a:endParaRPr>
          </a:p>
        </p:txBody>
      </p:sp>
    </p:spTree>
    <p:extLst>
      <p:ext uri="{BB962C8B-B14F-4D97-AF65-F5344CB8AC3E}">
        <p14:creationId xmlns:p14="http://schemas.microsoft.com/office/powerpoint/2010/main" val="9484697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44846"/>
            <a:ext cx="1477401" cy="628716"/>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330570913"/>
              </p:ext>
            </p:extLst>
          </p:nvPr>
        </p:nvGraphicFramePr>
        <p:xfrm>
          <a:off x="824833" y="5837784"/>
          <a:ext cx="9124972" cy="419831"/>
        </p:xfrm>
        <a:graphic>
          <a:graphicData uri="http://schemas.openxmlformats.org/drawingml/2006/table">
            <a:tbl>
              <a:tblPr firstRow="1" bandRow="1">
                <a:tableStyleId>{2D5ABB26-0587-4C30-8999-92F81FD0307C}</a:tableStyleId>
              </a:tblPr>
              <a:tblGrid>
                <a:gridCol w="9124972"/>
              </a:tblGrid>
              <a:tr h="419831">
                <a:tc>
                  <a:txBody>
                    <a:bodyPr/>
                    <a:lstStyle/>
                    <a:p>
                      <a:pPr algn="ctr"/>
                      <a:r>
                        <a:rPr lang="en-US" sz="1600" u="none" strike="noStrike" kern="1200" baseline="0" dirty="0" smtClean="0"/>
                        <a:t>PSYCHOLOGICAL COUNSELING SERVICES MUST BE INCLUDED IN THE IEP TO BE MEDICAID REIMBURSABLE</a:t>
                      </a:r>
                      <a:endParaRPr lang="en-US" sz="1600" dirty="0">
                        <a:solidFill>
                          <a:schemeClr val="tx1"/>
                        </a:solidFill>
                        <a:latin typeface="Arial" panose="020B0604020202020204" pitchFamily="34" charset="0"/>
                        <a:cs typeface="Arial" panose="020B0604020202020204" pitchFamily="34" charset="0"/>
                      </a:endParaRPr>
                    </a:p>
                  </a:txBody>
                  <a:tcPr/>
                </a:tc>
              </a:tr>
            </a:tbl>
          </a:graphicData>
        </a:graphic>
      </p:graphicFrame>
      <p:sp>
        <p:nvSpPr>
          <p:cNvPr id="3" name="Title 2"/>
          <p:cNvSpPr>
            <a:spLocks noGrp="1"/>
          </p:cNvSpPr>
          <p:nvPr>
            <p:ph type="title"/>
          </p:nvPr>
        </p:nvSpPr>
        <p:spPr/>
        <p:txBody>
          <a:bodyPr/>
          <a:lstStyle/>
          <a:p>
            <a:r>
              <a:rPr lang="en-US" dirty="0" smtClean="0">
                <a:solidFill>
                  <a:srgbClr val="25438E"/>
                </a:solidFill>
              </a:rPr>
              <a:t>Psychological Counseling Services</a:t>
            </a:r>
            <a:endParaRPr lang="en-US" dirty="0">
              <a:solidFill>
                <a:srgbClr val="25438E"/>
              </a:solidFill>
            </a:endParaRPr>
          </a:p>
        </p:txBody>
      </p:sp>
      <p:graphicFrame>
        <p:nvGraphicFramePr>
          <p:cNvPr id="11" name="Content Placeholder 5"/>
          <p:cNvGraphicFramePr>
            <a:graphicFrameLocks noGrp="1"/>
          </p:cNvGraphicFramePr>
          <p:nvPr>
            <p:ph idx="1"/>
            <p:extLst>
              <p:ext uri="{D42A27DB-BD31-4B8C-83A1-F6EECF244321}">
                <p14:modId xmlns:p14="http://schemas.microsoft.com/office/powerpoint/2010/main" val="2664165877"/>
              </p:ext>
            </p:extLst>
          </p:nvPr>
        </p:nvGraphicFramePr>
        <p:xfrm>
          <a:off x="949553" y="1225192"/>
          <a:ext cx="10963628" cy="479864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2" name="Picture 2" descr="C:\Users\scosta\AppData\Local\Microsoft\Windows\Temporary Internet Files\Content.IE5\AHXPBR1B\MC900435236[1].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18303" y="6023839"/>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42305" y="6214346"/>
            <a:ext cx="9296400" cy="384721"/>
          </a:xfrm>
          <a:prstGeom prst="rect">
            <a:avLst/>
          </a:prstGeom>
          <a:noFill/>
        </p:spPr>
        <p:txBody>
          <a:bodyPr wrap="square" rtlCol="0">
            <a:spAutoFit/>
          </a:bodyPr>
          <a:lstStyle/>
          <a:p>
            <a:r>
              <a:rPr lang="en-US" sz="1900" dirty="0" smtClean="0"/>
              <a:t>See </a:t>
            </a:r>
            <a:r>
              <a:rPr lang="en-US" sz="1900" dirty="0" smtClean="0">
                <a:hlinkClick r:id="rId10"/>
              </a:rPr>
              <a:t>Q&amp;A </a:t>
            </a:r>
            <a:r>
              <a:rPr lang="en-US" sz="1900" dirty="0" smtClean="0">
                <a:hlinkClick r:id="rId10"/>
              </a:rPr>
              <a:t>21</a:t>
            </a:r>
            <a:r>
              <a:rPr lang="en-US" sz="1900" dirty="0" smtClean="0"/>
              <a:t> </a:t>
            </a:r>
            <a:r>
              <a:rPr lang="en-US" sz="1900" dirty="0"/>
              <a:t>for more information on who may write a referral for psychological counseling services</a:t>
            </a:r>
            <a:r>
              <a:rPr lang="en-US" sz="1900" dirty="0" smtClean="0"/>
              <a:t>.</a:t>
            </a:r>
            <a:endParaRPr lang="en-US" sz="1900" dirty="0"/>
          </a:p>
        </p:txBody>
      </p:sp>
      <p:sp>
        <p:nvSpPr>
          <p:cNvPr id="15"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8"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41</a:t>
            </a:fld>
            <a:endParaRPr lang="en-US" dirty="0">
              <a:solidFill>
                <a:schemeClr val="bg1"/>
              </a:solidFill>
            </a:endParaRPr>
          </a:p>
        </p:txBody>
      </p:sp>
    </p:spTree>
    <p:extLst>
      <p:ext uri="{BB962C8B-B14F-4D97-AF65-F5344CB8AC3E}">
        <p14:creationId xmlns:p14="http://schemas.microsoft.com/office/powerpoint/2010/main" val="11561078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10415" y="6195646"/>
            <a:ext cx="1477401" cy="628716"/>
          </a:xfrm>
          <a:prstGeom prst="rect">
            <a:avLst/>
          </a:prstGeom>
        </p:spPr>
      </p:pic>
      <p:sp>
        <p:nvSpPr>
          <p:cNvPr id="6" name="Title 5"/>
          <p:cNvSpPr>
            <a:spLocks noGrp="1"/>
          </p:cNvSpPr>
          <p:nvPr>
            <p:ph type="title"/>
          </p:nvPr>
        </p:nvSpPr>
        <p:spPr/>
        <p:txBody>
          <a:bodyPr/>
          <a:lstStyle/>
          <a:p>
            <a:r>
              <a:rPr lang="en-US" dirty="0" smtClean="0">
                <a:solidFill>
                  <a:srgbClr val="25438E"/>
                </a:solidFill>
              </a:rPr>
              <a:t>Psychological Counseling</a:t>
            </a:r>
            <a:endParaRPr lang="en-US" dirty="0">
              <a:solidFill>
                <a:srgbClr val="25438E"/>
              </a:solidFill>
            </a:endParaRPr>
          </a:p>
        </p:txBody>
      </p:sp>
      <p:sp>
        <p:nvSpPr>
          <p:cNvPr id="7" name="Content Placeholder 6"/>
          <p:cNvSpPr>
            <a:spLocks noGrp="1"/>
          </p:cNvSpPr>
          <p:nvPr>
            <p:ph sz="half" idx="1"/>
          </p:nvPr>
        </p:nvSpPr>
        <p:spPr>
          <a:xfrm>
            <a:off x="825500" y="1558925"/>
            <a:ext cx="5181600" cy="4351338"/>
          </a:xfrm>
        </p:spPr>
        <p:txBody>
          <a:bodyPr/>
          <a:lstStyle/>
          <a:p>
            <a:pPr marL="0" indent="0">
              <a:buNone/>
            </a:pPr>
            <a:r>
              <a:rPr lang="en-US" dirty="0"/>
              <a:t>Handbook 8</a:t>
            </a:r>
          </a:p>
          <a:p>
            <a:r>
              <a:rPr lang="en-US" dirty="0">
                <a:hlinkClick r:id="rId4"/>
              </a:rPr>
              <a:t>http://www.oms.nysed.gov/medicaid/handbook/</a:t>
            </a:r>
            <a:endParaRPr lang="en-US" dirty="0"/>
          </a:p>
          <a:p>
            <a:pPr marL="0" indent="0">
              <a:buNone/>
            </a:pPr>
            <a:r>
              <a:rPr lang="en-US" dirty="0"/>
              <a:t>Questions &amp; Answers</a:t>
            </a:r>
          </a:p>
          <a:p>
            <a:r>
              <a:rPr lang="en-US" dirty="0">
                <a:hlinkClick r:id="rId5"/>
              </a:rPr>
              <a:t>http://www.oms.nysed.gov/medicaid/q_and_a/</a:t>
            </a:r>
            <a:endParaRPr lang="en-US" dirty="0"/>
          </a:p>
          <a:p>
            <a:pPr marL="0" indent="0">
              <a:buNone/>
            </a:pPr>
            <a:r>
              <a:rPr lang="en-US" dirty="0"/>
              <a:t>Medicaid Alerts</a:t>
            </a:r>
          </a:p>
          <a:p>
            <a:r>
              <a:rPr lang="en-US" dirty="0">
                <a:hlinkClick r:id="rId6"/>
              </a:rPr>
              <a:t>http://www.oms.nysed.gov/medicaid/medicaid_alerts</a:t>
            </a:r>
            <a:r>
              <a:rPr lang="en-US" dirty="0" smtClean="0">
                <a:hlinkClick r:id="rId6"/>
              </a:rPr>
              <a:t>/</a:t>
            </a:r>
            <a:endParaRPr lang="en-US" dirty="0"/>
          </a:p>
        </p:txBody>
      </p:sp>
      <p:sp>
        <p:nvSpPr>
          <p:cNvPr id="8" name="Content Placeholder 7"/>
          <p:cNvSpPr>
            <a:spLocks noGrp="1"/>
          </p:cNvSpPr>
          <p:nvPr>
            <p:ph sz="half" idx="2"/>
          </p:nvPr>
        </p:nvSpPr>
        <p:spPr>
          <a:xfrm>
            <a:off x="6507627" y="1520825"/>
            <a:ext cx="5181600" cy="4397376"/>
          </a:xfrm>
        </p:spPr>
        <p:txBody>
          <a:bodyPr>
            <a:normAutofit/>
          </a:bodyPr>
          <a:lstStyle/>
          <a:p>
            <a:pPr>
              <a:lnSpc>
                <a:spcPct val="120000"/>
              </a:lnSpc>
            </a:pPr>
            <a:r>
              <a:rPr lang="en-US" sz="2200" dirty="0">
                <a:hlinkClick r:id="rId7"/>
              </a:rPr>
              <a:t>Medicaid Alert 13-09</a:t>
            </a:r>
            <a:r>
              <a:rPr lang="en-US" sz="2200" dirty="0"/>
              <a:t>, </a:t>
            </a:r>
            <a:r>
              <a:rPr lang="en-US" sz="2200" i="1" dirty="0"/>
              <a:t>Update to SSHSP </a:t>
            </a:r>
            <a:r>
              <a:rPr lang="en-US" sz="2200" i="1" dirty="0" smtClean="0"/>
              <a:t>CPT Codes</a:t>
            </a:r>
          </a:p>
          <a:p>
            <a:pPr>
              <a:lnSpc>
                <a:spcPct val="120000"/>
              </a:lnSpc>
            </a:pPr>
            <a:r>
              <a:rPr lang="en-US" sz="2200" dirty="0">
                <a:hlinkClick r:id="rId8"/>
              </a:rPr>
              <a:t>Medicaid Alert 14-02</a:t>
            </a:r>
            <a:r>
              <a:rPr lang="en-US" sz="2200" dirty="0"/>
              <a:t>, </a:t>
            </a:r>
            <a:r>
              <a:rPr lang="en-US" sz="2200" i="1" dirty="0"/>
              <a:t>International Classification of Diseases, 10th revision, Clinical Modification (ICD-10-CM) </a:t>
            </a:r>
            <a:endParaRPr lang="en-US" sz="2200" i="1" dirty="0" smtClean="0"/>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42</a:t>
            </a:fld>
            <a:endParaRPr lang="en-US" dirty="0">
              <a:solidFill>
                <a:schemeClr val="bg1"/>
              </a:solidFill>
            </a:endParaRPr>
          </a:p>
        </p:txBody>
      </p:sp>
    </p:spTree>
    <p:extLst>
      <p:ext uri="{BB962C8B-B14F-4D97-AF65-F5344CB8AC3E}">
        <p14:creationId xmlns:p14="http://schemas.microsoft.com/office/powerpoint/2010/main" val="154942893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35815" y="6119446"/>
            <a:ext cx="1477401" cy="628716"/>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519583599"/>
              </p:ext>
            </p:extLst>
          </p:nvPr>
        </p:nvGraphicFramePr>
        <p:xfrm>
          <a:off x="850233" y="5885178"/>
          <a:ext cx="8737600" cy="430768"/>
        </p:xfrm>
        <a:graphic>
          <a:graphicData uri="http://schemas.openxmlformats.org/drawingml/2006/table">
            <a:tbl>
              <a:tblPr firstRow="1" bandRow="1">
                <a:tableStyleId>{2D5ABB26-0587-4C30-8999-92F81FD0307C}</a:tableStyleId>
              </a:tblPr>
              <a:tblGrid>
                <a:gridCol w="8737600"/>
              </a:tblGrid>
              <a:tr h="430768">
                <a:tc>
                  <a:txBody>
                    <a:bodyPr/>
                    <a:lstStyle/>
                    <a:p>
                      <a:pPr algn="l"/>
                      <a:r>
                        <a:rPr lang="en-US" sz="1600" u="none" strike="noStrike" kern="1200" baseline="0" dirty="0" smtClean="0"/>
                        <a:t>SKILLED NURSING SERVICES MUST BE INCLUDED IN THE IEP TO BE MEDICAID REIMBURSABLE</a:t>
                      </a:r>
                      <a:endParaRPr lang="en-US" sz="1600" b="0" i="0" dirty="0">
                        <a:solidFill>
                          <a:schemeClr val="tx1"/>
                        </a:solidFill>
                        <a:latin typeface="Arial" panose="020B0604020202020204" pitchFamily="34" charset="0"/>
                        <a:cs typeface="Arial" panose="020B0604020202020204" pitchFamily="34" charset="0"/>
                      </a:endParaRPr>
                    </a:p>
                  </a:txBody>
                  <a:tcPr/>
                </a:tc>
              </a:tr>
            </a:tbl>
          </a:graphicData>
        </a:graphic>
      </p:graphicFrame>
      <p:sp>
        <p:nvSpPr>
          <p:cNvPr id="4" name="Title 3"/>
          <p:cNvSpPr>
            <a:spLocks noGrp="1"/>
          </p:cNvSpPr>
          <p:nvPr>
            <p:ph type="title"/>
          </p:nvPr>
        </p:nvSpPr>
        <p:spPr/>
        <p:txBody>
          <a:bodyPr/>
          <a:lstStyle/>
          <a:p>
            <a:r>
              <a:rPr lang="en-US" dirty="0" smtClean="0">
                <a:solidFill>
                  <a:srgbClr val="25438E"/>
                </a:solidFill>
              </a:rPr>
              <a:t>Skilled Nursing Services</a:t>
            </a:r>
            <a:endParaRPr lang="en-US" dirty="0">
              <a:solidFill>
                <a:srgbClr val="25438E"/>
              </a:solidFill>
            </a:endParaRPr>
          </a:p>
        </p:txBody>
      </p:sp>
      <p:graphicFrame>
        <p:nvGraphicFramePr>
          <p:cNvPr id="11" name="Content Placeholder 5"/>
          <p:cNvGraphicFramePr>
            <a:graphicFrameLocks noGrp="1"/>
          </p:cNvGraphicFramePr>
          <p:nvPr>
            <p:ph idx="1"/>
            <p:extLst>
              <p:ext uri="{D42A27DB-BD31-4B8C-83A1-F6EECF244321}">
                <p14:modId xmlns:p14="http://schemas.microsoft.com/office/powerpoint/2010/main" val="3673068175"/>
              </p:ext>
            </p:extLst>
          </p:nvPr>
        </p:nvGraphicFramePr>
        <p:xfrm>
          <a:off x="923052" y="1393825"/>
          <a:ext cx="11012364" cy="463001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5"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43</a:t>
            </a:fld>
            <a:endParaRPr lang="en-US" dirty="0">
              <a:solidFill>
                <a:schemeClr val="bg1"/>
              </a:solidFill>
            </a:endParaRPr>
          </a:p>
        </p:txBody>
      </p:sp>
      <p:pic>
        <p:nvPicPr>
          <p:cNvPr id="10" name="Picture 2" descr="C:\Users\scosta\AppData\Local\Microsoft\Windows\Temporary Internet Files\Content.IE5\AHXPBR1B\MC900435236[1].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18303" y="6023839"/>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742305" y="6214346"/>
            <a:ext cx="9296400" cy="384721"/>
          </a:xfrm>
          <a:prstGeom prst="rect">
            <a:avLst/>
          </a:prstGeom>
          <a:noFill/>
        </p:spPr>
        <p:txBody>
          <a:bodyPr wrap="square" rtlCol="0">
            <a:spAutoFit/>
          </a:bodyPr>
          <a:lstStyle/>
          <a:p>
            <a:r>
              <a:rPr lang="en-US" sz="1900" dirty="0" smtClean="0"/>
              <a:t>The MAR includes information not typically found in a session note, such as prescribing professional.</a:t>
            </a:r>
            <a:endParaRPr lang="en-US" sz="1900" dirty="0"/>
          </a:p>
        </p:txBody>
      </p:sp>
    </p:spTree>
    <p:extLst>
      <p:ext uri="{BB962C8B-B14F-4D97-AF65-F5344CB8AC3E}">
        <p14:creationId xmlns:p14="http://schemas.microsoft.com/office/powerpoint/2010/main" val="38591585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95646"/>
            <a:ext cx="1477401" cy="628716"/>
          </a:xfrm>
          <a:prstGeom prst="rect">
            <a:avLst/>
          </a:prstGeom>
        </p:spPr>
      </p:pic>
      <p:sp>
        <p:nvSpPr>
          <p:cNvPr id="5" name="Title 4"/>
          <p:cNvSpPr>
            <a:spLocks noGrp="1"/>
          </p:cNvSpPr>
          <p:nvPr>
            <p:ph type="title"/>
          </p:nvPr>
        </p:nvSpPr>
        <p:spPr/>
        <p:txBody>
          <a:bodyPr/>
          <a:lstStyle/>
          <a:p>
            <a:r>
              <a:rPr lang="en-US" dirty="0" smtClean="0">
                <a:solidFill>
                  <a:srgbClr val="25438E"/>
                </a:solidFill>
              </a:rPr>
              <a:t>Skilled Nursing</a:t>
            </a:r>
            <a:endParaRPr lang="en-US" dirty="0">
              <a:solidFill>
                <a:srgbClr val="25438E"/>
              </a:solidFill>
            </a:endParaRPr>
          </a:p>
        </p:txBody>
      </p:sp>
      <p:sp>
        <p:nvSpPr>
          <p:cNvPr id="6" name="Content Placeholder 5"/>
          <p:cNvSpPr>
            <a:spLocks noGrp="1"/>
          </p:cNvSpPr>
          <p:nvPr>
            <p:ph sz="half" idx="1"/>
          </p:nvPr>
        </p:nvSpPr>
        <p:spPr>
          <a:xfrm>
            <a:off x="838200" y="1558925"/>
            <a:ext cx="5181600" cy="4351338"/>
          </a:xfrm>
        </p:spPr>
        <p:txBody>
          <a:bodyPr>
            <a:normAutofit/>
          </a:bodyPr>
          <a:lstStyle/>
          <a:p>
            <a:pPr marL="0" indent="0">
              <a:buNone/>
            </a:pPr>
            <a:r>
              <a:rPr lang="en-US" dirty="0"/>
              <a:t>Handbook 8</a:t>
            </a:r>
          </a:p>
          <a:p>
            <a:r>
              <a:rPr lang="en-US" dirty="0">
                <a:hlinkClick r:id="rId4"/>
              </a:rPr>
              <a:t>http://www.oms.nysed.gov/medicaid/handbook/</a:t>
            </a:r>
            <a:endParaRPr lang="en-US" dirty="0"/>
          </a:p>
          <a:p>
            <a:pPr marL="0" indent="0">
              <a:buNone/>
            </a:pPr>
            <a:r>
              <a:rPr lang="en-US" dirty="0"/>
              <a:t>Questions &amp; Answers</a:t>
            </a:r>
          </a:p>
          <a:p>
            <a:r>
              <a:rPr lang="en-US" dirty="0">
                <a:hlinkClick r:id="rId5"/>
              </a:rPr>
              <a:t>http://www.oms.nysed.gov/medicaid/q_and_a/</a:t>
            </a:r>
            <a:endParaRPr lang="en-US" dirty="0"/>
          </a:p>
          <a:p>
            <a:pPr marL="0" indent="0">
              <a:buNone/>
            </a:pPr>
            <a:r>
              <a:rPr lang="en-US" dirty="0"/>
              <a:t>Medicaid Alerts</a:t>
            </a:r>
          </a:p>
          <a:p>
            <a:r>
              <a:rPr lang="en-US" dirty="0">
                <a:hlinkClick r:id="rId6"/>
              </a:rPr>
              <a:t>http://www.oms.nysed.gov/medicaid/medicaid_alerts</a:t>
            </a:r>
            <a:r>
              <a:rPr lang="en-US" dirty="0" smtClean="0">
                <a:hlinkClick r:id="rId6"/>
              </a:rPr>
              <a:t>/</a:t>
            </a:r>
            <a:endParaRPr lang="en-US" dirty="0"/>
          </a:p>
        </p:txBody>
      </p:sp>
      <p:sp>
        <p:nvSpPr>
          <p:cNvPr id="7" name="Content Placeholder 6"/>
          <p:cNvSpPr>
            <a:spLocks noGrp="1"/>
          </p:cNvSpPr>
          <p:nvPr>
            <p:ph sz="half" idx="2"/>
          </p:nvPr>
        </p:nvSpPr>
        <p:spPr>
          <a:xfrm>
            <a:off x="6205615" y="1495425"/>
            <a:ext cx="5181600" cy="2822575"/>
          </a:xfrm>
        </p:spPr>
        <p:txBody>
          <a:bodyPr>
            <a:normAutofit/>
          </a:bodyPr>
          <a:lstStyle/>
          <a:p>
            <a:pPr>
              <a:lnSpc>
                <a:spcPct val="120000"/>
              </a:lnSpc>
            </a:pPr>
            <a:r>
              <a:rPr lang="en-US" sz="2200" dirty="0">
                <a:hlinkClick r:id="rId7"/>
              </a:rPr>
              <a:t>Medicaid Alert 14-02</a:t>
            </a:r>
            <a:r>
              <a:rPr lang="en-US" sz="2200" dirty="0"/>
              <a:t>, </a:t>
            </a:r>
            <a:r>
              <a:rPr lang="en-US" sz="2200" i="1" dirty="0"/>
              <a:t>International Classification of Diseases, 10th revision, Clinical Modification (ICD-10-CM) </a:t>
            </a:r>
          </a:p>
          <a:p>
            <a:pPr>
              <a:lnSpc>
                <a:spcPct val="120000"/>
              </a:lnSpc>
            </a:pPr>
            <a:r>
              <a:rPr lang="en-US" sz="2200" dirty="0" smtClean="0">
                <a:hlinkClick r:id="rId8"/>
              </a:rPr>
              <a:t>Medicaid </a:t>
            </a:r>
            <a:r>
              <a:rPr lang="en-US" sz="2200" dirty="0">
                <a:hlinkClick r:id="rId8"/>
              </a:rPr>
              <a:t>Alert 15-02</a:t>
            </a:r>
            <a:r>
              <a:rPr lang="en-US" sz="2200" dirty="0"/>
              <a:t>, </a:t>
            </a:r>
            <a:r>
              <a:rPr lang="en-US" sz="2200" i="1" dirty="0"/>
              <a:t>Clarification on Medicaid Reimbursement for </a:t>
            </a:r>
            <a:r>
              <a:rPr lang="en-US" sz="2200" i="1" dirty="0" smtClean="0"/>
              <a:t>Nursing Services</a:t>
            </a:r>
            <a:endParaRPr lang="en-US" sz="2200" i="1" dirty="0"/>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44</a:t>
            </a:fld>
            <a:endParaRPr lang="en-US" dirty="0">
              <a:solidFill>
                <a:schemeClr val="bg1"/>
              </a:solidFill>
            </a:endParaRPr>
          </a:p>
        </p:txBody>
      </p:sp>
    </p:spTree>
    <p:extLst>
      <p:ext uri="{BB962C8B-B14F-4D97-AF65-F5344CB8AC3E}">
        <p14:creationId xmlns:p14="http://schemas.microsoft.com/office/powerpoint/2010/main" val="152738659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947596609"/>
              </p:ext>
            </p:extLst>
          </p:nvPr>
        </p:nvGraphicFramePr>
        <p:xfrm>
          <a:off x="939133" y="6163822"/>
          <a:ext cx="9514677" cy="358882"/>
        </p:xfrm>
        <a:graphic>
          <a:graphicData uri="http://schemas.openxmlformats.org/drawingml/2006/table">
            <a:tbl>
              <a:tblPr firstRow="1" bandRow="1">
                <a:tableStyleId>{2D5ABB26-0587-4C30-8999-92F81FD0307C}</a:tableStyleId>
              </a:tblPr>
              <a:tblGrid>
                <a:gridCol w="9514677"/>
              </a:tblGrid>
              <a:tr h="358882">
                <a:tc>
                  <a:txBody>
                    <a:bodyPr/>
                    <a:lstStyle/>
                    <a:p>
                      <a:pPr algn="l"/>
                      <a:r>
                        <a:rPr lang="en-US" sz="1600" u="none" strike="noStrike" kern="1200" baseline="0" dirty="0" smtClean="0"/>
                        <a:t>PSYCHOLOGICAL EVALUATION MUST BE INCLUDED IN THE IEP TO BE MEDICAID REIMBURSABLE</a:t>
                      </a:r>
                      <a:endParaRPr lang="en-US" sz="1600" dirty="0">
                        <a:solidFill>
                          <a:schemeClr val="tx1"/>
                        </a:solidFill>
                        <a:latin typeface="Arial" panose="020B0604020202020204" pitchFamily="34" charset="0"/>
                        <a:cs typeface="Arial" panose="020B0604020202020204" pitchFamily="34" charset="0"/>
                      </a:endParaRPr>
                    </a:p>
                  </a:txBody>
                  <a:tcPr/>
                </a:tc>
              </a:tr>
            </a:tbl>
          </a:graphicData>
        </a:graphic>
      </p:graphicFrame>
      <p:sp>
        <p:nvSpPr>
          <p:cNvPr id="4" name="Title 3"/>
          <p:cNvSpPr>
            <a:spLocks noGrp="1"/>
          </p:cNvSpPr>
          <p:nvPr>
            <p:ph type="title"/>
          </p:nvPr>
        </p:nvSpPr>
        <p:spPr/>
        <p:txBody>
          <a:bodyPr/>
          <a:lstStyle/>
          <a:p>
            <a:r>
              <a:rPr lang="en-US" dirty="0" smtClean="0">
                <a:solidFill>
                  <a:srgbClr val="25438E"/>
                </a:solidFill>
              </a:rPr>
              <a:t>Psychological Evaluations</a:t>
            </a:r>
            <a:endParaRPr lang="en-US" dirty="0">
              <a:solidFill>
                <a:srgbClr val="25438E"/>
              </a:solidFill>
            </a:endParaRPr>
          </a:p>
        </p:txBody>
      </p:sp>
      <p:graphicFrame>
        <p:nvGraphicFramePr>
          <p:cNvPr id="11" name="Content Placeholder 5"/>
          <p:cNvGraphicFramePr>
            <a:graphicFrameLocks noGrp="1"/>
          </p:cNvGraphicFramePr>
          <p:nvPr>
            <p:ph idx="1"/>
            <p:extLst>
              <p:ext uri="{D42A27DB-BD31-4B8C-83A1-F6EECF244321}">
                <p14:modId xmlns:p14="http://schemas.microsoft.com/office/powerpoint/2010/main" val="2988953729"/>
              </p:ext>
            </p:extLst>
          </p:nvPr>
        </p:nvGraphicFramePr>
        <p:xfrm>
          <a:off x="927099" y="1384300"/>
          <a:ext cx="10897181" cy="48621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5"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45</a:t>
            </a:fld>
            <a:endParaRPr lang="en-US" dirty="0">
              <a:solidFill>
                <a:schemeClr val="bg1"/>
              </a:solidFill>
            </a:endParaRPr>
          </a:p>
        </p:txBody>
      </p:sp>
      <p:pic>
        <p:nvPicPr>
          <p:cNvPr id="14" name="Picture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spTree>
    <p:extLst>
      <p:ext uri="{BB962C8B-B14F-4D97-AF65-F5344CB8AC3E}">
        <p14:creationId xmlns:p14="http://schemas.microsoft.com/office/powerpoint/2010/main" val="38591585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10415" y="6182946"/>
            <a:ext cx="1477401" cy="628716"/>
          </a:xfrm>
          <a:prstGeom prst="rect">
            <a:avLst/>
          </a:prstGeom>
        </p:spPr>
      </p:pic>
      <p:sp>
        <p:nvSpPr>
          <p:cNvPr id="5" name="Title 4"/>
          <p:cNvSpPr>
            <a:spLocks noGrp="1"/>
          </p:cNvSpPr>
          <p:nvPr>
            <p:ph type="title"/>
          </p:nvPr>
        </p:nvSpPr>
        <p:spPr/>
        <p:txBody>
          <a:bodyPr/>
          <a:lstStyle/>
          <a:p>
            <a:r>
              <a:rPr lang="en-US" dirty="0" smtClean="0">
                <a:solidFill>
                  <a:srgbClr val="25438E"/>
                </a:solidFill>
              </a:rPr>
              <a:t>Psychological Evaluations</a:t>
            </a:r>
            <a:endParaRPr lang="en-US" dirty="0">
              <a:solidFill>
                <a:srgbClr val="25438E"/>
              </a:solidFill>
            </a:endParaRPr>
          </a:p>
        </p:txBody>
      </p:sp>
      <p:sp>
        <p:nvSpPr>
          <p:cNvPr id="6" name="Content Placeholder 5"/>
          <p:cNvSpPr>
            <a:spLocks noGrp="1"/>
          </p:cNvSpPr>
          <p:nvPr>
            <p:ph sz="half" idx="1"/>
          </p:nvPr>
        </p:nvSpPr>
        <p:spPr>
          <a:xfrm>
            <a:off x="914400" y="1558925"/>
            <a:ext cx="5181600" cy="4351338"/>
          </a:xfrm>
        </p:spPr>
        <p:txBody>
          <a:bodyPr/>
          <a:lstStyle/>
          <a:p>
            <a:pPr marL="0" indent="0">
              <a:buNone/>
            </a:pPr>
            <a:r>
              <a:rPr lang="en-US" dirty="0"/>
              <a:t>Handbook 8</a:t>
            </a:r>
          </a:p>
          <a:p>
            <a:r>
              <a:rPr lang="en-US" dirty="0">
                <a:hlinkClick r:id="rId4"/>
              </a:rPr>
              <a:t>http://www.oms.nysed.gov/medicaid/handbook/</a:t>
            </a:r>
            <a:endParaRPr lang="en-US" dirty="0"/>
          </a:p>
          <a:p>
            <a:pPr marL="0" indent="0">
              <a:buNone/>
            </a:pPr>
            <a:r>
              <a:rPr lang="en-US" dirty="0"/>
              <a:t>Questions &amp; Answers</a:t>
            </a:r>
          </a:p>
          <a:p>
            <a:r>
              <a:rPr lang="en-US" dirty="0">
                <a:hlinkClick r:id="rId5"/>
              </a:rPr>
              <a:t>http://www.oms.nysed.gov/medicaid/q_and_a/</a:t>
            </a:r>
            <a:endParaRPr lang="en-US" dirty="0"/>
          </a:p>
          <a:p>
            <a:pPr marL="0" indent="0">
              <a:buNone/>
            </a:pPr>
            <a:r>
              <a:rPr lang="en-US" dirty="0"/>
              <a:t>Medicaid Alerts</a:t>
            </a:r>
          </a:p>
          <a:p>
            <a:r>
              <a:rPr lang="en-US" dirty="0">
                <a:hlinkClick r:id="rId6"/>
              </a:rPr>
              <a:t>http://www.oms.nysed.gov/medicaid/medicaid_alerts</a:t>
            </a:r>
            <a:r>
              <a:rPr lang="en-US" dirty="0" smtClean="0">
                <a:hlinkClick r:id="rId6"/>
              </a:rPr>
              <a:t>/</a:t>
            </a:r>
            <a:endParaRPr lang="en-US" dirty="0"/>
          </a:p>
        </p:txBody>
      </p:sp>
      <p:sp>
        <p:nvSpPr>
          <p:cNvPr id="7" name="Content Placeholder 6"/>
          <p:cNvSpPr>
            <a:spLocks noGrp="1"/>
          </p:cNvSpPr>
          <p:nvPr>
            <p:ph sz="half" idx="2"/>
          </p:nvPr>
        </p:nvSpPr>
        <p:spPr>
          <a:xfrm>
            <a:off x="6205615" y="1447800"/>
            <a:ext cx="5181600" cy="4525963"/>
          </a:xfrm>
        </p:spPr>
        <p:txBody>
          <a:bodyPr>
            <a:normAutofit/>
          </a:bodyPr>
          <a:lstStyle/>
          <a:p>
            <a:pPr>
              <a:lnSpc>
                <a:spcPct val="120000"/>
              </a:lnSpc>
            </a:pPr>
            <a:r>
              <a:rPr lang="en-US" sz="2200" dirty="0">
                <a:hlinkClick r:id="rId7"/>
              </a:rPr>
              <a:t>Medicaid Alert 13-09</a:t>
            </a:r>
            <a:r>
              <a:rPr lang="en-US" sz="2200" dirty="0"/>
              <a:t>, </a:t>
            </a:r>
            <a:r>
              <a:rPr lang="en-US" sz="2200" i="1" dirty="0"/>
              <a:t>Update to SSHSP </a:t>
            </a:r>
            <a:r>
              <a:rPr lang="en-US" sz="2200" i="1" dirty="0" smtClean="0"/>
              <a:t>CPT Codes </a:t>
            </a:r>
          </a:p>
          <a:p>
            <a:pPr>
              <a:lnSpc>
                <a:spcPct val="120000"/>
              </a:lnSpc>
            </a:pPr>
            <a:r>
              <a:rPr lang="en-US" sz="2200" dirty="0" smtClean="0">
                <a:hlinkClick r:id="rId8"/>
              </a:rPr>
              <a:t>Medicaid </a:t>
            </a:r>
            <a:r>
              <a:rPr lang="en-US" sz="2200" dirty="0">
                <a:hlinkClick r:id="rId8"/>
              </a:rPr>
              <a:t>Alert 14-02</a:t>
            </a:r>
            <a:r>
              <a:rPr lang="en-US" sz="2200" dirty="0"/>
              <a:t>, </a:t>
            </a:r>
            <a:r>
              <a:rPr lang="en-US" sz="2200" i="1" dirty="0"/>
              <a:t>International Classification of Diseases, 10th revision, Clinical Modification (ICD-10-CM</a:t>
            </a:r>
            <a:r>
              <a:rPr lang="en-US" sz="2200" i="1" dirty="0" smtClean="0"/>
              <a:t>)</a:t>
            </a:r>
            <a:endParaRPr lang="en-US" sz="2200" i="1" dirty="0"/>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46</a:t>
            </a:fld>
            <a:endParaRPr lang="en-US" dirty="0">
              <a:solidFill>
                <a:schemeClr val="bg1"/>
              </a:solidFill>
            </a:endParaRPr>
          </a:p>
        </p:txBody>
      </p:sp>
    </p:spTree>
    <p:extLst>
      <p:ext uri="{BB962C8B-B14F-4D97-AF65-F5344CB8AC3E}">
        <p14:creationId xmlns:p14="http://schemas.microsoft.com/office/powerpoint/2010/main" val="32431574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57546"/>
            <a:ext cx="1477401" cy="628716"/>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4257721721"/>
              </p:ext>
            </p:extLst>
          </p:nvPr>
        </p:nvGraphicFramePr>
        <p:xfrm>
          <a:off x="694786" y="5521218"/>
          <a:ext cx="7772400" cy="346182"/>
        </p:xfrm>
        <a:graphic>
          <a:graphicData uri="http://schemas.openxmlformats.org/drawingml/2006/table">
            <a:tbl>
              <a:tblPr firstRow="1" bandRow="1">
                <a:tableStyleId>{2D5ABB26-0587-4C30-8999-92F81FD0307C}</a:tableStyleId>
              </a:tblPr>
              <a:tblGrid>
                <a:gridCol w="7772400"/>
              </a:tblGrid>
              <a:tr h="346182">
                <a:tc>
                  <a:txBody>
                    <a:bodyPr/>
                    <a:lstStyle/>
                    <a:p>
                      <a:pPr algn="ctr"/>
                      <a:r>
                        <a:rPr lang="en-US" sz="1600" u="none" strike="noStrike" kern="1200" baseline="0" dirty="0" smtClean="0"/>
                        <a:t>MEDICAL EVALUATIONS MUST BE INCLUDED IN THE IEP TO BE MEDICAID REIMBURSABLE</a:t>
                      </a:r>
                      <a:endParaRPr lang="en-US" sz="1600" dirty="0">
                        <a:solidFill>
                          <a:schemeClr val="tx1"/>
                        </a:solidFill>
                        <a:latin typeface="Arial" panose="020B0604020202020204" pitchFamily="34" charset="0"/>
                        <a:cs typeface="Arial" panose="020B0604020202020204" pitchFamily="34" charset="0"/>
                      </a:endParaRPr>
                    </a:p>
                  </a:txBody>
                  <a:tcPr/>
                </a:tc>
              </a:tr>
            </a:tbl>
          </a:graphicData>
        </a:graphic>
      </p:graphicFrame>
      <p:sp>
        <p:nvSpPr>
          <p:cNvPr id="4" name="Title 3"/>
          <p:cNvSpPr>
            <a:spLocks noGrp="1"/>
          </p:cNvSpPr>
          <p:nvPr>
            <p:ph type="title"/>
          </p:nvPr>
        </p:nvSpPr>
        <p:spPr/>
        <p:txBody>
          <a:bodyPr/>
          <a:lstStyle/>
          <a:p>
            <a:r>
              <a:rPr lang="en-US" dirty="0" smtClean="0">
                <a:solidFill>
                  <a:srgbClr val="25438E"/>
                </a:solidFill>
              </a:rPr>
              <a:t>Medical Evaluations</a:t>
            </a:r>
            <a:endParaRPr lang="en-US" dirty="0">
              <a:solidFill>
                <a:srgbClr val="25438E"/>
              </a:solidFill>
            </a:endParaRPr>
          </a:p>
        </p:txBody>
      </p:sp>
      <p:graphicFrame>
        <p:nvGraphicFramePr>
          <p:cNvPr id="11" name="Content Placeholder 5"/>
          <p:cNvGraphicFramePr>
            <a:graphicFrameLocks noGrp="1"/>
          </p:cNvGraphicFramePr>
          <p:nvPr>
            <p:ph idx="1"/>
            <p:extLst>
              <p:ext uri="{D42A27DB-BD31-4B8C-83A1-F6EECF244321}">
                <p14:modId xmlns:p14="http://schemas.microsoft.com/office/powerpoint/2010/main" val="2841802317"/>
              </p:ext>
            </p:extLst>
          </p:nvPr>
        </p:nvGraphicFramePr>
        <p:xfrm>
          <a:off x="931400" y="1358899"/>
          <a:ext cx="10867481" cy="42084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5"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47</a:t>
            </a:fld>
            <a:endParaRPr lang="en-US" dirty="0">
              <a:solidFill>
                <a:schemeClr val="bg1"/>
              </a:solidFill>
            </a:endParaRPr>
          </a:p>
        </p:txBody>
      </p:sp>
      <p:pic>
        <p:nvPicPr>
          <p:cNvPr id="10" name="Picture 2" descr="C:\Users\scosta\AppData\Local\Microsoft\Windows\Temporary Internet Files\Content.IE5\AHXPBR1B\MC900435236[1].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92726" y="5899595"/>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739861" y="6110599"/>
            <a:ext cx="9787772" cy="677108"/>
          </a:xfrm>
          <a:prstGeom prst="rect">
            <a:avLst/>
          </a:prstGeom>
          <a:noFill/>
          <a:ln w="28575">
            <a:noFill/>
          </a:ln>
        </p:spPr>
        <p:style>
          <a:lnRef idx="2">
            <a:schemeClr val="accent4"/>
          </a:lnRef>
          <a:fillRef idx="1">
            <a:schemeClr val="lt1"/>
          </a:fillRef>
          <a:effectRef idx="0">
            <a:schemeClr val="accent4"/>
          </a:effectRef>
          <a:fontRef idx="minor">
            <a:schemeClr val="dk1"/>
          </a:fontRef>
        </p:style>
        <p:txBody>
          <a:bodyPr wrap="square">
            <a:spAutoFit/>
          </a:bodyPr>
          <a:lstStyle/>
          <a:p>
            <a:pPr lvl="0"/>
            <a:r>
              <a:rPr lang="en-US" sz="1900" dirty="0" smtClean="0">
                <a:solidFill>
                  <a:schemeClr val="tx1"/>
                </a:solidFill>
                <a:cs typeface="Arial" panose="020B0604020202020204" pitchFamily="34" charset="0"/>
              </a:rPr>
              <a:t>The claim </a:t>
            </a:r>
            <a:r>
              <a:rPr lang="en-US" sz="1900" dirty="0">
                <a:solidFill>
                  <a:schemeClr val="tx1"/>
                </a:solidFill>
                <a:cs typeface="Arial" panose="020B0604020202020204" pitchFamily="34" charset="0"/>
              </a:rPr>
              <a:t>may not be submitted to Medicaid for reimbursement until the evaluation report has been completed.</a:t>
            </a:r>
          </a:p>
        </p:txBody>
      </p:sp>
    </p:spTree>
    <p:extLst>
      <p:ext uri="{BB962C8B-B14F-4D97-AF65-F5344CB8AC3E}">
        <p14:creationId xmlns:p14="http://schemas.microsoft.com/office/powerpoint/2010/main" val="38591585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40"/>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0"/>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31"/>
            <a:ext cx="1477401" cy="628716"/>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4290229314"/>
              </p:ext>
            </p:extLst>
          </p:nvPr>
        </p:nvGraphicFramePr>
        <p:xfrm>
          <a:off x="861939" y="5350362"/>
          <a:ext cx="9010215" cy="412665"/>
        </p:xfrm>
        <a:graphic>
          <a:graphicData uri="http://schemas.openxmlformats.org/drawingml/2006/table">
            <a:tbl>
              <a:tblPr firstRow="1" bandRow="1">
                <a:tableStyleId>{2D5ABB26-0587-4C30-8999-92F81FD0307C}</a:tableStyleId>
              </a:tblPr>
              <a:tblGrid>
                <a:gridCol w="9010215"/>
              </a:tblGrid>
              <a:tr h="412665">
                <a:tc>
                  <a:txBody>
                    <a:bodyPr/>
                    <a:lstStyle/>
                    <a:p>
                      <a:pPr algn="l"/>
                      <a:r>
                        <a:rPr lang="en-US" sz="1600" u="none" strike="noStrike" kern="1200" baseline="0" dirty="0" smtClean="0"/>
                        <a:t>MEDICAL SPECIALIST EVALUATIONS MUST BE INCLUDED IN THE IEP TO BE MEDICAID REIMBURSABLE</a:t>
                      </a:r>
                      <a:endParaRPr lang="en-US" sz="1600" dirty="0">
                        <a:solidFill>
                          <a:schemeClr val="tx1"/>
                        </a:solidFill>
                        <a:latin typeface="Arial" panose="020B0604020202020204" pitchFamily="34" charset="0"/>
                        <a:cs typeface="Arial" panose="020B0604020202020204" pitchFamily="34" charset="0"/>
                      </a:endParaRPr>
                    </a:p>
                  </a:txBody>
                  <a:tcPr/>
                </a:tc>
              </a:tr>
            </a:tbl>
          </a:graphicData>
        </a:graphic>
      </p:graphicFrame>
      <p:sp>
        <p:nvSpPr>
          <p:cNvPr id="5" name="Title 4"/>
          <p:cNvSpPr>
            <a:spLocks noGrp="1"/>
          </p:cNvSpPr>
          <p:nvPr>
            <p:ph type="title"/>
          </p:nvPr>
        </p:nvSpPr>
        <p:spPr>
          <a:xfrm>
            <a:off x="838200" y="365110"/>
            <a:ext cx="10515600" cy="1325563"/>
          </a:xfrm>
        </p:spPr>
        <p:txBody>
          <a:bodyPr/>
          <a:lstStyle/>
          <a:p>
            <a:r>
              <a:rPr lang="en-US" dirty="0" smtClean="0">
                <a:solidFill>
                  <a:srgbClr val="25438E"/>
                </a:solidFill>
              </a:rPr>
              <a:t>Medical Specialist Evaluations</a:t>
            </a:r>
            <a:endParaRPr lang="en-US" dirty="0">
              <a:solidFill>
                <a:srgbClr val="25438E"/>
              </a:solidFill>
            </a:endParaRPr>
          </a:p>
        </p:txBody>
      </p:sp>
      <p:graphicFrame>
        <p:nvGraphicFramePr>
          <p:cNvPr id="11" name="Content Placeholder 5"/>
          <p:cNvGraphicFramePr>
            <a:graphicFrameLocks noGrp="1"/>
          </p:cNvGraphicFramePr>
          <p:nvPr>
            <p:ph idx="1"/>
            <p:extLst>
              <p:ext uri="{D42A27DB-BD31-4B8C-83A1-F6EECF244321}">
                <p14:modId xmlns:p14="http://schemas.microsoft.com/office/powerpoint/2010/main" val="180857672"/>
              </p:ext>
            </p:extLst>
          </p:nvPr>
        </p:nvGraphicFramePr>
        <p:xfrm>
          <a:off x="926433" y="1149795"/>
          <a:ext cx="10974048" cy="4495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2" name="Picture 2" descr="C:\Users\scosta\AppData\Local\Microsoft\Windows\Temporary Internet Files\Content.IE5\AHXPBR1B\MC900435236[1].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92726" y="5899595"/>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739861" y="6110599"/>
            <a:ext cx="9787772" cy="677108"/>
          </a:xfrm>
          <a:prstGeom prst="rect">
            <a:avLst/>
          </a:prstGeom>
          <a:noFill/>
          <a:ln w="28575">
            <a:noFill/>
          </a:ln>
        </p:spPr>
        <p:style>
          <a:lnRef idx="2">
            <a:schemeClr val="accent4"/>
          </a:lnRef>
          <a:fillRef idx="1">
            <a:schemeClr val="lt1"/>
          </a:fillRef>
          <a:effectRef idx="0">
            <a:schemeClr val="accent4"/>
          </a:effectRef>
          <a:fontRef idx="minor">
            <a:schemeClr val="dk1"/>
          </a:fontRef>
        </p:style>
        <p:txBody>
          <a:bodyPr wrap="square">
            <a:spAutoFit/>
          </a:bodyPr>
          <a:lstStyle/>
          <a:p>
            <a:pPr lvl="0"/>
            <a:r>
              <a:rPr lang="en-US" sz="1900" dirty="0" smtClean="0">
                <a:solidFill>
                  <a:schemeClr val="tx1"/>
                </a:solidFill>
                <a:cs typeface="Arial" panose="020B0604020202020204" pitchFamily="34" charset="0"/>
              </a:rPr>
              <a:t>The claim </a:t>
            </a:r>
            <a:r>
              <a:rPr lang="en-US" sz="1900" dirty="0">
                <a:solidFill>
                  <a:schemeClr val="tx1"/>
                </a:solidFill>
                <a:cs typeface="Arial" panose="020B0604020202020204" pitchFamily="34" charset="0"/>
              </a:rPr>
              <a:t>may not be submitted to Medicaid for reimbursement until the evaluation report has been completed.</a:t>
            </a:r>
          </a:p>
        </p:txBody>
      </p:sp>
      <p:sp>
        <p:nvSpPr>
          <p:cNvPr id="15"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8"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48</a:t>
            </a:fld>
            <a:endParaRPr lang="en-US" dirty="0">
              <a:solidFill>
                <a:schemeClr val="bg1"/>
              </a:solidFill>
            </a:endParaRPr>
          </a:p>
        </p:txBody>
      </p:sp>
    </p:spTree>
    <p:extLst>
      <p:ext uri="{BB962C8B-B14F-4D97-AF65-F5344CB8AC3E}">
        <p14:creationId xmlns:p14="http://schemas.microsoft.com/office/powerpoint/2010/main" val="329495172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876243756"/>
              </p:ext>
            </p:extLst>
          </p:nvPr>
        </p:nvGraphicFramePr>
        <p:xfrm>
          <a:off x="867137" y="5671664"/>
          <a:ext cx="9298777" cy="371582"/>
        </p:xfrm>
        <a:graphic>
          <a:graphicData uri="http://schemas.openxmlformats.org/drawingml/2006/table">
            <a:tbl>
              <a:tblPr firstRow="1" bandRow="1">
                <a:tableStyleId>{2D5ABB26-0587-4C30-8999-92F81FD0307C}</a:tableStyleId>
              </a:tblPr>
              <a:tblGrid>
                <a:gridCol w="9298777"/>
              </a:tblGrid>
              <a:tr h="371582">
                <a:tc>
                  <a:txBody>
                    <a:bodyPr/>
                    <a:lstStyle/>
                    <a:p>
                      <a:pPr algn="l"/>
                      <a:r>
                        <a:rPr lang="en-US" sz="1600" u="none" strike="noStrike" kern="1200" baseline="0" dirty="0" smtClean="0"/>
                        <a:t>AUDIOLOGICAL EVALUATIONS MUST BE INCLUDED IN THE IEP TO BE MEDICAID REIMBURSABLE</a:t>
                      </a:r>
                      <a:endParaRPr lang="en-US" sz="1600" b="0" i="0" dirty="0">
                        <a:solidFill>
                          <a:schemeClr val="tx1"/>
                        </a:solidFill>
                        <a:latin typeface="Arial" panose="020B0604020202020204" pitchFamily="34" charset="0"/>
                        <a:cs typeface="Arial" panose="020B0604020202020204" pitchFamily="34" charset="0"/>
                      </a:endParaRPr>
                    </a:p>
                  </a:txBody>
                  <a:tcPr/>
                </a:tc>
              </a:tr>
            </a:tbl>
          </a:graphicData>
        </a:graphic>
      </p:graphicFrame>
      <p:sp>
        <p:nvSpPr>
          <p:cNvPr id="4" name="Title 3"/>
          <p:cNvSpPr>
            <a:spLocks noGrp="1"/>
          </p:cNvSpPr>
          <p:nvPr>
            <p:ph type="title"/>
          </p:nvPr>
        </p:nvSpPr>
        <p:spPr/>
        <p:txBody>
          <a:bodyPr/>
          <a:lstStyle/>
          <a:p>
            <a:r>
              <a:rPr lang="en-US" dirty="0" smtClean="0">
                <a:solidFill>
                  <a:srgbClr val="25438E"/>
                </a:solidFill>
              </a:rPr>
              <a:t>Audiological Evaluations</a:t>
            </a:r>
            <a:endParaRPr lang="en-US" dirty="0">
              <a:solidFill>
                <a:srgbClr val="25438E"/>
              </a:solidFill>
            </a:endParaRPr>
          </a:p>
        </p:txBody>
      </p:sp>
      <p:graphicFrame>
        <p:nvGraphicFramePr>
          <p:cNvPr id="11" name="Content Placeholder 5"/>
          <p:cNvGraphicFramePr>
            <a:graphicFrameLocks noGrp="1"/>
          </p:cNvGraphicFramePr>
          <p:nvPr>
            <p:ph idx="1"/>
            <p:extLst>
              <p:ext uri="{D42A27DB-BD31-4B8C-83A1-F6EECF244321}">
                <p14:modId xmlns:p14="http://schemas.microsoft.com/office/powerpoint/2010/main" val="1307226209"/>
              </p:ext>
            </p:extLst>
          </p:nvPr>
        </p:nvGraphicFramePr>
        <p:xfrm>
          <a:off x="939799" y="1393825"/>
          <a:ext cx="10706681"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5"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49</a:t>
            </a:fld>
            <a:endParaRPr lang="en-US" dirty="0">
              <a:solidFill>
                <a:schemeClr val="bg1"/>
              </a:solidFill>
            </a:endParaRPr>
          </a:p>
        </p:txBody>
      </p:sp>
      <p:pic>
        <p:nvPicPr>
          <p:cNvPr id="10" name="Picture 2" descr="C:\Users\scosta\AppData\Local\Microsoft\Windows\Temporary Internet Files\Content.IE5\AHXPBR1B\MC900435236[1].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92726" y="5899595"/>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739861" y="6110599"/>
            <a:ext cx="9787772" cy="677108"/>
          </a:xfrm>
          <a:prstGeom prst="rect">
            <a:avLst/>
          </a:prstGeom>
          <a:noFill/>
          <a:ln w="28575">
            <a:noFill/>
          </a:ln>
        </p:spPr>
        <p:style>
          <a:lnRef idx="2">
            <a:schemeClr val="accent4"/>
          </a:lnRef>
          <a:fillRef idx="1">
            <a:schemeClr val="lt1"/>
          </a:fillRef>
          <a:effectRef idx="0">
            <a:schemeClr val="accent4"/>
          </a:effectRef>
          <a:fontRef idx="minor">
            <a:schemeClr val="dk1"/>
          </a:fontRef>
        </p:style>
        <p:txBody>
          <a:bodyPr wrap="square">
            <a:spAutoFit/>
          </a:bodyPr>
          <a:lstStyle/>
          <a:p>
            <a:pPr lvl="0"/>
            <a:r>
              <a:rPr lang="en-US" sz="1900" dirty="0" smtClean="0">
                <a:solidFill>
                  <a:schemeClr val="tx1"/>
                </a:solidFill>
                <a:cs typeface="Arial" panose="020B0604020202020204" pitchFamily="34" charset="0"/>
              </a:rPr>
              <a:t>The claim </a:t>
            </a:r>
            <a:r>
              <a:rPr lang="en-US" sz="1900" dirty="0">
                <a:solidFill>
                  <a:schemeClr val="tx1"/>
                </a:solidFill>
                <a:cs typeface="Arial" panose="020B0604020202020204" pitchFamily="34" charset="0"/>
              </a:rPr>
              <a:t>may not be submitted to Medicaid for reimbursement until the evaluation report has been completed.</a:t>
            </a:r>
          </a:p>
        </p:txBody>
      </p:sp>
    </p:spTree>
    <p:extLst>
      <p:ext uri="{BB962C8B-B14F-4D97-AF65-F5344CB8AC3E}">
        <p14:creationId xmlns:p14="http://schemas.microsoft.com/office/powerpoint/2010/main" val="38591585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10415" y="6144846"/>
            <a:ext cx="1477401" cy="628716"/>
          </a:xfrm>
          <a:prstGeom prst="rect">
            <a:avLst/>
          </a:prstGeom>
        </p:spPr>
      </p:pic>
      <p:sp>
        <p:nvSpPr>
          <p:cNvPr id="2" name="Title 1"/>
          <p:cNvSpPr>
            <a:spLocks noGrp="1"/>
          </p:cNvSpPr>
          <p:nvPr>
            <p:ph type="title"/>
          </p:nvPr>
        </p:nvSpPr>
        <p:spPr>
          <a:xfrm>
            <a:off x="814388" y="534207"/>
            <a:ext cx="3932237" cy="901700"/>
          </a:xfrm>
        </p:spPr>
        <p:txBody>
          <a:bodyPr>
            <a:normAutofit/>
          </a:bodyPr>
          <a:lstStyle/>
          <a:p>
            <a:r>
              <a:rPr lang="en-US" sz="4000" dirty="0" smtClean="0">
                <a:solidFill>
                  <a:srgbClr val="25438E"/>
                </a:solidFill>
                <a:latin typeface="Arial" panose="020B0604020202020204" pitchFamily="34" charset="0"/>
                <a:cs typeface="Arial" panose="020B0604020202020204" pitchFamily="34" charset="0"/>
              </a:rPr>
              <a:t>Resources</a:t>
            </a:r>
            <a:endParaRPr lang="en-US" sz="4000" dirty="0">
              <a:solidFill>
                <a:srgbClr val="25438E"/>
              </a:solidFill>
            </a:endParaRPr>
          </a:p>
        </p:txBody>
      </p:sp>
      <p:sp>
        <p:nvSpPr>
          <p:cNvPr id="18"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20" name="Slide Number Placeholder 1"/>
          <p:cNvSpPr txBox="1">
            <a:spLocks/>
          </p:cNvSpPr>
          <p:nvPr/>
        </p:nvSpPr>
        <p:spPr>
          <a:xfrm>
            <a:off x="11408247" y="257208"/>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5</a:t>
            </a:fld>
            <a:endParaRPr lang="en-US" dirty="0">
              <a:solidFill>
                <a:schemeClr val="bg1"/>
              </a:solidFill>
            </a:endParaRPr>
          </a:p>
        </p:txBody>
      </p:sp>
      <p:pic>
        <p:nvPicPr>
          <p:cNvPr id="6" name="Picture Placeholder 5"/>
          <p:cNvPicPr>
            <a:picLocks noGrp="1" noChangeAspect="1"/>
          </p:cNvPicPr>
          <p:nvPr>
            <p:ph type="pic" idx="1"/>
          </p:nvPr>
        </p:nvPicPr>
        <p:blipFill>
          <a:blip r:embed="rId4">
            <a:extLst>
              <a:ext uri="{28A0092B-C50C-407E-A947-70E740481C1C}">
                <a14:useLocalDpi xmlns:a14="http://schemas.microsoft.com/office/drawing/2010/main" val="0"/>
              </a:ext>
            </a:extLst>
          </a:blip>
          <a:srcRect l="7862" r="7862"/>
          <a:stretch>
            <a:fillRect/>
          </a:stretch>
        </p:blipFill>
        <p:spPr/>
      </p:pic>
      <p:sp>
        <p:nvSpPr>
          <p:cNvPr id="7" name="Text Placeholder 6"/>
          <p:cNvSpPr>
            <a:spLocks noGrp="1"/>
          </p:cNvSpPr>
          <p:nvPr>
            <p:ph type="body" sz="half" idx="2"/>
          </p:nvPr>
        </p:nvSpPr>
        <p:spPr/>
        <p:txBody>
          <a:bodyPr>
            <a:normAutofit/>
          </a:bodyPr>
          <a:lstStyle/>
          <a:p>
            <a:pPr marL="457200" indent="-457200">
              <a:buFont typeface="Arial" panose="020B0604020202020204" pitchFamily="34" charset="0"/>
              <a:buChar char="•"/>
            </a:pPr>
            <a:r>
              <a:rPr lang="en-US" sz="2800" dirty="0" smtClean="0"/>
              <a:t>MedinEd Mailbox</a:t>
            </a:r>
          </a:p>
          <a:p>
            <a:pPr lvl="1"/>
            <a:r>
              <a:rPr lang="en-US" sz="2600" dirty="0" smtClean="0">
                <a:hlinkClick r:id="rId5"/>
              </a:rPr>
              <a:t>MedinEd@nysed.gov</a:t>
            </a:r>
            <a:endParaRPr lang="en-US" sz="2600" dirty="0" smtClean="0"/>
          </a:p>
          <a:p>
            <a:pPr marL="457200" indent="-457200">
              <a:buFont typeface="Arial" panose="020B0604020202020204" pitchFamily="34" charset="0"/>
              <a:buChar char="•"/>
            </a:pPr>
            <a:r>
              <a:rPr lang="en-US" sz="2800" dirty="0" smtClean="0"/>
              <a:t>DOH SSHSP Mailbox</a:t>
            </a:r>
          </a:p>
          <a:p>
            <a:pPr lvl="1"/>
            <a:r>
              <a:rPr lang="en-US" sz="2600" dirty="0" smtClean="0">
                <a:hlinkClick r:id="rId6"/>
              </a:rPr>
              <a:t>SSHSP@health.ny.gov</a:t>
            </a:r>
            <a:endParaRPr lang="en-US" sz="2600" dirty="0" smtClean="0"/>
          </a:p>
          <a:p>
            <a:pPr marL="457200" indent="-457200">
              <a:buFont typeface="Arial" panose="020B0604020202020204" pitchFamily="34" charset="0"/>
              <a:buChar char="•"/>
            </a:pPr>
            <a:r>
              <a:rPr lang="en-US" sz="2800" dirty="0" smtClean="0"/>
              <a:t>Public Consulting Group</a:t>
            </a:r>
          </a:p>
          <a:p>
            <a:pPr lvl="1"/>
            <a:r>
              <a:rPr lang="en-US" sz="2600" dirty="0" smtClean="0">
                <a:hlinkClick r:id="rId7"/>
              </a:rPr>
              <a:t>NYSSHSP@pcgus.com</a:t>
            </a:r>
            <a:endParaRPr lang="en-US" sz="2600" dirty="0" smtClean="0"/>
          </a:p>
        </p:txBody>
      </p:sp>
    </p:spTree>
    <p:extLst>
      <p:ext uri="{BB962C8B-B14F-4D97-AF65-F5344CB8AC3E}">
        <p14:creationId xmlns:p14="http://schemas.microsoft.com/office/powerpoint/2010/main" val="289680509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061919175"/>
              </p:ext>
            </p:extLst>
          </p:nvPr>
        </p:nvGraphicFramePr>
        <p:xfrm>
          <a:off x="926433" y="5586046"/>
          <a:ext cx="9225116" cy="457200"/>
        </p:xfrm>
        <a:graphic>
          <a:graphicData uri="http://schemas.openxmlformats.org/drawingml/2006/table">
            <a:tbl>
              <a:tblPr firstRow="1" bandRow="1">
                <a:tableStyleId>{2D5ABB26-0587-4C30-8999-92F81FD0307C}</a:tableStyleId>
              </a:tblPr>
              <a:tblGrid>
                <a:gridCol w="9225116"/>
              </a:tblGrid>
              <a:tr h="457200">
                <a:tc>
                  <a:txBody>
                    <a:bodyPr/>
                    <a:lstStyle/>
                    <a:p>
                      <a:pPr algn="l"/>
                      <a:r>
                        <a:rPr lang="en-US" sz="1600" u="none" strike="noStrike" kern="1200" baseline="0" dirty="0" smtClean="0"/>
                        <a:t>SPECIAL TRANSPORTATION SERVICES MUST BE INCLUDED IN THE IEP TO BE MEDICAID REIMBURSABLE</a:t>
                      </a:r>
                      <a:endParaRPr lang="en-US" sz="1600" dirty="0">
                        <a:solidFill>
                          <a:schemeClr val="tx1"/>
                        </a:solidFill>
                        <a:latin typeface="Arial" panose="020B0604020202020204" pitchFamily="34" charset="0"/>
                        <a:cs typeface="Arial" panose="020B0604020202020204" pitchFamily="34" charset="0"/>
                      </a:endParaRPr>
                    </a:p>
                  </a:txBody>
                  <a:tcPr/>
                </a:tc>
              </a:tr>
            </a:tbl>
          </a:graphicData>
        </a:graphic>
      </p:graphicFrame>
      <p:sp>
        <p:nvSpPr>
          <p:cNvPr id="3" name="Title 2"/>
          <p:cNvSpPr>
            <a:spLocks noGrp="1"/>
          </p:cNvSpPr>
          <p:nvPr>
            <p:ph type="title"/>
          </p:nvPr>
        </p:nvSpPr>
        <p:spPr/>
        <p:txBody>
          <a:bodyPr/>
          <a:lstStyle/>
          <a:p>
            <a:r>
              <a:rPr lang="en-US" dirty="0" smtClean="0">
                <a:solidFill>
                  <a:srgbClr val="25438E"/>
                </a:solidFill>
              </a:rPr>
              <a:t>Special Transportation Services</a:t>
            </a:r>
            <a:endParaRPr lang="en-US" dirty="0">
              <a:solidFill>
                <a:srgbClr val="25438E"/>
              </a:solidFill>
            </a:endParaRPr>
          </a:p>
        </p:txBody>
      </p:sp>
      <p:graphicFrame>
        <p:nvGraphicFramePr>
          <p:cNvPr id="11" name="Content Placeholder 5"/>
          <p:cNvGraphicFramePr>
            <a:graphicFrameLocks noGrp="1"/>
          </p:cNvGraphicFramePr>
          <p:nvPr>
            <p:ph idx="1"/>
            <p:extLst>
              <p:ext uri="{D42A27DB-BD31-4B8C-83A1-F6EECF244321}">
                <p14:modId xmlns:p14="http://schemas.microsoft.com/office/powerpoint/2010/main" val="707804003"/>
              </p:ext>
            </p:extLst>
          </p:nvPr>
        </p:nvGraphicFramePr>
        <p:xfrm>
          <a:off x="994121" y="1460500"/>
          <a:ext cx="10652360" cy="4191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3"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50</a:t>
            </a:fld>
            <a:endParaRPr lang="en-US" dirty="0">
              <a:solidFill>
                <a:schemeClr val="bg1"/>
              </a:solidFill>
            </a:endParaRPr>
          </a:p>
        </p:txBody>
      </p:sp>
    </p:spTree>
    <p:extLst>
      <p:ext uri="{BB962C8B-B14F-4D97-AF65-F5344CB8AC3E}">
        <p14:creationId xmlns:p14="http://schemas.microsoft.com/office/powerpoint/2010/main" val="173520494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sp>
        <p:nvSpPr>
          <p:cNvPr id="6" name="Title 5"/>
          <p:cNvSpPr>
            <a:spLocks noGrp="1"/>
          </p:cNvSpPr>
          <p:nvPr>
            <p:ph type="title"/>
          </p:nvPr>
        </p:nvSpPr>
        <p:spPr/>
        <p:txBody>
          <a:bodyPr/>
          <a:lstStyle/>
          <a:p>
            <a:r>
              <a:rPr lang="en-US" dirty="0" smtClean="0">
                <a:solidFill>
                  <a:srgbClr val="25438E"/>
                </a:solidFill>
              </a:rPr>
              <a:t>Special Transportation</a:t>
            </a:r>
            <a:endParaRPr lang="en-US" dirty="0">
              <a:solidFill>
                <a:srgbClr val="25438E"/>
              </a:solidFill>
            </a:endParaRPr>
          </a:p>
        </p:txBody>
      </p:sp>
      <p:sp>
        <p:nvSpPr>
          <p:cNvPr id="7" name="Content Placeholder 6"/>
          <p:cNvSpPr>
            <a:spLocks noGrp="1"/>
          </p:cNvSpPr>
          <p:nvPr>
            <p:ph sz="half" idx="1"/>
          </p:nvPr>
        </p:nvSpPr>
        <p:spPr>
          <a:xfrm>
            <a:off x="838200" y="1571625"/>
            <a:ext cx="5181600" cy="4351338"/>
          </a:xfrm>
        </p:spPr>
        <p:txBody>
          <a:bodyPr>
            <a:normAutofit/>
          </a:bodyPr>
          <a:lstStyle/>
          <a:p>
            <a:pPr marL="0" indent="0">
              <a:buNone/>
            </a:pPr>
            <a:r>
              <a:rPr lang="en-US" dirty="0"/>
              <a:t>Handbook 8</a:t>
            </a:r>
          </a:p>
          <a:p>
            <a:r>
              <a:rPr lang="en-US" dirty="0">
                <a:hlinkClick r:id="rId4"/>
              </a:rPr>
              <a:t>http://www.oms.nysed.gov/medicaid/handbook/</a:t>
            </a:r>
            <a:endParaRPr lang="en-US" dirty="0"/>
          </a:p>
          <a:p>
            <a:pPr marL="0" indent="0">
              <a:buNone/>
            </a:pPr>
            <a:r>
              <a:rPr lang="en-US" dirty="0"/>
              <a:t>Questions &amp; Answers</a:t>
            </a:r>
          </a:p>
          <a:p>
            <a:r>
              <a:rPr lang="en-US" dirty="0">
                <a:hlinkClick r:id="rId5"/>
              </a:rPr>
              <a:t>http://www.oms.nysed.gov/medicaid/q_and_a/</a:t>
            </a:r>
            <a:endParaRPr lang="en-US" dirty="0"/>
          </a:p>
          <a:p>
            <a:pPr marL="0" indent="0">
              <a:buNone/>
            </a:pPr>
            <a:r>
              <a:rPr lang="en-US" dirty="0"/>
              <a:t>Medicaid Alerts</a:t>
            </a:r>
          </a:p>
          <a:p>
            <a:r>
              <a:rPr lang="en-US" dirty="0">
                <a:hlinkClick r:id="rId6"/>
              </a:rPr>
              <a:t>http://www.oms.nysed.gov/medicaid/medicaid_alerts</a:t>
            </a:r>
            <a:r>
              <a:rPr lang="en-US" dirty="0" smtClean="0">
                <a:hlinkClick r:id="rId6"/>
              </a:rPr>
              <a:t>/</a:t>
            </a:r>
            <a:endParaRPr lang="en-US" dirty="0"/>
          </a:p>
        </p:txBody>
      </p:sp>
      <p:sp>
        <p:nvSpPr>
          <p:cNvPr id="8" name="Content Placeholder 7"/>
          <p:cNvSpPr>
            <a:spLocks noGrp="1"/>
          </p:cNvSpPr>
          <p:nvPr>
            <p:ph sz="half" idx="2"/>
          </p:nvPr>
        </p:nvSpPr>
        <p:spPr>
          <a:xfrm>
            <a:off x="6205615" y="1546225"/>
            <a:ext cx="5181600" cy="4308475"/>
          </a:xfrm>
        </p:spPr>
        <p:txBody>
          <a:bodyPr>
            <a:normAutofit/>
          </a:bodyPr>
          <a:lstStyle/>
          <a:p>
            <a:pPr lvl="0">
              <a:lnSpc>
                <a:spcPct val="120000"/>
              </a:lnSpc>
            </a:pPr>
            <a:r>
              <a:rPr lang="en-US" sz="2200" dirty="0">
                <a:solidFill>
                  <a:prstClr val="black"/>
                </a:solidFill>
                <a:cs typeface="Arial" panose="020B0604020202020204" pitchFamily="34" charset="0"/>
                <a:hlinkClick r:id="rId7"/>
              </a:rPr>
              <a:t>Medicaid Alert </a:t>
            </a:r>
            <a:r>
              <a:rPr lang="en-US" sz="2200" dirty="0" smtClean="0">
                <a:solidFill>
                  <a:prstClr val="black"/>
                </a:solidFill>
                <a:cs typeface="Arial" panose="020B0604020202020204" pitchFamily="34" charset="0"/>
                <a:hlinkClick r:id="rId7"/>
              </a:rPr>
              <a:t>13-10</a:t>
            </a:r>
            <a:r>
              <a:rPr lang="en-US" sz="2200" dirty="0" smtClean="0">
                <a:solidFill>
                  <a:prstClr val="black"/>
                </a:solidFill>
                <a:cs typeface="Arial" panose="020B0604020202020204" pitchFamily="34" charset="0"/>
              </a:rPr>
              <a:t>, </a:t>
            </a:r>
            <a:r>
              <a:rPr lang="en-US" sz="2200" i="1" dirty="0" smtClean="0">
                <a:solidFill>
                  <a:prstClr val="black"/>
                </a:solidFill>
                <a:cs typeface="Arial" panose="020B0604020202020204" pitchFamily="34" charset="0"/>
              </a:rPr>
              <a:t>Clarification </a:t>
            </a:r>
            <a:r>
              <a:rPr lang="en-US" sz="2200" i="1" dirty="0">
                <a:solidFill>
                  <a:prstClr val="black"/>
                </a:solidFill>
                <a:cs typeface="Arial" panose="020B0604020202020204" pitchFamily="34" charset="0"/>
              </a:rPr>
              <a:t>of Federal Guidelines for Medicaid Reimbursement of Transportation for </a:t>
            </a:r>
            <a:r>
              <a:rPr lang="en-US" sz="2200" i="1" dirty="0" smtClean="0">
                <a:solidFill>
                  <a:prstClr val="black"/>
                </a:solidFill>
                <a:cs typeface="Arial" panose="020B0604020202020204" pitchFamily="34" charset="0"/>
              </a:rPr>
              <a:t>SSHSP</a:t>
            </a:r>
          </a:p>
          <a:p>
            <a:pPr>
              <a:lnSpc>
                <a:spcPct val="120000"/>
              </a:lnSpc>
            </a:pPr>
            <a:r>
              <a:rPr lang="en-US" sz="2200" dirty="0">
                <a:hlinkClick r:id="rId8"/>
              </a:rPr>
              <a:t>Medicaid Alert 14-02</a:t>
            </a:r>
            <a:r>
              <a:rPr lang="en-US" sz="2200" dirty="0"/>
              <a:t>, </a:t>
            </a:r>
            <a:r>
              <a:rPr lang="en-US" sz="2200" i="1" dirty="0"/>
              <a:t>International Classification of Diseases, 10th revision, Clinical Modification (ICD-10-CM</a:t>
            </a:r>
            <a:r>
              <a:rPr lang="en-US" sz="2200" i="1" dirty="0" smtClean="0"/>
              <a:t>)</a:t>
            </a:r>
            <a:endParaRPr lang="en-US" sz="2200" i="1" dirty="0" smtClean="0">
              <a:solidFill>
                <a:prstClr val="black"/>
              </a:solidFill>
              <a:cs typeface="Arial" panose="020B0604020202020204" pitchFamily="34" charset="0"/>
            </a:endParaRPr>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51</a:t>
            </a:fld>
            <a:endParaRPr lang="en-US" dirty="0">
              <a:solidFill>
                <a:schemeClr val="bg1"/>
              </a:solidFill>
            </a:endParaRPr>
          </a:p>
        </p:txBody>
      </p:sp>
    </p:spTree>
    <p:extLst>
      <p:ext uri="{BB962C8B-B14F-4D97-AF65-F5344CB8AC3E}">
        <p14:creationId xmlns:p14="http://schemas.microsoft.com/office/powerpoint/2010/main" val="26539671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6100"/>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5" name="Rectangle 4"/>
          <p:cNvSpPr/>
          <p:nvPr/>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44846"/>
            <a:ext cx="1477401" cy="628716"/>
          </a:xfrm>
          <a:prstGeom prst="rect">
            <a:avLst/>
          </a:prstGeom>
        </p:spPr>
      </p:pic>
      <p:sp>
        <p:nvSpPr>
          <p:cNvPr id="6" name="Title 5"/>
          <p:cNvSpPr>
            <a:spLocks noGrp="1"/>
          </p:cNvSpPr>
          <p:nvPr>
            <p:ph type="title"/>
          </p:nvPr>
        </p:nvSpPr>
        <p:spPr/>
        <p:txBody>
          <a:bodyPr/>
          <a:lstStyle/>
          <a:p>
            <a:r>
              <a:rPr lang="en-US" dirty="0" smtClean="0">
                <a:solidFill>
                  <a:srgbClr val="25438E"/>
                </a:solidFill>
              </a:rPr>
              <a:t>Part II: SSHSP Services</a:t>
            </a:r>
            <a:endParaRPr lang="en-US" dirty="0">
              <a:solidFill>
                <a:srgbClr val="25438E"/>
              </a:solidFill>
            </a:endParaRPr>
          </a:p>
        </p:txBody>
      </p:sp>
      <p:sp>
        <p:nvSpPr>
          <p:cNvPr id="3" name="Text Placeholder 2"/>
          <p:cNvSpPr>
            <a:spLocks noGrp="1"/>
          </p:cNvSpPr>
          <p:nvPr>
            <p:ph type="body" idx="1"/>
          </p:nvPr>
        </p:nvSpPr>
        <p:spPr/>
        <p:txBody>
          <a:bodyPr>
            <a:normAutofit/>
          </a:bodyPr>
          <a:lstStyle/>
          <a:p>
            <a:r>
              <a:rPr lang="en-US" sz="3600" dirty="0" smtClean="0">
                <a:solidFill>
                  <a:srgbClr val="F2B800"/>
                </a:solidFill>
                <a:latin typeface="+mj-lt"/>
                <a:cs typeface="Arial" panose="020B0604020202020204" pitchFamily="34" charset="0"/>
              </a:rPr>
              <a:t>Provision of Services</a:t>
            </a:r>
            <a:endParaRPr lang="en-US" sz="3600" dirty="0">
              <a:solidFill>
                <a:srgbClr val="F2B800"/>
              </a:solidFill>
              <a:latin typeface="+mj-lt"/>
              <a:cs typeface="Arial" panose="020B0604020202020204" pitchFamily="34" charset="0"/>
            </a:endParaRPr>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52</a:t>
            </a:fld>
            <a:endParaRPr lang="en-US" dirty="0">
              <a:solidFill>
                <a:schemeClr val="bg1"/>
              </a:solidFill>
            </a:endParaRPr>
          </a:p>
        </p:txBody>
      </p:sp>
    </p:spTree>
    <p:extLst>
      <p:ext uri="{BB962C8B-B14F-4D97-AF65-F5344CB8AC3E}">
        <p14:creationId xmlns:p14="http://schemas.microsoft.com/office/powerpoint/2010/main" val="275910405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57546"/>
            <a:ext cx="1477401" cy="628716"/>
          </a:xfrm>
          <a:prstGeom prst="rect">
            <a:avLst/>
          </a:prstGeom>
        </p:spPr>
      </p:pic>
      <p:sp>
        <p:nvSpPr>
          <p:cNvPr id="3" name="Rectangle 2"/>
          <p:cNvSpPr/>
          <p:nvPr/>
        </p:nvSpPr>
        <p:spPr>
          <a:xfrm>
            <a:off x="1190262" y="1556804"/>
            <a:ext cx="8309338" cy="480131"/>
          </a:xfrm>
          <a:prstGeom prst="rect">
            <a:avLst/>
          </a:prstGeom>
        </p:spPr>
        <p:txBody>
          <a:bodyPr wrap="square">
            <a:spAutoFit/>
          </a:bodyPr>
          <a:lstStyle/>
          <a:p>
            <a:pPr lvl="0">
              <a:lnSpc>
                <a:spcPct val="90000"/>
              </a:lnSpc>
              <a:spcBef>
                <a:spcPts val="1000"/>
              </a:spcBef>
            </a:pPr>
            <a:r>
              <a:rPr lang="en-US" sz="2800" dirty="0">
                <a:latin typeface="Arial" panose="020B0604020202020204" pitchFamily="34" charset="0"/>
                <a:cs typeface="Arial" panose="020B0604020202020204" pitchFamily="34" charset="0"/>
              </a:rPr>
              <a:t>An SSHSP service may be provided as:</a:t>
            </a:r>
          </a:p>
        </p:txBody>
      </p:sp>
      <p:sp>
        <p:nvSpPr>
          <p:cNvPr id="4" name="Rectangle 3"/>
          <p:cNvSpPr/>
          <p:nvPr/>
        </p:nvSpPr>
        <p:spPr>
          <a:xfrm>
            <a:off x="724672" y="6056188"/>
            <a:ext cx="9727428" cy="677108"/>
          </a:xfrm>
          <a:prstGeom prst="rect">
            <a:avLst/>
          </a:prstGeom>
          <a:noFill/>
          <a:ln w="28575">
            <a:noFill/>
          </a:ln>
        </p:spPr>
        <p:style>
          <a:lnRef idx="2">
            <a:schemeClr val="accent4"/>
          </a:lnRef>
          <a:fillRef idx="1">
            <a:schemeClr val="lt1"/>
          </a:fillRef>
          <a:effectRef idx="0">
            <a:schemeClr val="accent4"/>
          </a:effectRef>
          <a:fontRef idx="minor">
            <a:schemeClr val="dk1"/>
          </a:fontRef>
        </p:style>
        <p:txBody>
          <a:bodyPr wrap="square">
            <a:spAutoFit/>
          </a:bodyPr>
          <a:lstStyle/>
          <a:p>
            <a:pPr lvl="0"/>
            <a:r>
              <a:rPr lang="en-US" sz="1900" dirty="0" smtClean="0">
                <a:solidFill>
                  <a:schemeClr val="tx1"/>
                </a:solidFill>
                <a:cs typeface="Arial" panose="020B0604020202020204" pitchFamily="34" charset="0"/>
              </a:rPr>
              <a:t>A </a:t>
            </a:r>
            <a:r>
              <a:rPr lang="en-US" sz="1900" dirty="0">
                <a:solidFill>
                  <a:schemeClr val="tx1"/>
                </a:solidFill>
                <a:cs typeface="Arial" panose="020B0604020202020204" pitchFamily="34" charset="0"/>
              </a:rPr>
              <a:t>make-up </a:t>
            </a:r>
            <a:r>
              <a:rPr lang="en-US" sz="1900" dirty="0" smtClean="0">
                <a:solidFill>
                  <a:schemeClr val="tx1"/>
                </a:solidFill>
                <a:cs typeface="Arial" panose="020B0604020202020204" pitchFamily="34" charset="0"/>
              </a:rPr>
              <a:t>session is </a:t>
            </a:r>
            <a:r>
              <a:rPr lang="en-US" sz="1900" dirty="0">
                <a:solidFill>
                  <a:schemeClr val="tx1"/>
                </a:solidFill>
                <a:cs typeface="Arial" panose="020B0604020202020204" pitchFamily="34" charset="0"/>
              </a:rPr>
              <a:t>only Medicaid reimbursable if it is provided within the same week/cycle that it was missed.</a:t>
            </a:r>
          </a:p>
        </p:txBody>
      </p:sp>
      <p:pic>
        <p:nvPicPr>
          <p:cNvPr id="11" name="Picture 2" descr="C:\Users\scosta\AppData\Local\Microsoft\Windows\Temporary Internet Files\Content.IE5\AHXPBR1B\MC9004352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6581" y="5951801"/>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p:cNvSpPr>
            <a:spLocks noGrp="1"/>
          </p:cNvSpPr>
          <p:nvPr>
            <p:ph type="title"/>
          </p:nvPr>
        </p:nvSpPr>
        <p:spPr>
          <a:xfrm>
            <a:off x="685800" y="511975"/>
            <a:ext cx="10515600" cy="953462"/>
          </a:xfrm>
        </p:spPr>
        <p:txBody>
          <a:bodyPr/>
          <a:lstStyle/>
          <a:p>
            <a:r>
              <a:rPr lang="en-US" dirty="0" smtClean="0">
                <a:solidFill>
                  <a:srgbClr val="25438E"/>
                </a:solidFill>
              </a:rPr>
              <a:t>SSHSP Services</a:t>
            </a:r>
            <a:endParaRPr lang="en-US" dirty="0">
              <a:solidFill>
                <a:srgbClr val="25438E"/>
              </a:solidFill>
            </a:endParaRPr>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2377773231"/>
              </p:ext>
            </p:extLst>
          </p:nvPr>
        </p:nvGraphicFramePr>
        <p:xfrm>
          <a:off x="333270" y="1853838"/>
          <a:ext cx="11468434" cy="369693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2"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5"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53</a:t>
            </a:fld>
            <a:endParaRPr lang="en-US" dirty="0">
              <a:solidFill>
                <a:schemeClr val="bg1"/>
              </a:solidFill>
            </a:endParaRPr>
          </a:p>
        </p:txBody>
      </p:sp>
    </p:spTree>
    <p:extLst>
      <p:ext uri="{BB962C8B-B14F-4D97-AF65-F5344CB8AC3E}">
        <p14:creationId xmlns:p14="http://schemas.microsoft.com/office/powerpoint/2010/main" val="298964860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10415" y="6132146"/>
            <a:ext cx="1477401" cy="628716"/>
          </a:xfrm>
          <a:prstGeom prst="rect">
            <a:avLst/>
          </a:prstGeom>
        </p:spPr>
      </p:pic>
      <p:sp>
        <p:nvSpPr>
          <p:cNvPr id="4" name="Rectangle 3"/>
          <p:cNvSpPr/>
          <p:nvPr/>
        </p:nvSpPr>
        <p:spPr>
          <a:xfrm>
            <a:off x="996838" y="5759381"/>
            <a:ext cx="9049686" cy="969496"/>
          </a:xfrm>
          <a:prstGeom prst="rect">
            <a:avLst/>
          </a:prstGeom>
          <a:noFill/>
          <a:ln w="19050">
            <a:noFill/>
          </a:ln>
        </p:spPr>
        <p:style>
          <a:lnRef idx="2">
            <a:schemeClr val="accent4"/>
          </a:lnRef>
          <a:fillRef idx="1">
            <a:schemeClr val="lt1"/>
          </a:fillRef>
          <a:effectRef idx="0">
            <a:schemeClr val="accent4"/>
          </a:effectRef>
          <a:fontRef idx="minor">
            <a:schemeClr val="dk1"/>
          </a:fontRef>
        </p:style>
        <p:txBody>
          <a:bodyPr wrap="square">
            <a:spAutoFit/>
          </a:bodyPr>
          <a:lstStyle/>
          <a:p>
            <a:pPr lvl="0"/>
            <a:r>
              <a:rPr lang="en-US" sz="1900" dirty="0" smtClean="0">
                <a:solidFill>
                  <a:schemeClr val="tx1"/>
                </a:solidFill>
                <a:cs typeface="Arial" panose="020B0604020202020204" pitchFamily="34" charset="0"/>
              </a:rPr>
              <a:t>For </a:t>
            </a:r>
            <a:r>
              <a:rPr lang="en-US" sz="1900" dirty="0">
                <a:solidFill>
                  <a:schemeClr val="tx1"/>
                </a:solidFill>
                <a:cs typeface="Arial" panose="020B0604020202020204" pitchFamily="34" charset="0"/>
              </a:rPr>
              <a:t>psychological evaluations, if the referral was </a:t>
            </a:r>
            <a:r>
              <a:rPr lang="en-US" sz="1900" dirty="0" smtClean="0">
                <a:solidFill>
                  <a:schemeClr val="tx1"/>
                </a:solidFill>
                <a:cs typeface="Arial" panose="020B0604020202020204" pitchFamily="34" charset="0"/>
              </a:rPr>
              <a:t>made </a:t>
            </a:r>
            <a:r>
              <a:rPr lang="en-US" sz="1900" dirty="0">
                <a:solidFill>
                  <a:schemeClr val="tx1"/>
                </a:solidFill>
                <a:cs typeface="Arial" panose="020B0604020202020204" pitchFamily="34" charset="0"/>
              </a:rPr>
              <a:t>by an appropriate school official, Medicaid enrollment is waived.  Refer to </a:t>
            </a:r>
            <a:r>
              <a:rPr lang="en-US" sz="1900" dirty="0">
                <a:solidFill>
                  <a:schemeClr val="tx1"/>
                </a:solidFill>
                <a:cs typeface="Arial" panose="020B0604020202020204" pitchFamily="34" charset="0"/>
                <a:hlinkClick r:id="rId4"/>
              </a:rPr>
              <a:t>Medicaid Alert </a:t>
            </a:r>
            <a:r>
              <a:rPr lang="en-US" sz="1900" dirty="0" smtClean="0">
                <a:solidFill>
                  <a:schemeClr val="tx1"/>
                </a:solidFill>
                <a:cs typeface="Arial" panose="020B0604020202020204" pitchFamily="34" charset="0"/>
                <a:hlinkClick r:id="rId4"/>
              </a:rPr>
              <a:t>13-04</a:t>
            </a:r>
            <a:r>
              <a:rPr lang="en-US" sz="1900" dirty="0" smtClean="0">
                <a:solidFill>
                  <a:schemeClr val="tx1"/>
                </a:solidFill>
                <a:cs typeface="Arial" panose="020B0604020202020204" pitchFamily="34" charset="0"/>
              </a:rPr>
              <a:t> for </a:t>
            </a:r>
            <a:r>
              <a:rPr lang="en-US" sz="1900" dirty="0">
                <a:solidFill>
                  <a:schemeClr val="tx1"/>
                </a:solidFill>
                <a:cs typeface="Arial" panose="020B0604020202020204" pitchFamily="34" charset="0"/>
              </a:rPr>
              <a:t>more information on Medicaid enrollment </a:t>
            </a:r>
            <a:r>
              <a:rPr lang="en-US" sz="1900" dirty="0" smtClean="0">
                <a:solidFill>
                  <a:schemeClr val="tx1"/>
                </a:solidFill>
                <a:cs typeface="Arial" panose="020B0604020202020204" pitchFamily="34" charset="0"/>
              </a:rPr>
              <a:t>of </a:t>
            </a:r>
            <a:r>
              <a:rPr lang="en-US" sz="1900" dirty="0">
                <a:solidFill>
                  <a:schemeClr val="tx1"/>
                </a:solidFill>
                <a:cs typeface="Arial" panose="020B0604020202020204" pitchFamily="34" charset="0"/>
              </a:rPr>
              <a:t>ordering/referring providers.</a:t>
            </a:r>
          </a:p>
        </p:txBody>
      </p:sp>
      <p:pic>
        <p:nvPicPr>
          <p:cNvPr id="9" name="Picture 2" descr="C:\Users\scosta\AppData\Local\Microsoft\Windows\Temporary Internet Files\Content.IE5\AHXPBR1B\MC900435236[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7998" y="5759381"/>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p:cNvSpPr>
            <a:spLocks noGrp="1"/>
          </p:cNvSpPr>
          <p:nvPr>
            <p:ph type="title"/>
          </p:nvPr>
        </p:nvSpPr>
        <p:spPr/>
        <p:txBody>
          <a:bodyPr/>
          <a:lstStyle/>
          <a:p>
            <a:r>
              <a:rPr lang="en-US" dirty="0" smtClean="0">
                <a:solidFill>
                  <a:srgbClr val="25438E"/>
                </a:solidFill>
              </a:rPr>
              <a:t>Evaluations</a:t>
            </a:r>
            <a:endParaRPr lang="en-US" dirty="0">
              <a:solidFill>
                <a:srgbClr val="25438E"/>
              </a:solidFill>
            </a:endParaRPr>
          </a:p>
        </p:txBody>
      </p:sp>
      <p:sp>
        <p:nvSpPr>
          <p:cNvPr id="7" name="Content Placeholder 6"/>
          <p:cNvSpPr>
            <a:spLocks noGrp="1"/>
          </p:cNvSpPr>
          <p:nvPr>
            <p:ph idx="1"/>
          </p:nvPr>
        </p:nvSpPr>
        <p:spPr>
          <a:xfrm>
            <a:off x="838200" y="1825625"/>
            <a:ext cx="10515600" cy="3457575"/>
          </a:xfrm>
        </p:spPr>
        <p:txBody>
          <a:bodyPr>
            <a:normAutofit/>
          </a:bodyPr>
          <a:lstStyle/>
          <a:p>
            <a:r>
              <a:rPr lang="en-US" dirty="0" smtClean="0"/>
              <a:t>All requirements must be met </a:t>
            </a:r>
            <a:r>
              <a:rPr lang="en-US" b="1" dirty="0" smtClean="0"/>
              <a:t>prior</a:t>
            </a:r>
            <a:r>
              <a:rPr lang="en-US" dirty="0" smtClean="0"/>
              <a:t> to submitting the claim to Medicaid.</a:t>
            </a:r>
          </a:p>
          <a:p>
            <a:r>
              <a:rPr lang="en-US" dirty="0" smtClean="0"/>
              <a:t>Medicaid requirements for </a:t>
            </a:r>
            <a:r>
              <a:rPr lang="en-US" dirty="0" smtClean="0"/>
              <a:t>reimbursement – the evaluation must:</a:t>
            </a:r>
          </a:p>
          <a:p>
            <a:pPr lvl="1"/>
            <a:r>
              <a:rPr lang="en-US" dirty="0" smtClean="0"/>
              <a:t>Be supported by a written order/referral dated prior to the actual evaluation and that order/referral must be from a Medicaid enrolled provider;</a:t>
            </a:r>
          </a:p>
          <a:p>
            <a:pPr lvl="1"/>
            <a:r>
              <a:rPr lang="en-US" dirty="0" smtClean="0"/>
              <a:t>Be </a:t>
            </a:r>
            <a:r>
              <a:rPr lang="en-US" dirty="0" smtClean="0"/>
              <a:t>provided by a Medicaid qualified provider;</a:t>
            </a:r>
          </a:p>
          <a:p>
            <a:pPr lvl="1"/>
            <a:r>
              <a:rPr lang="en-US" dirty="0" smtClean="0"/>
              <a:t>Be included on the IEP; and</a:t>
            </a:r>
          </a:p>
          <a:p>
            <a:pPr lvl="1"/>
            <a:r>
              <a:rPr lang="en-US" dirty="0" smtClean="0"/>
              <a:t>If it is an initial evaluation for PT, OT, ST, or psychological counseling, the ongoing service in that therapy type must be included in the IEP. </a:t>
            </a:r>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54</a:t>
            </a:fld>
            <a:endParaRPr lang="en-US" dirty="0">
              <a:solidFill>
                <a:schemeClr val="bg1"/>
              </a:solidFill>
            </a:endParaRPr>
          </a:p>
        </p:txBody>
      </p:sp>
    </p:spTree>
    <p:extLst>
      <p:ext uri="{BB962C8B-B14F-4D97-AF65-F5344CB8AC3E}">
        <p14:creationId xmlns:p14="http://schemas.microsoft.com/office/powerpoint/2010/main" val="415374866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82946"/>
            <a:ext cx="1477401" cy="628716"/>
          </a:xfrm>
          <a:prstGeom prst="rect">
            <a:avLst/>
          </a:prstGeom>
        </p:spPr>
      </p:pic>
      <p:sp>
        <p:nvSpPr>
          <p:cNvPr id="4" name="Rectangle 3"/>
          <p:cNvSpPr/>
          <p:nvPr/>
        </p:nvSpPr>
        <p:spPr>
          <a:xfrm>
            <a:off x="830583" y="5858978"/>
            <a:ext cx="9253846" cy="677108"/>
          </a:xfrm>
          <a:prstGeom prst="rect">
            <a:avLst/>
          </a:prstGeom>
          <a:noFill/>
          <a:ln w="19050">
            <a:noFill/>
          </a:ln>
        </p:spPr>
        <p:style>
          <a:lnRef idx="2">
            <a:schemeClr val="accent4"/>
          </a:lnRef>
          <a:fillRef idx="1">
            <a:schemeClr val="lt1"/>
          </a:fillRef>
          <a:effectRef idx="0">
            <a:schemeClr val="accent4"/>
          </a:effectRef>
          <a:fontRef idx="minor">
            <a:schemeClr val="dk1"/>
          </a:fontRef>
        </p:style>
        <p:txBody>
          <a:bodyPr wrap="square">
            <a:spAutoFit/>
          </a:bodyPr>
          <a:lstStyle/>
          <a:p>
            <a:pPr lvl="0"/>
            <a:r>
              <a:rPr lang="en-US" sz="1900" dirty="0" smtClean="0">
                <a:solidFill>
                  <a:schemeClr val="tx1"/>
                </a:solidFill>
                <a:cs typeface="Arial" panose="020B0604020202020204" pitchFamily="34" charset="0"/>
              </a:rPr>
              <a:t>If </a:t>
            </a:r>
            <a:r>
              <a:rPr lang="en-US" sz="1900" dirty="0">
                <a:solidFill>
                  <a:schemeClr val="tx1"/>
                </a:solidFill>
                <a:cs typeface="Arial" panose="020B0604020202020204" pitchFamily="34" charset="0"/>
              </a:rPr>
              <a:t>an IEP is developed and ongoing services are recommended, the initial evaluation must be reflected in that IEP to be Medicaid reimbursable. </a:t>
            </a:r>
            <a:r>
              <a:rPr lang="en-US" sz="1900" dirty="0" smtClean="0">
                <a:solidFill>
                  <a:schemeClr val="tx1"/>
                </a:solidFill>
                <a:cs typeface="Arial" panose="020B0604020202020204" pitchFamily="34" charset="0"/>
              </a:rPr>
              <a:t> Refer </a:t>
            </a:r>
            <a:r>
              <a:rPr lang="en-US" sz="1900" dirty="0">
                <a:solidFill>
                  <a:schemeClr val="tx1"/>
                </a:solidFill>
                <a:cs typeface="Arial" panose="020B0604020202020204" pitchFamily="34" charset="0"/>
              </a:rPr>
              <a:t>to </a:t>
            </a:r>
            <a:r>
              <a:rPr lang="en-US" sz="1900" dirty="0">
                <a:solidFill>
                  <a:schemeClr val="tx1"/>
                </a:solidFill>
                <a:cs typeface="Arial" panose="020B0604020202020204" pitchFamily="34" charset="0"/>
                <a:hlinkClick r:id="rId4"/>
              </a:rPr>
              <a:t>Medicaid Alert </a:t>
            </a:r>
            <a:r>
              <a:rPr lang="en-US" sz="1900" dirty="0" smtClean="0">
                <a:solidFill>
                  <a:schemeClr val="tx1"/>
                </a:solidFill>
                <a:cs typeface="Arial" panose="020B0604020202020204" pitchFamily="34" charset="0"/>
                <a:hlinkClick r:id="rId4"/>
              </a:rPr>
              <a:t>12-03 </a:t>
            </a:r>
            <a:r>
              <a:rPr lang="en-US" sz="1900" dirty="0" smtClean="0">
                <a:solidFill>
                  <a:schemeClr val="tx1"/>
                </a:solidFill>
                <a:cs typeface="Arial" panose="020B0604020202020204" pitchFamily="34" charset="0"/>
              </a:rPr>
              <a:t> for </a:t>
            </a:r>
            <a:r>
              <a:rPr lang="en-US" sz="1900" dirty="0">
                <a:solidFill>
                  <a:schemeClr val="tx1"/>
                </a:solidFill>
                <a:cs typeface="Arial" panose="020B0604020202020204" pitchFamily="34" charset="0"/>
              </a:rPr>
              <a:t>more information.</a:t>
            </a:r>
          </a:p>
        </p:txBody>
      </p:sp>
      <p:pic>
        <p:nvPicPr>
          <p:cNvPr id="9" name="Picture 2" descr="C:\Users\scosta\AppData\Local\Microsoft\Windows\Temporary Internet Files\Content.IE5\AHXPBR1B\MC900435236[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5131" y="5851950"/>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p:cNvSpPr>
            <a:spLocks noGrp="1"/>
          </p:cNvSpPr>
          <p:nvPr>
            <p:ph type="title"/>
          </p:nvPr>
        </p:nvSpPr>
        <p:spPr/>
        <p:txBody>
          <a:bodyPr/>
          <a:lstStyle/>
          <a:p>
            <a:r>
              <a:rPr lang="en-US" dirty="0" smtClean="0">
                <a:solidFill>
                  <a:srgbClr val="25438E"/>
                </a:solidFill>
              </a:rPr>
              <a:t>Initial Evaluations</a:t>
            </a:r>
            <a:endParaRPr lang="en-US" dirty="0">
              <a:solidFill>
                <a:srgbClr val="25438E"/>
              </a:solidFill>
            </a:endParaRPr>
          </a:p>
        </p:txBody>
      </p:sp>
      <p:sp>
        <p:nvSpPr>
          <p:cNvPr id="7" name="Content Placeholder 6"/>
          <p:cNvSpPr>
            <a:spLocks noGrp="1"/>
          </p:cNvSpPr>
          <p:nvPr>
            <p:ph idx="1"/>
          </p:nvPr>
        </p:nvSpPr>
        <p:spPr>
          <a:xfrm>
            <a:off x="838200" y="1825625"/>
            <a:ext cx="10515600" cy="3444875"/>
          </a:xfrm>
        </p:spPr>
        <p:txBody>
          <a:bodyPr/>
          <a:lstStyle/>
          <a:p>
            <a:pPr marL="0" indent="0">
              <a:buNone/>
            </a:pPr>
            <a:r>
              <a:rPr lang="en-US" b="1" dirty="0" smtClean="0">
                <a:solidFill>
                  <a:srgbClr val="F2B800"/>
                </a:solidFill>
              </a:rPr>
              <a:t>Physical, Occupational, and Speech Therapy or Psychological Counseling</a:t>
            </a:r>
          </a:p>
          <a:p>
            <a:r>
              <a:rPr lang="en-US" dirty="0" smtClean="0"/>
              <a:t>An initial evaluation is the evaluation that is done…</a:t>
            </a:r>
          </a:p>
          <a:p>
            <a:pPr lvl="1"/>
            <a:r>
              <a:rPr lang="en-US" dirty="0" smtClean="0"/>
              <a:t>Prior to the development of a student’s first Individualized Education Program (IEP), or</a:t>
            </a:r>
          </a:p>
          <a:p>
            <a:pPr lvl="1"/>
            <a:r>
              <a:rPr lang="en-US" dirty="0" smtClean="0"/>
              <a:t>Prior to the inclusion of that therapy (PT, OT, ST, or psychological counseling) in the student’s existing or next IEP.</a:t>
            </a:r>
          </a:p>
          <a:p>
            <a:r>
              <a:rPr lang="en-US" dirty="0" smtClean="0"/>
              <a:t>An initial evaluation is </a:t>
            </a:r>
            <a:r>
              <a:rPr lang="en-US" b="1" dirty="0" smtClean="0"/>
              <a:t>not</a:t>
            </a:r>
            <a:r>
              <a:rPr lang="en-US" dirty="0" smtClean="0"/>
              <a:t> Medicaid reimbursable if it is determined that ongoing services in that same therapy type are not needed.</a:t>
            </a:r>
            <a:endParaRPr lang="en-US" dirty="0"/>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55</a:t>
            </a:fld>
            <a:endParaRPr lang="en-US" dirty="0">
              <a:solidFill>
                <a:schemeClr val="bg1"/>
              </a:solidFill>
            </a:endParaRPr>
          </a:p>
        </p:txBody>
      </p:sp>
    </p:spTree>
    <p:extLst>
      <p:ext uri="{BB962C8B-B14F-4D97-AF65-F5344CB8AC3E}">
        <p14:creationId xmlns:p14="http://schemas.microsoft.com/office/powerpoint/2010/main" val="381560623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sp>
        <p:nvSpPr>
          <p:cNvPr id="5" name="Title 4"/>
          <p:cNvSpPr>
            <a:spLocks noGrp="1"/>
          </p:cNvSpPr>
          <p:nvPr>
            <p:ph type="title"/>
          </p:nvPr>
        </p:nvSpPr>
        <p:spPr/>
        <p:txBody>
          <a:bodyPr/>
          <a:lstStyle/>
          <a:p>
            <a:r>
              <a:rPr lang="en-US" dirty="0" smtClean="0">
                <a:solidFill>
                  <a:srgbClr val="25438E"/>
                </a:solidFill>
              </a:rPr>
              <a:t>Re-evaluations</a:t>
            </a:r>
            <a:endParaRPr lang="en-US" dirty="0">
              <a:solidFill>
                <a:srgbClr val="25438E"/>
              </a:solidFill>
            </a:endParaRPr>
          </a:p>
        </p:txBody>
      </p:sp>
      <p:sp>
        <p:nvSpPr>
          <p:cNvPr id="6" name="Content Placeholder 5"/>
          <p:cNvSpPr>
            <a:spLocks noGrp="1"/>
          </p:cNvSpPr>
          <p:nvPr>
            <p:ph idx="1"/>
          </p:nvPr>
        </p:nvSpPr>
        <p:spPr>
          <a:xfrm>
            <a:off x="838200" y="1663701"/>
            <a:ext cx="10515600" cy="4102100"/>
          </a:xfrm>
        </p:spPr>
        <p:txBody>
          <a:bodyPr/>
          <a:lstStyle/>
          <a:p>
            <a:pPr marL="0" indent="0">
              <a:buNone/>
            </a:pPr>
            <a:r>
              <a:rPr lang="en-US" b="1" dirty="0" smtClean="0">
                <a:solidFill>
                  <a:srgbClr val="F2B800"/>
                </a:solidFill>
              </a:rPr>
              <a:t>Physical, Occupational, and Speech Therapy or Psychological Counseling</a:t>
            </a:r>
          </a:p>
          <a:p>
            <a:r>
              <a:rPr lang="en-US" dirty="0" smtClean="0"/>
              <a:t>A re-evaluation is the evaluation that is done after the student has been receiving ongoing services in that same therapy type.</a:t>
            </a:r>
          </a:p>
          <a:p>
            <a:r>
              <a:rPr lang="en-US" dirty="0" smtClean="0"/>
              <a:t>Re-evaluations are Medicaid reimbursable even when it is determined that the ongoing service is no longer needed.</a:t>
            </a:r>
          </a:p>
          <a:p>
            <a:pPr marL="0" indent="0">
              <a:buNone/>
            </a:pPr>
            <a:r>
              <a:rPr lang="en-US" dirty="0" smtClean="0">
                <a:solidFill>
                  <a:srgbClr val="0075C9"/>
                </a:solidFill>
              </a:rPr>
              <a:t>Example</a:t>
            </a:r>
            <a:r>
              <a:rPr lang="en-US" dirty="0" smtClean="0"/>
              <a:t>:</a:t>
            </a:r>
          </a:p>
          <a:p>
            <a:pPr lvl="1"/>
            <a:r>
              <a:rPr lang="en-US" dirty="0" smtClean="0"/>
              <a:t>If a student with an IEP which included speech therapy is re-evaluated for speech therapy, and it is determined the student no longer needs speech therapy, that re-evaluation is billable to Medicaid.</a:t>
            </a:r>
            <a:endParaRPr lang="en-US" dirty="0"/>
          </a:p>
        </p:txBody>
      </p:sp>
      <p:sp>
        <p:nvSpPr>
          <p:cNvPr id="9"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56</a:t>
            </a:fld>
            <a:endParaRPr lang="en-US" dirty="0">
              <a:solidFill>
                <a:schemeClr val="bg1"/>
              </a:solidFill>
            </a:endParaRPr>
          </a:p>
        </p:txBody>
      </p:sp>
    </p:spTree>
    <p:extLst>
      <p:ext uri="{BB962C8B-B14F-4D97-AF65-F5344CB8AC3E}">
        <p14:creationId xmlns:p14="http://schemas.microsoft.com/office/powerpoint/2010/main" val="182584939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sp>
        <p:nvSpPr>
          <p:cNvPr id="4" name="Rectangle 3"/>
          <p:cNvSpPr/>
          <p:nvPr/>
        </p:nvSpPr>
        <p:spPr>
          <a:xfrm>
            <a:off x="939133" y="6170246"/>
            <a:ext cx="8273320" cy="384721"/>
          </a:xfrm>
          <a:prstGeom prst="rect">
            <a:avLst/>
          </a:prstGeom>
          <a:noFill/>
          <a:ln w="19050">
            <a:noFill/>
          </a:ln>
        </p:spPr>
        <p:style>
          <a:lnRef idx="2">
            <a:schemeClr val="accent4"/>
          </a:lnRef>
          <a:fillRef idx="1">
            <a:schemeClr val="lt1"/>
          </a:fillRef>
          <a:effectRef idx="0">
            <a:schemeClr val="accent4"/>
          </a:effectRef>
          <a:fontRef idx="minor">
            <a:schemeClr val="dk1"/>
          </a:fontRef>
        </p:style>
        <p:txBody>
          <a:bodyPr wrap="square">
            <a:spAutoFit/>
          </a:bodyPr>
          <a:lstStyle/>
          <a:p>
            <a:pPr lvl="0"/>
            <a:r>
              <a:rPr lang="en-US" sz="1900" dirty="0" smtClean="0">
                <a:solidFill>
                  <a:schemeClr val="tx1"/>
                </a:solidFill>
                <a:cs typeface="Arial" panose="020B0604020202020204" pitchFamily="34" charset="0"/>
              </a:rPr>
              <a:t>To </a:t>
            </a:r>
            <a:r>
              <a:rPr lang="en-US" sz="1900" dirty="0">
                <a:solidFill>
                  <a:schemeClr val="tx1"/>
                </a:solidFill>
                <a:cs typeface="Arial" panose="020B0604020202020204" pitchFamily="34" charset="0"/>
              </a:rPr>
              <a:t>be Medicaid reimbursable, the </a:t>
            </a:r>
            <a:r>
              <a:rPr lang="en-US" sz="1900" dirty="0" smtClean="0">
                <a:solidFill>
                  <a:schemeClr val="tx1"/>
                </a:solidFill>
                <a:cs typeface="Arial" panose="020B0604020202020204" pitchFamily="34" charset="0"/>
              </a:rPr>
              <a:t>evaluation or </a:t>
            </a:r>
            <a:r>
              <a:rPr lang="en-US" sz="1900" dirty="0">
                <a:solidFill>
                  <a:schemeClr val="tx1"/>
                </a:solidFill>
                <a:cs typeface="Arial" panose="020B0604020202020204" pitchFamily="34" charset="0"/>
              </a:rPr>
              <a:t>re-evaluation </a:t>
            </a:r>
            <a:r>
              <a:rPr lang="en-US" sz="1900" dirty="0" smtClean="0">
                <a:solidFill>
                  <a:schemeClr val="tx1"/>
                </a:solidFill>
                <a:cs typeface="Arial" panose="020B0604020202020204" pitchFamily="34" charset="0"/>
              </a:rPr>
              <a:t>must </a:t>
            </a:r>
            <a:r>
              <a:rPr lang="en-US" sz="1900" dirty="0">
                <a:solidFill>
                  <a:schemeClr val="tx1"/>
                </a:solidFill>
                <a:cs typeface="Arial" panose="020B0604020202020204" pitchFamily="34" charset="0"/>
              </a:rPr>
              <a:t>be included in the IEP.</a:t>
            </a:r>
          </a:p>
        </p:txBody>
      </p:sp>
      <p:pic>
        <p:nvPicPr>
          <p:cNvPr id="9" name="Picture 2" descr="C:\Users\scosta\AppData\Local\Microsoft\Windows\Temporary Internet Files\Content.IE5\AHXPBR1B\MC9004352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9387" y="5956120"/>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p:cNvSpPr>
            <a:spLocks noGrp="1"/>
          </p:cNvSpPr>
          <p:nvPr>
            <p:ph type="title"/>
          </p:nvPr>
        </p:nvSpPr>
        <p:spPr/>
        <p:txBody>
          <a:bodyPr/>
          <a:lstStyle/>
          <a:p>
            <a:r>
              <a:rPr lang="en-US" dirty="0" smtClean="0">
                <a:solidFill>
                  <a:srgbClr val="25438E"/>
                </a:solidFill>
              </a:rPr>
              <a:t>Evaluations and Re-evaluations</a:t>
            </a:r>
            <a:endParaRPr lang="en-US" dirty="0">
              <a:solidFill>
                <a:srgbClr val="25438E"/>
              </a:solidFill>
            </a:endParaRPr>
          </a:p>
        </p:txBody>
      </p:sp>
      <p:sp>
        <p:nvSpPr>
          <p:cNvPr id="7" name="Content Placeholder 6"/>
          <p:cNvSpPr>
            <a:spLocks noGrp="1"/>
          </p:cNvSpPr>
          <p:nvPr>
            <p:ph idx="1"/>
          </p:nvPr>
        </p:nvSpPr>
        <p:spPr>
          <a:xfrm>
            <a:off x="838200" y="1825625"/>
            <a:ext cx="10515600" cy="3432175"/>
          </a:xfrm>
        </p:spPr>
        <p:txBody>
          <a:bodyPr/>
          <a:lstStyle/>
          <a:p>
            <a:pPr marL="0" indent="0">
              <a:buNone/>
            </a:pPr>
            <a:r>
              <a:rPr lang="en-US" b="1" dirty="0" smtClean="0">
                <a:solidFill>
                  <a:srgbClr val="F2B800"/>
                </a:solidFill>
              </a:rPr>
              <a:t>Medical, Medical Specialist, and Audiological</a:t>
            </a:r>
          </a:p>
          <a:p>
            <a:r>
              <a:rPr lang="en-US" dirty="0" smtClean="0"/>
              <a:t>Evaluations and re-evaluations are Medicaid reimbursable without the need for an ongoing service being included in the student’s IEP.</a:t>
            </a:r>
          </a:p>
          <a:p>
            <a:r>
              <a:rPr lang="en-US" dirty="0" smtClean="0"/>
              <a:t>All Medicaid requirements must be met in order for the evaluation or re-evaluation to be reimbursable.</a:t>
            </a:r>
            <a:endParaRPr lang="en-US" dirty="0"/>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57</a:t>
            </a:fld>
            <a:endParaRPr lang="en-US" dirty="0">
              <a:solidFill>
                <a:schemeClr val="bg1"/>
              </a:solidFill>
            </a:endParaRPr>
          </a:p>
        </p:txBody>
      </p:sp>
    </p:spTree>
    <p:extLst>
      <p:ext uri="{BB962C8B-B14F-4D97-AF65-F5344CB8AC3E}">
        <p14:creationId xmlns:p14="http://schemas.microsoft.com/office/powerpoint/2010/main" val="8952311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sp>
        <p:nvSpPr>
          <p:cNvPr id="8" name="Rectangle 7"/>
          <p:cNvSpPr/>
          <p:nvPr/>
        </p:nvSpPr>
        <p:spPr>
          <a:xfrm>
            <a:off x="979836" y="6237798"/>
            <a:ext cx="7539131" cy="384721"/>
          </a:xfrm>
          <a:prstGeom prst="rect">
            <a:avLst/>
          </a:prstGeom>
          <a:noFill/>
          <a:ln w="19050">
            <a:noFill/>
          </a:ln>
        </p:spPr>
        <p:style>
          <a:lnRef idx="2">
            <a:schemeClr val="accent4"/>
          </a:lnRef>
          <a:fillRef idx="1">
            <a:schemeClr val="lt1"/>
          </a:fillRef>
          <a:effectRef idx="0">
            <a:schemeClr val="accent4"/>
          </a:effectRef>
          <a:fontRef idx="minor">
            <a:schemeClr val="dk1"/>
          </a:fontRef>
        </p:style>
        <p:txBody>
          <a:bodyPr wrap="square">
            <a:spAutoFit/>
          </a:bodyPr>
          <a:lstStyle/>
          <a:p>
            <a:pPr lvl="0"/>
            <a:r>
              <a:rPr lang="en-US" sz="1900" dirty="0" smtClean="0">
                <a:solidFill>
                  <a:schemeClr val="tx1"/>
                </a:solidFill>
                <a:cs typeface="Arial" panose="020B0604020202020204" pitchFamily="34" charset="0"/>
              </a:rPr>
              <a:t>A group session must </a:t>
            </a:r>
            <a:r>
              <a:rPr lang="en-US" sz="1900" dirty="0" smtClean="0">
                <a:solidFill>
                  <a:schemeClr val="tx1"/>
                </a:solidFill>
                <a:cs typeface="Arial" panose="020B0604020202020204" pitchFamily="34" charset="0"/>
              </a:rPr>
              <a:t>include </a:t>
            </a:r>
            <a:r>
              <a:rPr lang="en-US" sz="1900" dirty="0" smtClean="0">
                <a:solidFill>
                  <a:schemeClr val="tx1"/>
                </a:solidFill>
                <a:cs typeface="Arial" panose="020B0604020202020204" pitchFamily="34" charset="0"/>
              </a:rPr>
              <a:t>2 or more students to be Medicaid reimbursable.</a:t>
            </a:r>
            <a:endParaRPr lang="en-US" sz="1900" dirty="0">
              <a:solidFill>
                <a:schemeClr val="tx1"/>
              </a:solidFill>
              <a:cs typeface="Arial" panose="020B0604020202020204" pitchFamily="34" charset="0"/>
            </a:endParaRPr>
          </a:p>
        </p:txBody>
      </p:sp>
      <p:pic>
        <p:nvPicPr>
          <p:cNvPr id="9" name="Picture 2" descr="C:\Users\scosta\AppData\Local\Microsoft\Windows\Temporary Internet Files\Content.IE5\AHXPBR1B\MC9004352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5834" y="6048933"/>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p:txBody>
          <a:bodyPr/>
          <a:lstStyle/>
          <a:p>
            <a:r>
              <a:rPr lang="en-US" dirty="0" smtClean="0">
                <a:solidFill>
                  <a:srgbClr val="25438E"/>
                </a:solidFill>
              </a:rPr>
              <a:t>Individual or Group Session</a:t>
            </a:r>
            <a:endParaRPr lang="en-US" dirty="0">
              <a:solidFill>
                <a:srgbClr val="25438E"/>
              </a:solidFill>
            </a:endParaRPr>
          </a:p>
        </p:txBody>
      </p:sp>
      <p:sp>
        <p:nvSpPr>
          <p:cNvPr id="6" name="Content Placeholder 5"/>
          <p:cNvSpPr>
            <a:spLocks noGrp="1"/>
          </p:cNvSpPr>
          <p:nvPr>
            <p:ph idx="1"/>
          </p:nvPr>
        </p:nvSpPr>
        <p:spPr>
          <a:xfrm>
            <a:off x="838200" y="1800225"/>
            <a:ext cx="10515600" cy="4092575"/>
          </a:xfrm>
        </p:spPr>
        <p:txBody>
          <a:bodyPr>
            <a:normAutofit/>
          </a:bodyPr>
          <a:lstStyle/>
          <a:p>
            <a:r>
              <a:rPr lang="en-US" dirty="0" smtClean="0"/>
              <a:t>Ongoing service…</a:t>
            </a:r>
          </a:p>
          <a:p>
            <a:pPr lvl="1"/>
            <a:r>
              <a:rPr lang="en-US" dirty="0" smtClean="0"/>
              <a:t>Speech;</a:t>
            </a:r>
          </a:p>
          <a:p>
            <a:pPr lvl="1"/>
            <a:r>
              <a:rPr lang="en-US" dirty="0" smtClean="0"/>
              <a:t>Physical therapy;</a:t>
            </a:r>
          </a:p>
          <a:p>
            <a:pPr lvl="1"/>
            <a:r>
              <a:rPr lang="en-US" dirty="0" smtClean="0"/>
              <a:t>Occupational therapy; or</a:t>
            </a:r>
          </a:p>
          <a:p>
            <a:pPr lvl="1"/>
            <a:r>
              <a:rPr lang="en-US" dirty="0" smtClean="0"/>
              <a:t>Psychological counseling.</a:t>
            </a:r>
          </a:p>
          <a:p>
            <a:r>
              <a:rPr lang="en-US" dirty="0" smtClean="0"/>
              <a:t>May be provided as an individual or group </a:t>
            </a:r>
            <a:r>
              <a:rPr lang="en-US" dirty="0" smtClean="0"/>
              <a:t>(2 </a:t>
            </a:r>
            <a:r>
              <a:rPr lang="en-US" dirty="0" smtClean="0"/>
              <a:t>or more) service.</a:t>
            </a:r>
          </a:p>
          <a:p>
            <a:r>
              <a:rPr lang="en-US" dirty="0" smtClean="0"/>
              <a:t>A session is a block of time (e.g</a:t>
            </a:r>
            <a:r>
              <a:rPr lang="en-US" dirty="0" smtClean="0"/>
              <a:t>., </a:t>
            </a:r>
            <a:r>
              <a:rPr lang="en-US" dirty="0" smtClean="0"/>
              <a:t>30 minutes) specifically set aside to devote to the provision of that specific service.</a:t>
            </a:r>
          </a:p>
          <a:p>
            <a:r>
              <a:rPr lang="en-US" dirty="0" smtClean="0"/>
              <a:t>Documentation—session note completed to be Medicaid reimbursable.</a:t>
            </a:r>
            <a:endParaRPr lang="en-US" dirty="0"/>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58</a:t>
            </a:fld>
            <a:endParaRPr lang="en-US" dirty="0">
              <a:solidFill>
                <a:schemeClr val="bg1"/>
              </a:solidFill>
            </a:endParaRPr>
          </a:p>
        </p:txBody>
      </p:sp>
    </p:spTree>
    <p:extLst>
      <p:ext uri="{BB962C8B-B14F-4D97-AF65-F5344CB8AC3E}">
        <p14:creationId xmlns:p14="http://schemas.microsoft.com/office/powerpoint/2010/main" val="313522553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sp>
        <p:nvSpPr>
          <p:cNvPr id="5" name="Title 4"/>
          <p:cNvSpPr>
            <a:spLocks noGrp="1"/>
          </p:cNvSpPr>
          <p:nvPr>
            <p:ph type="title"/>
          </p:nvPr>
        </p:nvSpPr>
        <p:spPr/>
        <p:txBody>
          <a:bodyPr/>
          <a:lstStyle/>
          <a:p>
            <a:r>
              <a:rPr lang="en-US" dirty="0" smtClean="0">
                <a:solidFill>
                  <a:srgbClr val="25438E"/>
                </a:solidFill>
              </a:rPr>
              <a:t>Medication Administration</a:t>
            </a:r>
            <a:endParaRPr lang="en-US" dirty="0">
              <a:solidFill>
                <a:srgbClr val="25438E"/>
              </a:solidFill>
            </a:endParaRPr>
          </a:p>
        </p:txBody>
      </p:sp>
      <p:sp>
        <p:nvSpPr>
          <p:cNvPr id="6" name="Content Placeholder 5"/>
          <p:cNvSpPr>
            <a:spLocks noGrp="1"/>
          </p:cNvSpPr>
          <p:nvPr>
            <p:ph idx="1"/>
          </p:nvPr>
        </p:nvSpPr>
        <p:spPr>
          <a:xfrm>
            <a:off x="1003300" y="1738426"/>
            <a:ext cx="10515600" cy="2465274"/>
          </a:xfrm>
        </p:spPr>
        <p:txBody>
          <a:bodyPr/>
          <a:lstStyle/>
          <a:p>
            <a:r>
              <a:rPr lang="en-US" dirty="0" smtClean="0"/>
              <a:t>Provided as an individual service.</a:t>
            </a:r>
          </a:p>
          <a:p>
            <a:r>
              <a:rPr lang="en-US" dirty="0"/>
              <a:t>May or may not be an ongoing </a:t>
            </a:r>
            <a:r>
              <a:rPr lang="en-US" dirty="0" smtClean="0"/>
              <a:t>service (scheduled or as needed).</a:t>
            </a:r>
            <a:endParaRPr lang="en-US" dirty="0"/>
          </a:p>
          <a:p>
            <a:r>
              <a:rPr lang="en-US" dirty="0" smtClean="0"/>
              <a:t>Documentation—Medication Administration Record (MAR) completed to be Medicaid reimbursable.</a:t>
            </a:r>
          </a:p>
        </p:txBody>
      </p:sp>
      <p:pic>
        <p:nvPicPr>
          <p:cNvPr id="11" name="Picture 2" descr="C:\Users\scosta\AppData\Local\Microsoft\Windows\Temporary Internet Files\Content.IE5\AHXPBR1B\MC9004352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9387" y="5956120"/>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963389" y="5979386"/>
            <a:ext cx="9437911" cy="677108"/>
          </a:xfrm>
          <a:prstGeom prst="rect">
            <a:avLst/>
          </a:prstGeom>
          <a:noFill/>
        </p:spPr>
        <p:txBody>
          <a:bodyPr wrap="square" rtlCol="0">
            <a:spAutoFit/>
          </a:bodyPr>
          <a:lstStyle/>
          <a:p>
            <a:r>
              <a:rPr lang="en-US" sz="1900" dirty="0" smtClean="0"/>
              <a:t>If the billing provider has created a MAR form, please make sure all required elements are being included.  You can verify all required elements by using </a:t>
            </a:r>
            <a:r>
              <a:rPr lang="en-US" sz="1900" dirty="0" smtClean="0">
                <a:hlinkClick r:id="rId5"/>
              </a:rPr>
              <a:t>Handbook 8</a:t>
            </a:r>
            <a:r>
              <a:rPr lang="en-US" sz="1900" dirty="0" smtClean="0"/>
              <a:t>.</a:t>
            </a:r>
            <a:endParaRPr lang="en-US" sz="1900" dirty="0"/>
          </a:p>
        </p:txBody>
      </p:sp>
      <p:sp>
        <p:nvSpPr>
          <p:cNvPr id="12"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5"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59</a:t>
            </a:fld>
            <a:endParaRPr lang="en-US" dirty="0">
              <a:solidFill>
                <a:schemeClr val="bg1"/>
              </a:solidFill>
            </a:endParaRPr>
          </a:p>
        </p:txBody>
      </p:sp>
    </p:spTree>
    <p:extLst>
      <p:ext uri="{BB962C8B-B14F-4D97-AF65-F5344CB8AC3E}">
        <p14:creationId xmlns:p14="http://schemas.microsoft.com/office/powerpoint/2010/main" val="9212593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6100"/>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5" name="Rectangle 4"/>
          <p:cNvSpPr/>
          <p:nvPr/>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7" name="Title 7"/>
          <p:cNvSpPr>
            <a:spLocks noGrp="1"/>
          </p:cNvSpPr>
          <p:nvPr>
            <p:ph type="title"/>
          </p:nvPr>
        </p:nvSpPr>
        <p:spPr>
          <a:xfrm>
            <a:off x="838200" y="545752"/>
            <a:ext cx="10515600" cy="739351"/>
          </a:xfrm>
        </p:spPr>
        <p:txBody>
          <a:bodyPr>
            <a:noAutofit/>
          </a:bodyPr>
          <a:lstStyle/>
          <a:p>
            <a:r>
              <a:rPr lang="en-US" sz="3600" b="1" dirty="0" smtClean="0">
                <a:solidFill>
                  <a:srgbClr val="25438E"/>
                </a:solidFill>
                <a:latin typeface="Arial" panose="020B0604020202020204" pitchFamily="34" charset="0"/>
                <a:cs typeface="Arial" panose="020B0604020202020204" pitchFamily="34" charset="0"/>
              </a:rPr>
              <a:t>Overview</a:t>
            </a:r>
            <a:endParaRPr lang="en-US" sz="3600" b="1" dirty="0">
              <a:solidFill>
                <a:srgbClr val="25438E"/>
              </a:solidFill>
              <a:latin typeface="Arial" panose="020B0604020202020204" pitchFamily="34" charset="0"/>
              <a:cs typeface="Arial" panose="020B0604020202020204" pitchFamily="34" charset="0"/>
            </a:endParaRPr>
          </a:p>
        </p:txBody>
      </p:sp>
      <p:graphicFrame>
        <p:nvGraphicFramePr>
          <p:cNvPr id="9" name="Content Placeholder 8"/>
          <p:cNvGraphicFramePr>
            <a:graphicFrameLocks noGrp="1"/>
          </p:cNvGraphicFramePr>
          <p:nvPr>
            <p:ph idx="4294967295"/>
            <p:extLst>
              <p:ext uri="{D42A27DB-BD31-4B8C-83A1-F6EECF244321}">
                <p14:modId xmlns:p14="http://schemas.microsoft.com/office/powerpoint/2010/main" val="3216263949"/>
              </p:ext>
            </p:extLst>
          </p:nvPr>
        </p:nvGraphicFramePr>
        <p:xfrm>
          <a:off x="1126832" y="1335193"/>
          <a:ext cx="9938336" cy="4684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Picture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648515" y="6171618"/>
            <a:ext cx="1477401" cy="628716"/>
          </a:xfrm>
          <a:prstGeom prst="rect">
            <a:avLst/>
          </a:prstGeom>
        </p:spPr>
      </p:pic>
      <p:sp>
        <p:nvSpPr>
          <p:cNvPr id="11" name="Slide Number Placeholder 1"/>
          <p:cNvSpPr txBox="1">
            <a:spLocks/>
          </p:cNvSpPr>
          <p:nvPr/>
        </p:nvSpPr>
        <p:spPr>
          <a:xfrm>
            <a:off x="11465274" y="212426"/>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6</a:t>
            </a:fld>
            <a:endParaRPr lang="en-US" dirty="0">
              <a:solidFill>
                <a:schemeClr val="bg1"/>
              </a:solidFill>
            </a:endParaRPr>
          </a:p>
        </p:txBody>
      </p:sp>
      <p:sp>
        <p:nvSpPr>
          <p:cNvPr id="12"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Tree>
    <p:extLst>
      <p:ext uri="{BB962C8B-B14F-4D97-AF65-F5344CB8AC3E}">
        <p14:creationId xmlns:p14="http://schemas.microsoft.com/office/powerpoint/2010/main" val="299001963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44846"/>
            <a:ext cx="1477401" cy="628716"/>
          </a:xfrm>
          <a:prstGeom prst="rect">
            <a:avLst/>
          </a:prstGeom>
        </p:spPr>
      </p:pic>
      <p:sp>
        <p:nvSpPr>
          <p:cNvPr id="4" name="Title 3"/>
          <p:cNvSpPr>
            <a:spLocks noGrp="1"/>
          </p:cNvSpPr>
          <p:nvPr>
            <p:ph type="title"/>
          </p:nvPr>
        </p:nvSpPr>
        <p:spPr/>
        <p:txBody>
          <a:bodyPr/>
          <a:lstStyle/>
          <a:p>
            <a:r>
              <a:rPr lang="en-US" dirty="0" smtClean="0">
                <a:solidFill>
                  <a:srgbClr val="25438E"/>
                </a:solidFill>
              </a:rPr>
              <a:t>Special Transportation Services</a:t>
            </a:r>
            <a:endParaRPr lang="en-US" dirty="0">
              <a:solidFill>
                <a:srgbClr val="25438E"/>
              </a:solidFill>
            </a:endParaRPr>
          </a:p>
        </p:txBody>
      </p:sp>
      <p:sp>
        <p:nvSpPr>
          <p:cNvPr id="6" name="Content Placeholder 5"/>
          <p:cNvSpPr>
            <a:spLocks noGrp="1"/>
          </p:cNvSpPr>
          <p:nvPr>
            <p:ph idx="1"/>
          </p:nvPr>
        </p:nvSpPr>
        <p:spPr>
          <a:xfrm>
            <a:off x="1052289" y="1460500"/>
            <a:ext cx="10515600" cy="4318000"/>
          </a:xfrm>
        </p:spPr>
        <p:txBody>
          <a:bodyPr>
            <a:normAutofit fontScale="92500" lnSpcReduction="10000"/>
          </a:bodyPr>
          <a:lstStyle/>
          <a:p>
            <a:pPr marL="0" indent="0">
              <a:lnSpc>
                <a:spcPct val="100000"/>
              </a:lnSpc>
              <a:buNone/>
            </a:pPr>
            <a:r>
              <a:rPr lang="en-US" dirty="0" smtClean="0"/>
              <a:t>To be Medicaid reimbursable:</a:t>
            </a:r>
          </a:p>
          <a:p>
            <a:pPr>
              <a:lnSpc>
                <a:spcPct val="100000"/>
              </a:lnSpc>
            </a:pPr>
            <a:r>
              <a:rPr lang="en-US" dirty="0"/>
              <a:t>The specific medical need for special transportation </a:t>
            </a:r>
            <a:r>
              <a:rPr lang="en-US" dirty="0" smtClean="0"/>
              <a:t>which accommodates </a:t>
            </a:r>
            <a:r>
              <a:rPr lang="en-US" dirty="0"/>
              <a:t>the student’s </a:t>
            </a:r>
            <a:r>
              <a:rPr lang="en-US" dirty="0" smtClean="0"/>
              <a:t>disability must </a:t>
            </a:r>
            <a:r>
              <a:rPr lang="en-US" dirty="0"/>
              <a:t>be documented in the </a:t>
            </a:r>
            <a:r>
              <a:rPr lang="en-US" dirty="0" smtClean="0"/>
              <a:t>Individualized </a:t>
            </a:r>
            <a:r>
              <a:rPr lang="en-US" dirty="0"/>
              <a:t>Education Program (IEP</a:t>
            </a:r>
            <a:r>
              <a:rPr lang="en-US" dirty="0" smtClean="0"/>
              <a:t>);</a:t>
            </a:r>
            <a:endParaRPr lang="en-US" dirty="0"/>
          </a:p>
          <a:p>
            <a:pPr>
              <a:lnSpc>
                <a:spcPct val="100000"/>
              </a:lnSpc>
            </a:pPr>
            <a:r>
              <a:rPr lang="en-US" dirty="0" smtClean="0"/>
              <a:t>The special modification for the </a:t>
            </a:r>
            <a:r>
              <a:rPr lang="en-US" dirty="0"/>
              <a:t>transporting vehicle </a:t>
            </a:r>
            <a:r>
              <a:rPr lang="en-US" dirty="0" smtClean="0"/>
              <a:t>which accommodates that student must </a:t>
            </a:r>
            <a:r>
              <a:rPr lang="en-US" dirty="0"/>
              <a:t>be documented in the IEP; and</a:t>
            </a:r>
          </a:p>
          <a:p>
            <a:pPr>
              <a:lnSpc>
                <a:spcPct val="100000"/>
              </a:lnSpc>
            </a:pPr>
            <a:r>
              <a:rPr lang="en-US" dirty="0" smtClean="0"/>
              <a:t>The </a:t>
            </a:r>
            <a:r>
              <a:rPr lang="en-US" dirty="0"/>
              <a:t>student must be traveling to or from a Medicaid reimbursable service other than </a:t>
            </a:r>
            <a:r>
              <a:rPr lang="en-US" dirty="0" smtClean="0"/>
              <a:t>special transportation</a:t>
            </a:r>
            <a:r>
              <a:rPr lang="en-US" dirty="0"/>
              <a:t>.</a:t>
            </a:r>
          </a:p>
          <a:p>
            <a:pPr>
              <a:lnSpc>
                <a:spcPct val="100000"/>
              </a:lnSpc>
            </a:pPr>
            <a:r>
              <a:rPr lang="en-US" dirty="0" smtClean="0"/>
              <a:t>All other Medicaid documentation (bus/transportation logs for each one-way trip) must be maintained.</a:t>
            </a:r>
            <a:endParaRPr lang="en-US" dirty="0"/>
          </a:p>
        </p:txBody>
      </p:sp>
      <p:sp>
        <p:nvSpPr>
          <p:cNvPr id="9"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1"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60</a:t>
            </a:fld>
            <a:endParaRPr lang="en-US" dirty="0">
              <a:solidFill>
                <a:schemeClr val="bg1"/>
              </a:solidFill>
            </a:endParaRPr>
          </a:p>
        </p:txBody>
      </p:sp>
      <p:pic>
        <p:nvPicPr>
          <p:cNvPr id="10" name="Picture 2" descr="C:\Users\scosta\AppData\Local\Microsoft\Windows\Temporary Internet Files\Content.IE5\AHXPBR1B\MC9004352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9387" y="5956120"/>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939133" y="6142532"/>
            <a:ext cx="9437911" cy="384721"/>
          </a:xfrm>
          <a:prstGeom prst="rect">
            <a:avLst/>
          </a:prstGeom>
          <a:noFill/>
        </p:spPr>
        <p:txBody>
          <a:bodyPr wrap="square" rtlCol="0">
            <a:spAutoFit/>
          </a:bodyPr>
          <a:lstStyle/>
          <a:p>
            <a:r>
              <a:rPr lang="en-US" sz="1900" dirty="0" smtClean="0">
                <a:hlinkClick r:id="rId5"/>
              </a:rPr>
              <a:t>Medicaid Alert 13-10 </a:t>
            </a:r>
            <a:r>
              <a:rPr lang="en-US" sz="1900" dirty="0" smtClean="0"/>
              <a:t> provides additional guidance on federal guidelines for Special Transportation.</a:t>
            </a:r>
            <a:endParaRPr lang="en-US" sz="1900" dirty="0"/>
          </a:p>
        </p:txBody>
      </p:sp>
    </p:spTree>
    <p:extLst>
      <p:ext uri="{BB962C8B-B14F-4D97-AF65-F5344CB8AC3E}">
        <p14:creationId xmlns:p14="http://schemas.microsoft.com/office/powerpoint/2010/main" val="2257562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sp>
        <p:nvSpPr>
          <p:cNvPr id="4" name="Title 3"/>
          <p:cNvSpPr>
            <a:spLocks noGrp="1"/>
          </p:cNvSpPr>
          <p:nvPr>
            <p:ph type="title"/>
          </p:nvPr>
        </p:nvSpPr>
        <p:spPr/>
        <p:txBody>
          <a:bodyPr/>
          <a:lstStyle/>
          <a:p>
            <a:r>
              <a:rPr lang="en-US" dirty="0" smtClean="0">
                <a:solidFill>
                  <a:srgbClr val="25438E"/>
                </a:solidFill>
              </a:rPr>
              <a:t>Special Transportation Services</a:t>
            </a:r>
            <a:endParaRPr lang="en-US" dirty="0">
              <a:solidFill>
                <a:srgbClr val="25438E"/>
              </a:solidFill>
            </a:endParaRPr>
          </a:p>
        </p:txBody>
      </p:sp>
      <p:sp>
        <p:nvSpPr>
          <p:cNvPr id="6" name="Content Placeholder 5"/>
          <p:cNvSpPr>
            <a:spLocks noGrp="1"/>
          </p:cNvSpPr>
          <p:nvPr>
            <p:ph idx="1"/>
          </p:nvPr>
        </p:nvSpPr>
        <p:spPr>
          <a:xfrm>
            <a:off x="889000" y="1524000"/>
            <a:ext cx="10515600" cy="4838700"/>
          </a:xfrm>
        </p:spPr>
        <p:txBody>
          <a:bodyPr>
            <a:normAutofit lnSpcReduction="10000"/>
          </a:bodyPr>
          <a:lstStyle/>
          <a:p>
            <a:pPr marL="0" indent="0">
              <a:lnSpc>
                <a:spcPct val="100000"/>
              </a:lnSpc>
              <a:buNone/>
            </a:pPr>
            <a:r>
              <a:rPr lang="en-US" dirty="0">
                <a:solidFill>
                  <a:srgbClr val="F2B800"/>
                </a:solidFill>
              </a:rPr>
              <a:t>Special circumstances </a:t>
            </a:r>
            <a:r>
              <a:rPr lang="en-US" dirty="0"/>
              <a:t>where transportation is Medicaid reimbursable, regardless of the type of vehicle used include</a:t>
            </a:r>
            <a:r>
              <a:rPr lang="en-US" dirty="0" smtClean="0"/>
              <a:t>:</a:t>
            </a:r>
          </a:p>
          <a:p>
            <a:pPr>
              <a:lnSpc>
                <a:spcPct val="100000"/>
              </a:lnSpc>
            </a:pPr>
            <a:r>
              <a:rPr lang="en-US" dirty="0"/>
              <a:t>A student resides in an area that does not have school bus transportation (such as those areas in close proximity to a school) but has a medical need for transportation that is noted in the IEP and the student is traveling </a:t>
            </a:r>
            <a:r>
              <a:rPr lang="en-US" dirty="0" smtClean="0"/>
              <a:t>to/from </a:t>
            </a:r>
            <a:r>
              <a:rPr lang="en-US" dirty="0"/>
              <a:t>a Medicaid reimbursable </a:t>
            </a:r>
            <a:r>
              <a:rPr lang="en-US" dirty="0" smtClean="0"/>
              <a:t>service, or</a:t>
            </a:r>
          </a:p>
          <a:p>
            <a:pPr>
              <a:lnSpc>
                <a:spcPct val="100000"/>
              </a:lnSpc>
            </a:pPr>
            <a:r>
              <a:rPr lang="en-US" dirty="0"/>
              <a:t>A student is transported from school or home directly to a provider in the community for the exclusive purpose of accessing an SSHSP service, (e.g</a:t>
            </a:r>
            <a:r>
              <a:rPr lang="en-US" dirty="0" smtClean="0"/>
              <a:t>., </a:t>
            </a:r>
            <a:r>
              <a:rPr lang="en-US" dirty="0"/>
              <a:t>BOCES or other contracted provider), and transportation is noted in the IEP.</a:t>
            </a:r>
            <a:endParaRPr lang="en-US" dirty="0" smtClean="0"/>
          </a:p>
          <a:p>
            <a:pPr>
              <a:lnSpc>
                <a:spcPct val="100000"/>
              </a:lnSpc>
            </a:pPr>
            <a:r>
              <a:rPr lang="en-US" dirty="0"/>
              <a:t>All other Medicaid documentation (bus/transportation logs for each one-way trip) must be maintained</a:t>
            </a:r>
            <a:r>
              <a:rPr lang="en-US" dirty="0" smtClean="0"/>
              <a:t>.</a:t>
            </a:r>
            <a:endParaRPr lang="en-US" dirty="0"/>
          </a:p>
        </p:txBody>
      </p:sp>
      <p:sp>
        <p:nvSpPr>
          <p:cNvPr id="9"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1"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61</a:t>
            </a:fld>
            <a:endParaRPr lang="en-US" dirty="0">
              <a:solidFill>
                <a:schemeClr val="bg1"/>
              </a:solidFill>
            </a:endParaRPr>
          </a:p>
        </p:txBody>
      </p:sp>
    </p:spTree>
    <p:extLst>
      <p:ext uri="{BB962C8B-B14F-4D97-AF65-F5344CB8AC3E}">
        <p14:creationId xmlns:p14="http://schemas.microsoft.com/office/powerpoint/2010/main" val="48859758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pic>
        <p:nvPicPr>
          <p:cNvPr id="9" name="Picture 2" descr="C:\Users\scosta\AppData\Local\Microsoft\Windows\Temporary Internet Files\Content.IE5\AHXPBR1B\MC9004352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9387" y="6070935"/>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p:txBody>
          <a:bodyPr/>
          <a:lstStyle/>
          <a:p>
            <a:r>
              <a:rPr lang="en-US" dirty="0" smtClean="0">
                <a:solidFill>
                  <a:srgbClr val="25438E"/>
                </a:solidFill>
              </a:rPr>
              <a:t>Make-up Session</a:t>
            </a:r>
            <a:endParaRPr lang="en-US" dirty="0">
              <a:solidFill>
                <a:srgbClr val="25438E"/>
              </a:solidFill>
            </a:endParaRPr>
          </a:p>
        </p:txBody>
      </p:sp>
      <p:sp>
        <p:nvSpPr>
          <p:cNvPr id="6" name="Content Placeholder 5"/>
          <p:cNvSpPr>
            <a:spLocks noGrp="1"/>
          </p:cNvSpPr>
          <p:nvPr>
            <p:ph idx="1"/>
          </p:nvPr>
        </p:nvSpPr>
        <p:spPr>
          <a:xfrm>
            <a:off x="838200" y="1498600"/>
            <a:ext cx="10515600" cy="4602163"/>
          </a:xfrm>
        </p:spPr>
        <p:txBody>
          <a:bodyPr>
            <a:normAutofit lnSpcReduction="10000"/>
          </a:bodyPr>
          <a:lstStyle/>
          <a:p>
            <a:pPr marL="0" indent="0">
              <a:buNone/>
            </a:pPr>
            <a:r>
              <a:rPr lang="en-US" b="1" dirty="0"/>
              <a:t>Definition</a:t>
            </a:r>
            <a:r>
              <a:rPr lang="en-US" dirty="0"/>
              <a:t>: A make-up session is one that was scheduled, subsequently missed, </a:t>
            </a:r>
            <a:r>
              <a:rPr lang="en-US" dirty="0" smtClean="0"/>
              <a:t>rescheduled, </a:t>
            </a:r>
            <a:r>
              <a:rPr lang="en-US" dirty="0"/>
              <a:t>and then made-up. </a:t>
            </a:r>
            <a:endParaRPr lang="en-US" dirty="0" smtClean="0"/>
          </a:p>
          <a:p>
            <a:r>
              <a:rPr lang="en-US" dirty="0"/>
              <a:t>Medicaid reimbursement is available for a make-up session only when it is made-up within the same week or cycle that it was missed. </a:t>
            </a:r>
            <a:endParaRPr lang="en-US" dirty="0" smtClean="0"/>
          </a:p>
          <a:p>
            <a:r>
              <a:rPr lang="en-US" dirty="0"/>
              <a:t>A make-up session is the only time 2 services of the same type may be billed for the same date of service</a:t>
            </a:r>
            <a:r>
              <a:rPr lang="en-US" dirty="0" smtClean="0"/>
              <a:t>.</a:t>
            </a:r>
          </a:p>
          <a:p>
            <a:pPr lvl="1"/>
            <a:r>
              <a:rPr lang="en-US" dirty="0" smtClean="0">
                <a:solidFill>
                  <a:srgbClr val="0075C9"/>
                </a:solidFill>
              </a:rPr>
              <a:t>Example</a:t>
            </a:r>
            <a:r>
              <a:rPr lang="en-US" dirty="0">
                <a:solidFill>
                  <a:srgbClr val="0075C9"/>
                </a:solidFill>
              </a:rPr>
              <a:t>: </a:t>
            </a:r>
            <a:r>
              <a:rPr lang="en-US" dirty="0"/>
              <a:t>Two distinctly separate group physical therapy sessions are provided on the same day (one is the regularly scheduled </a:t>
            </a:r>
            <a:r>
              <a:rPr lang="en-US" dirty="0" smtClean="0"/>
              <a:t>service and </a:t>
            </a:r>
            <a:r>
              <a:rPr lang="en-US" dirty="0"/>
              <a:t>one is a make-up for a session missed during the same week or </a:t>
            </a:r>
            <a:r>
              <a:rPr lang="en-US" dirty="0" smtClean="0"/>
              <a:t>cycle.)</a:t>
            </a:r>
          </a:p>
          <a:p>
            <a:pPr marL="0" indent="0">
              <a:buNone/>
            </a:pPr>
            <a:r>
              <a:rPr lang="en-US" b="1" dirty="0" smtClean="0"/>
              <a:t>Billing</a:t>
            </a:r>
            <a:r>
              <a:rPr lang="en-US" dirty="0" smtClean="0"/>
              <a:t>: To </a:t>
            </a:r>
            <a:r>
              <a:rPr lang="en-US" dirty="0"/>
              <a:t>bill Medicaid for multiple sessions on the same date of service, submit one claim with all services </a:t>
            </a:r>
            <a:r>
              <a:rPr lang="en-US" dirty="0" smtClean="0"/>
              <a:t>provided and increase the units, as appropriate.</a:t>
            </a:r>
          </a:p>
        </p:txBody>
      </p:sp>
      <p:sp>
        <p:nvSpPr>
          <p:cNvPr id="7" name="TextBox 6"/>
          <p:cNvSpPr txBox="1"/>
          <p:nvPr/>
        </p:nvSpPr>
        <p:spPr>
          <a:xfrm>
            <a:off x="963388" y="6299938"/>
            <a:ext cx="8396511" cy="384721"/>
          </a:xfrm>
          <a:prstGeom prst="rect">
            <a:avLst/>
          </a:prstGeom>
          <a:noFill/>
        </p:spPr>
        <p:txBody>
          <a:bodyPr wrap="square" rtlCol="0">
            <a:spAutoFit/>
          </a:bodyPr>
          <a:lstStyle/>
          <a:p>
            <a:r>
              <a:rPr lang="en-US" sz="1900" dirty="0" smtClean="0"/>
              <a:t>See </a:t>
            </a:r>
            <a:r>
              <a:rPr lang="en-US" sz="1900" dirty="0" smtClean="0">
                <a:hlinkClick r:id="rId5"/>
              </a:rPr>
              <a:t>Q+A 77</a:t>
            </a:r>
            <a:r>
              <a:rPr lang="en-US" sz="1900" dirty="0" smtClean="0"/>
              <a:t> for make-up;  and  </a:t>
            </a:r>
            <a:r>
              <a:rPr lang="en-US" sz="1900" dirty="0" smtClean="0">
                <a:hlinkClick r:id="rId5"/>
              </a:rPr>
              <a:t>Q+As 148 -149</a:t>
            </a:r>
            <a:r>
              <a:rPr lang="en-US" sz="1900" dirty="0" smtClean="0"/>
              <a:t> for cycle calendar. </a:t>
            </a:r>
            <a:endParaRPr lang="en-US" sz="1900" dirty="0"/>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62</a:t>
            </a:fld>
            <a:endParaRPr lang="en-US" dirty="0">
              <a:solidFill>
                <a:schemeClr val="bg1"/>
              </a:solidFill>
            </a:endParaRPr>
          </a:p>
        </p:txBody>
      </p:sp>
    </p:spTree>
    <p:extLst>
      <p:ext uri="{BB962C8B-B14F-4D97-AF65-F5344CB8AC3E}">
        <p14:creationId xmlns:p14="http://schemas.microsoft.com/office/powerpoint/2010/main" val="19710967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6100"/>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5" name="Rectangle 4"/>
          <p:cNvSpPr/>
          <p:nvPr/>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sp>
        <p:nvSpPr>
          <p:cNvPr id="6" name="Title 5"/>
          <p:cNvSpPr>
            <a:spLocks noGrp="1"/>
          </p:cNvSpPr>
          <p:nvPr>
            <p:ph type="title"/>
          </p:nvPr>
        </p:nvSpPr>
        <p:spPr/>
        <p:txBody>
          <a:bodyPr/>
          <a:lstStyle/>
          <a:p>
            <a:r>
              <a:rPr lang="en-US" dirty="0" smtClean="0">
                <a:solidFill>
                  <a:srgbClr val="25438E"/>
                </a:solidFill>
              </a:rPr>
              <a:t>Part II: SSHSP Services</a:t>
            </a:r>
            <a:endParaRPr lang="en-US" dirty="0">
              <a:solidFill>
                <a:srgbClr val="25438E"/>
              </a:solidFill>
            </a:endParaRPr>
          </a:p>
        </p:txBody>
      </p:sp>
      <p:sp>
        <p:nvSpPr>
          <p:cNvPr id="3" name="Text Placeholder 2"/>
          <p:cNvSpPr>
            <a:spLocks noGrp="1"/>
          </p:cNvSpPr>
          <p:nvPr>
            <p:ph type="body" idx="1"/>
          </p:nvPr>
        </p:nvSpPr>
        <p:spPr/>
        <p:txBody>
          <a:bodyPr>
            <a:normAutofit/>
          </a:bodyPr>
          <a:lstStyle/>
          <a:p>
            <a:r>
              <a:rPr lang="en-US" sz="3600" dirty="0" smtClean="0">
                <a:solidFill>
                  <a:srgbClr val="F2B800"/>
                </a:solidFill>
                <a:latin typeface="+mj-lt"/>
                <a:cs typeface="Arial" panose="020B0604020202020204" pitchFamily="34" charset="0"/>
              </a:rPr>
              <a:t>Supervisory Requirements</a:t>
            </a:r>
            <a:endParaRPr lang="en-US" sz="3600" dirty="0">
              <a:solidFill>
                <a:srgbClr val="F2B800"/>
              </a:solidFill>
              <a:latin typeface="+mj-lt"/>
              <a:cs typeface="Arial" panose="020B0604020202020204" pitchFamily="34" charset="0"/>
            </a:endParaRPr>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63</a:t>
            </a:fld>
            <a:endParaRPr lang="en-US" dirty="0">
              <a:solidFill>
                <a:schemeClr val="bg1"/>
              </a:solidFill>
            </a:endParaRPr>
          </a:p>
        </p:txBody>
      </p:sp>
    </p:spTree>
    <p:extLst>
      <p:ext uri="{BB962C8B-B14F-4D97-AF65-F5344CB8AC3E}">
        <p14:creationId xmlns:p14="http://schemas.microsoft.com/office/powerpoint/2010/main" val="7619382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sp>
        <p:nvSpPr>
          <p:cNvPr id="2" name="Title 1"/>
          <p:cNvSpPr>
            <a:spLocks noGrp="1"/>
          </p:cNvSpPr>
          <p:nvPr>
            <p:ph type="title"/>
          </p:nvPr>
        </p:nvSpPr>
        <p:spPr/>
        <p:txBody>
          <a:bodyPr/>
          <a:lstStyle/>
          <a:p>
            <a:r>
              <a:rPr lang="en-US" dirty="0" smtClean="0">
                <a:solidFill>
                  <a:srgbClr val="25438E"/>
                </a:solidFill>
              </a:rPr>
              <a:t>Under the Direction of (UDO)</a:t>
            </a:r>
            <a:endParaRPr lang="en-US" dirty="0">
              <a:solidFill>
                <a:srgbClr val="25438E"/>
              </a:solidFill>
            </a:endParaRPr>
          </a:p>
        </p:txBody>
      </p:sp>
      <p:sp>
        <p:nvSpPr>
          <p:cNvPr id="4" name="Content Placeholder 3"/>
          <p:cNvSpPr>
            <a:spLocks noGrp="1"/>
          </p:cNvSpPr>
          <p:nvPr>
            <p:ph idx="1"/>
          </p:nvPr>
        </p:nvSpPr>
        <p:spPr>
          <a:xfrm>
            <a:off x="838200" y="1562100"/>
            <a:ext cx="10515600" cy="4614863"/>
          </a:xfrm>
        </p:spPr>
        <p:txBody>
          <a:bodyPr>
            <a:normAutofit fontScale="92500" lnSpcReduction="10000"/>
          </a:bodyPr>
          <a:lstStyle/>
          <a:p>
            <a:pPr marL="0" indent="0">
              <a:lnSpc>
                <a:spcPct val="100000"/>
              </a:lnSpc>
              <a:buNone/>
            </a:pPr>
            <a:r>
              <a:rPr lang="en-US" b="1" dirty="0">
                <a:solidFill>
                  <a:srgbClr val="F2B800"/>
                </a:solidFill>
              </a:rPr>
              <a:t>Under the </a:t>
            </a:r>
            <a:r>
              <a:rPr lang="en-US" b="1" dirty="0" smtClean="0">
                <a:solidFill>
                  <a:srgbClr val="F2B800"/>
                </a:solidFill>
              </a:rPr>
              <a:t>Direction of </a:t>
            </a:r>
            <a:r>
              <a:rPr lang="en-US" b="1" dirty="0">
                <a:solidFill>
                  <a:srgbClr val="F2B800"/>
                </a:solidFill>
              </a:rPr>
              <a:t>(</a:t>
            </a:r>
            <a:r>
              <a:rPr lang="en-US" b="1" dirty="0" smtClean="0">
                <a:solidFill>
                  <a:srgbClr val="F2B800"/>
                </a:solidFill>
              </a:rPr>
              <a:t>UDO</a:t>
            </a:r>
            <a:r>
              <a:rPr lang="en-US" b="1" dirty="0">
                <a:solidFill>
                  <a:srgbClr val="F2B800"/>
                </a:solidFill>
              </a:rPr>
              <a:t>) for the </a:t>
            </a:r>
            <a:r>
              <a:rPr lang="en-US" b="1" dirty="0" smtClean="0">
                <a:solidFill>
                  <a:srgbClr val="F2B800"/>
                </a:solidFill>
              </a:rPr>
              <a:t>PTA, OTA, TSHH, TSSLD means that the supervising therapist (SLP/PT/OT):</a:t>
            </a:r>
          </a:p>
          <a:p>
            <a:pPr>
              <a:lnSpc>
                <a:spcPct val="100000"/>
              </a:lnSpc>
            </a:pPr>
            <a:r>
              <a:rPr lang="en-US" dirty="0"/>
              <a:t>Sees </a:t>
            </a:r>
            <a:r>
              <a:rPr lang="en-US" dirty="0" smtClean="0"/>
              <a:t>the </a:t>
            </a:r>
            <a:r>
              <a:rPr lang="en-US" dirty="0"/>
              <a:t>student at the beginning of and periodically during treatment; </a:t>
            </a:r>
            <a:endParaRPr lang="en-US" dirty="0" smtClean="0"/>
          </a:p>
          <a:p>
            <a:pPr>
              <a:lnSpc>
                <a:spcPct val="100000"/>
              </a:lnSpc>
            </a:pPr>
            <a:r>
              <a:rPr lang="en-US" dirty="0"/>
              <a:t>Is familiar with the treatment plan as recommended by the referring physician or other licensed practitioner of the healing arts practicing under State law;</a:t>
            </a:r>
            <a:endParaRPr lang="en-US" dirty="0" smtClean="0"/>
          </a:p>
          <a:p>
            <a:pPr>
              <a:lnSpc>
                <a:spcPct val="100000"/>
              </a:lnSpc>
            </a:pPr>
            <a:r>
              <a:rPr lang="en-US" dirty="0"/>
              <a:t>Has input into the type of care provided; </a:t>
            </a:r>
            <a:endParaRPr lang="en-US" dirty="0" smtClean="0"/>
          </a:p>
          <a:p>
            <a:pPr>
              <a:lnSpc>
                <a:spcPct val="100000"/>
              </a:lnSpc>
            </a:pPr>
            <a:r>
              <a:rPr lang="en-US" dirty="0"/>
              <a:t>Has continued involvement in the care provided, and reviews the need for continued services throughout treatment; </a:t>
            </a:r>
            <a:endParaRPr lang="en-US" dirty="0" smtClean="0"/>
          </a:p>
          <a:p>
            <a:pPr>
              <a:lnSpc>
                <a:spcPct val="100000"/>
              </a:lnSpc>
            </a:pPr>
            <a:r>
              <a:rPr lang="en-US" dirty="0" smtClean="0"/>
              <a:t>Assumes </a:t>
            </a:r>
            <a:r>
              <a:rPr lang="en-US" dirty="0"/>
              <a:t>professional responsibility for the services provided under his or her direction and monitors the need for continued services</a:t>
            </a:r>
            <a:r>
              <a:rPr lang="en-US" dirty="0" smtClean="0"/>
              <a:t>;</a:t>
            </a:r>
            <a:endParaRPr lang="en-US" dirty="0"/>
          </a:p>
        </p:txBody>
      </p:sp>
      <p:sp>
        <p:nvSpPr>
          <p:cNvPr id="9"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1"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64</a:t>
            </a:fld>
            <a:endParaRPr lang="en-US" dirty="0">
              <a:solidFill>
                <a:schemeClr val="bg1"/>
              </a:solidFill>
            </a:endParaRPr>
          </a:p>
        </p:txBody>
      </p:sp>
    </p:spTree>
    <p:extLst>
      <p:ext uri="{BB962C8B-B14F-4D97-AF65-F5344CB8AC3E}">
        <p14:creationId xmlns:p14="http://schemas.microsoft.com/office/powerpoint/2010/main" val="363411526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sp>
        <p:nvSpPr>
          <p:cNvPr id="2" name="Title 1"/>
          <p:cNvSpPr>
            <a:spLocks noGrp="1"/>
          </p:cNvSpPr>
          <p:nvPr>
            <p:ph type="title"/>
          </p:nvPr>
        </p:nvSpPr>
        <p:spPr/>
        <p:txBody>
          <a:bodyPr/>
          <a:lstStyle/>
          <a:p>
            <a:r>
              <a:rPr lang="en-US" dirty="0" smtClean="0">
                <a:solidFill>
                  <a:srgbClr val="25438E"/>
                </a:solidFill>
              </a:rPr>
              <a:t>Under the Direction of (UDO)</a:t>
            </a:r>
            <a:r>
              <a:rPr lang="en-US" sz="4000" dirty="0">
                <a:solidFill>
                  <a:srgbClr val="25438E"/>
                </a:solidFill>
              </a:rPr>
              <a:t> </a:t>
            </a:r>
            <a:r>
              <a:rPr lang="en-US" sz="4000" dirty="0" smtClean="0">
                <a:solidFill>
                  <a:srgbClr val="25438E"/>
                </a:solidFill>
              </a:rPr>
              <a:t>— contd.</a:t>
            </a:r>
            <a:r>
              <a:rPr lang="en-US" dirty="0" smtClean="0">
                <a:solidFill>
                  <a:srgbClr val="25438E"/>
                </a:solidFill>
              </a:rPr>
              <a:t> </a:t>
            </a:r>
            <a:endParaRPr lang="en-US" dirty="0">
              <a:solidFill>
                <a:srgbClr val="25438E"/>
              </a:solidFill>
            </a:endParaRPr>
          </a:p>
        </p:txBody>
      </p:sp>
      <p:sp>
        <p:nvSpPr>
          <p:cNvPr id="4" name="Content Placeholder 3"/>
          <p:cNvSpPr>
            <a:spLocks noGrp="1"/>
          </p:cNvSpPr>
          <p:nvPr>
            <p:ph idx="1"/>
          </p:nvPr>
        </p:nvSpPr>
        <p:spPr>
          <a:xfrm>
            <a:off x="838200" y="1409700"/>
            <a:ext cx="10515600" cy="4500563"/>
          </a:xfrm>
        </p:spPr>
        <p:txBody>
          <a:bodyPr>
            <a:normAutofit/>
          </a:bodyPr>
          <a:lstStyle/>
          <a:p>
            <a:pPr marL="0" indent="0">
              <a:buNone/>
            </a:pPr>
            <a:r>
              <a:rPr lang="en-US" b="1" dirty="0">
                <a:solidFill>
                  <a:srgbClr val="F2B800"/>
                </a:solidFill>
              </a:rPr>
              <a:t>Under the Direction of (UDO) for the PTA, OTA, TSHH, TSSLD means that the supervising therapist (SLP/PT/OT</a:t>
            </a:r>
            <a:r>
              <a:rPr lang="en-US" b="1" dirty="0" smtClean="0">
                <a:solidFill>
                  <a:srgbClr val="F2B800"/>
                </a:solidFill>
              </a:rPr>
              <a:t>):</a:t>
            </a:r>
          </a:p>
          <a:p>
            <a:r>
              <a:rPr lang="en-US" dirty="0" smtClean="0"/>
              <a:t>Spends as much time as necessary directly supervising services to ensure students are receiving services in a safe and efficient manner in accordance with accepted standards of practice; </a:t>
            </a:r>
          </a:p>
          <a:p>
            <a:r>
              <a:rPr lang="en-US" dirty="0" smtClean="0"/>
              <a:t>Ensures </a:t>
            </a:r>
            <a:r>
              <a:rPr lang="en-US" dirty="0"/>
              <a:t>that providers working under his or her direction have contact information to permit them direct contact with the supervising therapist as necessary during the course of treatment; and </a:t>
            </a:r>
            <a:endParaRPr lang="en-US" dirty="0" smtClean="0"/>
          </a:p>
          <a:p>
            <a:r>
              <a:rPr lang="en-US" dirty="0"/>
              <a:t>Keeps documentation supporting the supervision of services and ongoing involvement in the treatment of each student. </a:t>
            </a:r>
          </a:p>
        </p:txBody>
      </p:sp>
      <p:sp>
        <p:nvSpPr>
          <p:cNvPr id="13"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5"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65</a:t>
            </a:fld>
            <a:endParaRPr lang="en-US" dirty="0">
              <a:solidFill>
                <a:schemeClr val="bg1"/>
              </a:solidFill>
            </a:endParaRPr>
          </a:p>
        </p:txBody>
      </p:sp>
      <p:pic>
        <p:nvPicPr>
          <p:cNvPr id="9" name="Picture 2" descr="C:\Users\scosta\AppData\Local\Microsoft\Windows\Temporary Internet Files\Content.IE5\AHXPBR1B\MC9004352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6199" y="5839251"/>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flipH="1">
            <a:off x="1189703" y="6046838"/>
            <a:ext cx="4385186" cy="369332"/>
          </a:xfrm>
          <a:prstGeom prst="rect">
            <a:avLst/>
          </a:prstGeom>
        </p:spPr>
        <p:txBody>
          <a:bodyPr wrap="square">
            <a:spAutoFit/>
          </a:bodyPr>
          <a:lstStyle/>
          <a:p>
            <a:r>
              <a:rPr lang="en-US" dirty="0"/>
              <a:t>See </a:t>
            </a:r>
            <a:r>
              <a:rPr lang="en-US" dirty="0">
                <a:hlinkClick r:id="rId5"/>
              </a:rPr>
              <a:t>Handout 2 </a:t>
            </a:r>
            <a:r>
              <a:rPr lang="en-US" dirty="0"/>
              <a:t>for additional support.</a:t>
            </a:r>
            <a:endParaRPr lang="en-US" dirty="0"/>
          </a:p>
        </p:txBody>
      </p:sp>
    </p:spTree>
    <p:extLst>
      <p:ext uri="{BB962C8B-B14F-4D97-AF65-F5344CB8AC3E}">
        <p14:creationId xmlns:p14="http://schemas.microsoft.com/office/powerpoint/2010/main" val="200605048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sp>
        <p:nvSpPr>
          <p:cNvPr id="3" name="Title 2"/>
          <p:cNvSpPr>
            <a:spLocks noGrp="1"/>
          </p:cNvSpPr>
          <p:nvPr>
            <p:ph type="title"/>
          </p:nvPr>
        </p:nvSpPr>
        <p:spPr/>
        <p:txBody>
          <a:bodyPr/>
          <a:lstStyle/>
          <a:p>
            <a:r>
              <a:rPr lang="en-US" dirty="0" smtClean="0">
                <a:solidFill>
                  <a:srgbClr val="25438E"/>
                </a:solidFill>
              </a:rPr>
              <a:t>Under the Supervision of (USO)</a:t>
            </a:r>
            <a:endParaRPr lang="en-US" dirty="0">
              <a:solidFill>
                <a:srgbClr val="25438E"/>
              </a:solidFill>
            </a:endParaRPr>
          </a:p>
        </p:txBody>
      </p:sp>
      <p:sp>
        <p:nvSpPr>
          <p:cNvPr id="4" name="Content Placeholder 3"/>
          <p:cNvSpPr>
            <a:spLocks noGrp="1"/>
          </p:cNvSpPr>
          <p:nvPr>
            <p:ph idx="1"/>
          </p:nvPr>
        </p:nvSpPr>
        <p:spPr>
          <a:xfrm>
            <a:off x="838200" y="1422400"/>
            <a:ext cx="10515600" cy="4953000"/>
          </a:xfrm>
        </p:spPr>
        <p:txBody>
          <a:bodyPr>
            <a:normAutofit fontScale="92500" lnSpcReduction="10000"/>
          </a:bodyPr>
          <a:lstStyle/>
          <a:p>
            <a:pPr marL="0" indent="0">
              <a:lnSpc>
                <a:spcPct val="100000"/>
              </a:lnSpc>
              <a:buNone/>
            </a:pPr>
            <a:r>
              <a:rPr lang="en-US" b="1" dirty="0" smtClean="0">
                <a:solidFill>
                  <a:srgbClr val="F2B800"/>
                </a:solidFill>
              </a:rPr>
              <a:t>Under the Supervision of (USO) for the LMSW means:</a:t>
            </a:r>
          </a:p>
          <a:p>
            <a:pPr>
              <a:lnSpc>
                <a:spcPct val="100000"/>
              </a:lnSpc>
            </a:pPr>
            <a:r>
              <a:rPr lang="en-US" dirty="0"/>
              <a:t>The LMSW apprises the supervisor of the diagnosis and treatment of each client; </a:t>
            </a:r>
            <a:endParaRPr lang="en-US" dirty="0" smtClean="0"/>
          </a:p>
          <a:p>
            <a:pPr>
              <a:lnSpc>
                <a:spcPct val="100000"/>
              </a:lnSpc>
            </a:pPr>
            <a:r>
              <a:rPr lang="en-US" dirty="0"/>
              <a:t>The LMSW’s cases are discussed; </a:t>
            </a:r>
            <a:endParaRPr lang="en-US" dirty="0" smtClean="0"/>
          </a:p>
          <a:p>
            <a:pPr>
              <a:lnSpc>
                <a:spcPct val="100000"/>
              </a:lnSpc>
            </a:pPr>
            <a:r>
              <a:rPr lang="en-US" dirty="0"/>
              <a:t>The supervisor provides the LMSW with oversight and guidance in diagnosing and treating clients; </a:t>
            </a:r>
            <a:endParaRPr lang="en-US" dirty="0" smtClean="0"/>
          </a:p>
          <a:p>
            <a:pPr>
              <a:lnSpc>
                <a:spcPct val="100000"/>
              </a:lnSpc>
            </a:pPr>
            <a:r>
              <a:rPr lang="en-US" dirty="0"/>
              <a:t>The supervisor regularly reviews and evaluates the professional work of the LMSW; and </a:t>
            </a:r>
            <a:endParaRPr lang="en-US" dirty="0" smtClean="0"/>
          </a:p>
          <a:p>
            <a:pPr>
              <a:lnSpc>
                <a:spcPct val="100000"/>
              </a:lnSpc>
            </a:pPr>
            <a:r>
              <a:rPr lang="en-US" dirty="0"/>
              <a:t>The supervisor provides at least two hours per month of in-person individual or group clinical supervision. </a:t>
            </a:r>
            <a:endParaRPr lang="en-US" dirty="0" smtClean="0"/>
          </a:p>
          <a:p>
            <a:pPr>
              <a:lnSpc>
                <a:spcPct val="100000"/>
              </a:lnSpc>
            </a:pPr>
            <a:r>
              <a:rPr lang="en-US" b="1" dirty="0" smtClean="0">
                <a:solidFill>
                  <a:srgbClr val="0075C9"/>
                </a:solidFill>
              </a:rPr>
              <a:t>Supervising therapist may be a LCSW, or a licensed and registered psychologist or psychiatrist.</a:t>
            </a:r>
            <a:endParaRPr lang="en-US" b="1" dirty="0">
              <a:solidFill>
                <a:srgbClr val="0075C9"/>
              </a:solidFill>
            </a:endParaRPr>
          </a:p>
        </p:txBody>
      </p:sp>
      <p:sp>
        <p:nvSpPr>
          <p:cNvPr id="9"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1"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66</a:t>
            </a:fld>
            <a:endParaRPr lang="en-US" dirty="0">
              <a:solidFill>
                <a:schemeClr val="bg1"/>
              </a:solidFill>
            </a:endParaRPr>
          </a:p>
        </p:txBody>
      </p:sp>
      <p:pic>
        <p:nvPicPr>
          <p:cNvPr id="10" name="Picture 2" descr="C:\Users\scosta\AppData\Local\Microsoft\Windows\Temporary Internet Files\Content.IE5\AHXPBR1B\MC9004352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1232" y="6143589"/>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815234" y="6350000"/>
            <a:ext cx="9004300" cy="384721"/>
          </a:xfrm>
          <a:prstGeom prst="rect">
            <a:avLst/>
          </a:prstGeom>
          <a:noFill/>
        </p:spPr>
        <p:txBody>
          <a:bodyPr wrap="square" rtlCol="0">
            <a:spAutoFit/>
          </a:bodyPr>
          <a:lstStyle/>
          <a:p>
            <a:r>
              <a:rPr lang="en-US" sz="1900" dirty="0" smtClean="0"/>
              <a:t>See </a:t>
            </a:r>
            <a:r>
              <a:rPr lang="en-US" sz="1900" dirty="0" smtClean="0">
                <a:hlinkClick r:id="rId5"/>
              </a:rPr>
              <a:t>Handout 2 </a:t>
            </a:r>
            <a:r>
              <a:rPr lang="en-US" sz="1900" dirty="0" smtClean="0"/>
              <a:t>for additional support.</a:t>
            </a:r>
            <a:endParaRPr lang="en-US" sz="1900" dirty="0"/>
          </a:p>
        </p:txBody>
      </p:sp>
    </p:spTree>
    <p:extLst>
      <p:ext uri="{BB962C8B-B14F-4D97-AF65-F5344CB8AC3E}">
        <p14:creationId xmlns:p14="http://schemas.microsoft.com/office/powerpoint/2010/main" val="21279547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pic>
        <p:nvPicPr>
          <p:cNvPr id="9" name="Picture 2" descr="C:\Users\scosta\AppData\Local\Microsoft\Windows\Temporary Internet Files\Content.IE5\AHXPBR1B\MC9004352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1232" y="5775289"/>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200" y="542925"/>
            <a:ext cx="10515600" cy="1438275"/>
          </a:xfrm>
        </p:spPr>
        <p:txBody>
          <a:bodyPr/>
          <a:lstStyle/>
          <a:p>
            <a:r>
              <a:rPr lang="en-US" dirty="0" smtClean="0">
                <a:solidFill>
                  <a:srgbClr val="25438E"/>
                </a:solidFill>
              </a:rPr>
              <a:t>Under the Direction of (UDO) — Licensed Practical Nurse</a:t>
            </a:r>
            <a:endParaRPr lang="en-US" dirty="0">
              <a:solidFill>
                <a:srgbClr val="25438E"/>
              </a:solidFill>
            </a:endParaRPr>
          </a:p>
        </p:txBody>
      </p:sp>
      <p:sp>
        <p:nvSpPr>
          <p:cNvPr id="4" name="Content Placeholder 3"/>
          <p:cNvSpPr>
            <a:spLocks noGrp="1"/>
          </p:cNvSpPr>
          <p:nvPr>
            <p:ph idx="1"/>
          </p:nvPr>
        </p:nvSpPr>
        <p:spPr>
          <a:xfrm>
            <a:off x="838200" y="2016125"/>
            <a:ext cx="10515600" cy="2924175"/>
          </a:xfrm>
        </p:spPr>
        <p:txBody>
          <a:bodyPr/>
          <a:lstStyle/>
          <a:p>
            <a:pPr marL="0" indent="0">
              <a:buNone/>
            </a:pPr>
            <a:r>
              <a:rPr lang="en-US" b="1" dirty="0" smtClean="0">
                <a:solidFill>
                  <a:srgbClr val="F2B800"/>
                </a:solidFill>
              </a:rPr>
              <a:t>Licensed Practical Nurse (LPN)</a:t>
            </a:r>
          </a:p>
          <a:p>
            <a:r>
              <a:rPr lang="en-US" dirty="0"/>
              <a:t>LPNs may only work under the direction of a registered professional </a:t>
            </a:r>
            <a:r>
              <a:rPr lang="en-US" dirty="0" smtClean="0"/>
              <a:t>nurse,  </a:t>
            </a:r>
            <a:r>
              <a:rPr lang="en-US" dirty="0"/>
              <a:t>licensed physician, or other licensed health care provider legally authorized under Education Law - Article 139 Nursing, and in </a:t>
            </a:r>
            <a:r>
              <a:rPr lang="en-US" dirty="0" smtClean="0"/>
              <a:t>accordance </a:t>
            </a:r>
            <a:r>
              <a:rPr lang="en-US" dirty="0"/>
              <a:t>with the </a:t>
            </a:r>
            <a:r>
              <a:rPr lang="en-US" dirty="0" smtClean="0"/>
              <a:t>Commissioner's </a:t>
            </a:r>
            <a:r>
              <a:rPr lang="en-US" dirty="0"/>
              <a:t>regulations</a:t>
            </a:r>
            <a:r>
              <a:rPr lang="en-US" dirty="0" smtClean="0"/>
              <a:t>.  </a:t>
            </a:r>
            <a:r>
              <a:rPr lang="en-US" dirty="0"/>
              <a:t>Direction must be provided in accordance with the Nurse Practice Act</a:t>
            </a:r>
            <a:r>
              <a:rPr lang="en-US" dirty="0" smtClean="0"/>
              <a:t>.</a:t>
            </a:r>
            <a:endParaRPr lang="en-US" dirty="0"/>
          </a:p>
        </p:txBody>
      </p:sp>
      <p:sp>
        <p:nvSpPr>
          <p:cNvPr id="5" name="TextBox 4"/>
          <p:cNvSpPr txBox="1"/>
          <p:nvPr/>
        </p:nvSpPr>
        <p:spPr>
          <a:xfrm>
            <a:off x="815234" y="5981700"/>
            <a:ext cx="9509866" cy="677108"/>
          </a:xfrm>
          <a:prstGeom prst="rect">
            <a:avLst/>
          </a:prstGeom>
          <a:noFill/>
        </p:spPr>
        <p:txBody>
          <a:bodyPr wrap="square" rtlCol="0">
            <a:spAutoFit/>
          </a:bodyPr>
          <a:lstStyle/>
          <a:p>
            <a:r>
              <a:rPr lang="en-US" sz="1900" dirty="0" smtClean="0"/>
              <a:t>LPN session notes/MAR forms do not require co-signature.  Refer to </a:t>
            </a:r>
            <a:r>
              <a:rPr lang="en-US" sz="1900" dirty="0" smtClean="0">
                <a:hlinkClick r:id="rId5"/>
              </a:rPr>
              <a:t>Handbook 8</a:t>
            </a:r>
            <a:r>
              <a:rPr lang="en-US" sz="1900" dirty="0" smtClean="0"/>
              <a:t> and </a:t>
            </a:r>
            <a:r>
              <a:rPr lang="en-US" sz="1900" dirty="0" smtClean="0">
                <a:hlinkClick r:id="rId6"/>
              </a:rPr>
              <a:t>Questions and </a:t>
            </a:r>
            <a:r>
              <a:rPr lang="en-US" sz="1900" dirty="0" smtClean="0">
                <a:hlinkClick r:id="rId6"/>
              </a:rPr>
              <a:t>Answers</a:t>
            </a:r>
            <a:r>
              <a:rPr lang="en-US" sz="1900" dirty="0" smtClean="0"/>
              <a:t>; see Q&amp;As #60-70 in particular</a:t>
            </a:r>
            <a:r>
              <a:rPr lang="en-US" sz="1900" dirty="0" smtClean="0"/>
              <a:t>.</a:t>
            </a:r>
            <a:endParaRPr lang="en-US" sz="1900" dirty="0"/>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3"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67</a:t>
            </a:fld>
            <a:endParaRPr lang="en-US" dirty="0">
              <a:solidFill>
                <a:schemeClr val="bg1"/>
              </a:solidFill>
            </a:endParaRPr>
          </a:p>
        </p:txBody>
      </p:sp>
    </p:spTree>
    <p:extLst>
      <p:ext uri="{BB962C8B-B14F-4D97-AF65-F5344CB8AC3E}">
        <p14:creationId xmlns:p14="http://schemas.microsoft.com/office/powerpoint/2010/main" val="335503694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sp>
        <p:nvSpPr>
          <p:cNvPr id="3" name="Title 2"/>
          <p:cNvSpPr>
            <a:spLocks noGrp="1"/>
          </p:cNvSpPr>
          <p:nvPr>
            <p:ph type="title"/>
          </p:nvPr>
        </p:nvSpPr>
        <p:spPr>
          <a:xfrm>
            <a:off x="838199" y="365125"/>
            <a:ext cx="10801783" cy="1325563"/>
          </a:xfrm>
        </p:spPr>
        <p:txBody>
          <a:bodyPr/>
          <a:lstStyle/>
          <a:p>
            <a:r>
              <a:rPr lang="en-US" dirty="0" smtClean="0">
                <a:solidFill>
                  <a:srgbClr val="25438E"/>
                </a:solidFill>
              </a:rPr>
              <a:t>Timely Signatures/Co-signatures for UDO and USO</a:t>
            </a:r>
            <a:endParaRPr lang="en-US" sz="4000" dirty="0">
              <a:solidFill>
                <a:srgbClr val="25438E"/>
              </a:solidFill>
            </a:endParaRPr>
          </a:p>
        </p:txBody>
      </p:sp>
      <p:sp>
        <p:nvSpPr>
          <p:cNvPr id="4" name="Content Placeholder 3"/>
          <p:cNvSpPr>
            <a:spLocks noGrp="1"/>
          </p:cNvSpPr>
          <p:nvPr>
            <p:ph idx="1"/>
          </p:nvPr>
        </p:nvSpPr>
        <p:spPr>
          <a:xfrm>
            <a:off x="838200" y="1435100"/>
            <a:ext cx="10515600" cy="4622799"/>
          </a:xfrm>
        </p:spPr>
        <p:txBody>
          <a:bodyPr>
            <a:normAutofit/>
          </a:bodyPr>
          <a:lstStyle/>
          <a:p>
            <a:r>
              <a:rPr lang="en-US" dirty="0" smtClean="0"/>
              <a:t>Documentation of the provision of “UDO” or “USO” must be on file prior to claim submission.  This documentation includes the </a:t>
            </a:r>
            <a:r>
              <a:rPr lang="en-US" b="1" dirty="0" smtClean="0"/>
              <a:t>attending provider </a:t>
            </a:r>
            <a:r>
              <a:rPr lang="en-US" dirty="0" smtClean="0"/>
              <a:t>signing and dating </a:t>
            </a:r>
            <a:r>
              <a:rPr lang="en-US" b="1" dirty="0" smtClean="0"/>
              <a:t>each</a:t>
            </a:r>
            <a:r>
              <a:rPr lang="en-US" dirty="0" smtClean="0"/>
              <a:t> session note that the </a:t>
            </a:r>
            <a:r>
              <a:rPr lang="en-US" b="1" dirty="0" smtClean="0"/>
              <a:t>servicing provider </a:t>
            </a:r>
            <a:r>
              <a:rPr lang="en-US" dirty="0" smtClean="0"/>
              <a:t>has completed.</a:t>
            </a:r>
          </a:p>
          <a:p>
            <a:r>
              <a:rPr lang="en-US" dirty="0" smtClean="0"/>
              <a:t> The </a:t>
            </a:r>
            <a:r>
              <a:rPr lang="en-US" b="1" dirty="0" smtClean="0"/>
              <a:t>servicing provider </a:t>
            </a:r>
            <a:r>
              <a:rPr lang="en-US" dirty="0" smtClean="0"/>
              <a:t>(clinician that provides the service) must complete and sign a session note as close to the end of the session as practicable.</a:t>
            </a:r>
          </a:p>
          <a:p>
            <a:r>
              <a:rPr lang="en-US" dirty="0" smtClean="0"/>
              <a:t>The </a:t>
            </a:r>
            <a:r>
              <a:rPr lang="en-US" b="1" dirty="0" smtClean="0"/>
              <a:t>attending provider </a:t>
            </a:r>
            <a:r>
              <a:rPr lang="en-US" dirty="0" smtClean="0"/>
              <a:t>(practitioner that has overall responsibility for the provided service) must: co-sign and date each session note </a:t>
            </a:r>
            <a:r>
              <a:rPr lang="en-US" b="1" dirty="0" smtClean="0"/>
              <a:t>not more than 45 days following the date of service</a:t>
            </a:r>
            <a:r>
              <a:rPr lang="en-US" dirty="0" smtClean="0"/>
              <a:t>.  (This constitutes one component of documentation of UDO/USO.)</a:t>
            </a:r>
          </a:p>
        </p:txBody>
      </p:sp>
      <p:pic>
        <p:nvPicPr>
          <p:cNvPr id="9" name="Picture 2" descr="C:\Users\scosta\AppData\Local\Microsoft\Windows\Temporary Internet Files\Content.IE5\AHXPBR1B\MC9004352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2274" y="5931679"/>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66276" y="6170246"/>
            <a:ext cx="7401424" cy="384721"/>
          </a:xfrm>
          <a:prstGeom prst="rect">
            <a:avLst/>
          </a:prstGeom>
          <a:noFill/>
        </p:spPr>
        <p:txBody>
          <a:bodyPr wrap="square" rtlCol="0">
            <a:spAutoFit/>
          </a:bodyPr>
          <a:lstStyle/>
          <a:p>
            <a:r>
              <a:rPr lang="en-US" sz="1900" dirty="0" smtClean="0"/>
              <a:t>See </a:t>
            </a:r>
            <a:r>
              <a:rPr lang="en-US" sz="1900" dirty="0" smtClean="0">
                <a:hlinkClick r:id="rId5"/>
              </a:rPr>
              <a:t>Medicaid Alert 15-04 </a:t>
            </a:r>
            <a:r>
              <a:rPr lang="en-US" sz="1900" dirty="0" smtClean="0"/>
              <a:t>for additional support</a:t>
            </a:r>
            <a:r>
              <a:rPr lang="en-US" dirty="0" smtClean="0"/>
              <a:t>.</a:t>
            </a:r>
            <a:endParaRPr lang="en-US" dirty="0"/>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3"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68</a:t>
            </a:fld>
            <a:endParaRPr lang="en-US" dirty="0">
              <a:solidFill>
                <a:schemeClr val="bg1"/>
              </a:solidFill>
            </a:endParaRPr>
          </a:p>
        </p:txBody>
      </p:sp>
    </p:spTree>
    <p:extLst>
      <p:ext uri="{BB962C8B-B14F-4D97-AF65-F5344CB8AC3E}">
        <p14:creationId xmlns:p14="http://schemas.microsoft.com/office/powerpoint/2010/main" val="98121266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6100"/>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5" name="Rectangle 4"/>
          <p:cNvSpPr/>
          <p:nvPr/>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sp>
        <p:nvSpPr>
          <p:cNvPr id="6" name="Title 5"/>
          <p:cNvSpPr>
            <a:spLocks noGrp="1"/>
          </p:cNvSpPr>
          <p:nvPr>
            <p:ph type="title"/>
          </p:nvPr>
        </p:nvSpPr>
        <p:spPr/>
        <p:txBody>
          <a:bodyPr/>
          <a:lstStyle/>
          <a:p>
            <a:r>
              <a:rPr lang="en-US" dirty="0" smtClean="0">
                <a:solidFill>
                  <a:srgbClr val="25438E"/>
                </a:solidFill>
              </a:rPr>
              <a:t>Part II: SSHSP Services</a:t>
            </a:r>
            <a:endParaRPr lang="en-US" dirty="0">
              <a:solidFill>
                <a:srgbClr val="25438E"/>
              </a:solidFill>
            </a:endParaRPr>
          </a:p>
        </p:txBody>
      </p:sp>
      <p:sp>
        <p:nvSpPr>
          <p:cNvPr id="3" name="Text Placeholder 2"/>
          <p:cNvSpPr>
            <a:spLocks noGrp="1"/>
          </p:cNvSpPr>
          <p:nvPr>
            <p:ph type="body" idx="1"/>
          </p:nvPr>
        </p:nvSpPr>
        <p:spPr/>
        <p:txBody>
          <a:bodyPr>
            <a:normAutofit/>
          </a:bodyPr>
          <a:lstStyle/>
          <a:p>
            <a:r>
              <a:rPr lang="en-US" sz="3600" dirty="0" smtClean="0">
                <a:solidFill>
                  <a:srgbClr val="F2B800"/>
                </a:solidFill>
                <a:latin typeface="+mj-lt"/>
                <a:cs typeface="Arial" panose="020B0604020202020204" pitchFamily="34" charset="0"/>
              </a:rPr>
              <a:t>Documentation Requirements</a:t>
            </a:r>
            <a:endParaRPr lang="en-US" sz="3600" dirty="0">
              <a:solidFill>
                <a:srgbClr val="F2B800"/>
              </a:solidFill>
              <a:latin typeface="+mj-lt"/>
              <a:cs typeface="Arial" panose="020B0604020202020204" pitchFamily="34" charset="0"/>
            </a:endParaRPr>
          </a:p>
        </p:txBody>
      </p:sp>
      <p:sp>
        <p:nvSpPr>
          <p:cNvPr id="9"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69</a:t>
            </a:fld>
            <a:endParaRPr lang="en-US" dirty="0">
              <a:solidFill>
                <a:schemeClr val="bg1"/>
              </a:solidFill>
            </a:endParaRPr>
          </a:p>
        </p:txBody>
      </p:sp>
    </p:spTree>
    <p:extLst>
      <p:ext uri="{BB962C8B-B14F-4D97-AF65-F5344CB8AC3E}">
        <p14:creationId xmlns:p14="http://schemas.microsoft.com/office/powerpoint/2010/main" val="2831242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6100"/>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5" name="Rectangle 4"/>
          <p:cNvSpPr/>
          <p:nvPr/>
        </p:nvSpPr>
        <p:spPr>
          <a:xfrm>
            <a:off x="0" y="15"/>
            <a:ext cx="12192000" cy="15608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080369"/>
            <a:ext cx="1477401" cy="628716"/>
          </a:xfrm>
          <a:prstGeom prst="rect">
            <a:avLst/>
          </a:prstGeom>
        </p:spPr>
      </p:pic>
      <p:sp>
        <p:nvSpPr>
          <p:cNvPr id="2" name="Title 1"/>
          <p:cNvSpPr>
            <a:spLocks noGrp="1"/>
          </p:cNvSpPr>
          <p:nvPr>
            <p:ph type="title"/>
          </p:nvPr>
        </p:nvSpPr>
        <p:spPr/>
        <p:txBody>
          <a:bodyPr/>
          <a:lstStyle/>
          <a:p>
            <a:r>
              <a:rPr lang="en-US" dirty="0" smtClean="0">
                <a:solidFill>
                  <a:srgbClr val="25438E"/>
                </a:solidFill>
              </a:rPr>
              <a:t>Part 1: SSHSP Fundamentals</a:t>
            </a:r>
            <a:endParaRPr lang="en-US" dirty="0">
              <a:solidFill>
                <a:srgbClr val="25438E"/>
              </a:solidFill>
            </a:endParaRPr>
          </a:p>
        </p:txBody>
      </p:sp>
      <p:sp>
        <p:nvSpPr>
          <p:cNvPr id="3" name="Text Placeholder 2"/>
          <p:cNvSpPr>
            <a:spLocks noGrp="1"/>
          </p:cNvSpPr>
          <p:nvPr>
            <p:ph type="body" idx="1"/>
          </p:nvPr>
        </p:nvSpPr>
        <p:spPr/>
        <p:txBody>
          <a:bodyPr>
            <a:normAutofit/>
          </a:bodyPr>
          <a:lstStyle/>
          <a:p>
            <a:r>
              <a:rPr lang="en-US" sz="3600" dirty="0" smtClean="0">
                <a:solidFill>
                  <a:srgbClr val="F2B800"/>
                </a:solidFill>
                <a:latin typeface="+mj-lt"/>
                <a:cs typeface="Arial" panose="020B0604020202020204" pitchFamily="34" charset="0"/>
              </a:rPr>
              <a:t>New York State Medicaid Program</a:t>
            </a:r>
            <a:endParaRPr lang="en-US" sz="3600" dirty="0">
              <a:solidFill>
                <a:srgbClr val="F2B800"/>
              </a:solidFill>
              <a:latin typeface="+mj-lt"/>
              <a:cs typeface="Arial" panose="020B0604020202020204" pitchFamily="34" charset="0"/>
            </a:endParaRPr>
          </a:p>
        </p:txBody>
      </p:sp>
      <p:sp>
        <p:nvSpPr>
          <p:cNvPr id="9" name="Slide Number Placeholder 1"/>
          <p:cNvSpPr txBox="1">
            <a:spLocks/>
          </p:cNvSpPr>
          <p:nvPr/>
        </p:nvSpPr>
        <p:spPr>
          <a:xfrm>
            <a:off x="11465274" y="212426"/>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7</a:t>
            </a:fld>
            <a:endParaRPr lang="en-US" dirty="0">
              <a:solidFill>
                <a:schemeClr val="bg1"/>
              </a:solidFill>
            </a:endParaRPr>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Tree>
    <p:extLst>
      <p:ext uri="{BB962C8B-B14F-4D97-AF65-F5344CB8AC3E}">
        <p14:creationId xmlns:p14="http://schemas.microsoft.com/office/powerpoint/2010/main" val="363451575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pic>
        <p:nvPicPr>
          <p:cNvPr id="9" name="Picture 2" descr="C:\Users\scosta\AppData\Local\Microsoft\Windows\Temporary Internet Files\Content.IE5\AHXPBR1B\MC9004352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0870" y="6084031"/>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p:txBody>
          <a:bodyPr/>
          <a:lstStyle/>
          <a:p>
            <a:r>
              <a:rPr lang="en-US" dirty="0" smtClean="0">
                <a:solidFill>
                  <a:srgbClr val="25438E"/>
                </a:solidFill>
              </a:rPr>
              <a:t>Medicaid Reimbursable Services</a:t>
            </a:r>
            <a:endParaRPr lang="en-US" dirty="0">
              <a:solidFill>
                <a:srgbClr val="25438E"/>
              </a:solidFill>
            </a:endParaRPr>
          </a:p>
        </p:txBody>
      </p:sp>
      <p:sp>
        <p:nvSpPr>
          <p:cNvPr id="6" name="Content Placeholder 5"/>
          <p:cNvSpPr>
            <a:spLocks noGrp="1"/>
          </p:cNvSpPr>
          <p:nvPr>
            <p:ph idx="1"/>
          </p:nvPr>
        </p:nvSpPr>
        <p:spPr>
          <a:xfrm>
            <a:off x="990600" y="1546225"/>
            <a:ext cx="10515600" cy="4597638"/>
          </a:xfrm>
        </p:spPr>
        <p:txBody>
          <a:bodyPr>
            <a:normAutofit lnSpcReduction="10000"/>
          </a:bodyPr>
          <a:lstStyle/>
          <a:p>
            <a:pPr marL="0" indent="0">
              <a:buNone/>
            </a:pPr>
            <a:r>
              <a:rPr lang="en-US" dirty="0">
                <a:solidFill>
                  <a:srgbClr val="F2B800"/>
                </a:solidFill>
              </a:rPr>
              <a:t>In order to be Medicaid reimbursable, an </a:t>
            </a:r>
            <a:r>
              <a:rPr lang="en-US" dirty="0" smtClean="0">
                <a:solidFill>
                  <a:srgbClr val="F2B800"/>
                </a:solidFill>
              </a:rPr>
              <a:t>SSHSP </a:t>
            </a:r>
            <a:r>
              <a:rPr lang="en-US" dirty="0">
                <a:solidFill>
                  <a:srgbClr val="F2B800"/>
                </a:solidFill>
              </a:rPr>
              <a:t>service must </a:t>
            </a:r>
            <a:r>
              <a:rPr lang="en-US" dirty="0" smtClean="0">
                <a:solidFill>
                  <a:srgbClr val="F2B800"/>
                </a:solidFill>
              </a:rPr>
              <a:t>be:</a:t>
            </a:r>
          </a:p>
          <a:p>
            <a:r>
              <a:rPr lang="en-US" dirty="0"/>
              <a:t>Included in the Individualized Education Program (IEP</a:t>
            </a:r>
            <a:r>
              <a:rPr lang="en-US" dirty="0" smtClean="0"/>
              <a:t>);</a:t>
            </a:r>
          </a:p>
          <a:p>
            <a:r>
              <a:rPr lang="en-US" dirty="0"/>
              <a:t>Medically necessary (written order/referral); </a:t>
            </a:r>
            <a:endParaRPr lang="en-US" dirty="0" smtClean="0"/>
          </a:p>
          <a:p>
            <a:r>
              <a:rPr lang="en-US" dirty="0"/>
              <a:t>Provided by Medicaid qualified professionals under contract with or employed by a New York State school district or county; </a:t>
            </a:r>
            <a:r>
              <a:rPr lang="en-US" dirty="0" smtClean="0"/>
              <a:t>and</a:t>
            </a:r>
            <a:endParaRPr lang="en-US" dirty="0" smtClean="0"/>
          </a:p>
          <a:p>
            <a:r>
              <a:rPr lang="en-US" dirty="0" smtClean="0"/>
              <a:t>Appropriately documented. </a:t>
            </a:r>
          </a:p>
          <a:p>
            <a:pPr marL="0" indent="0">
              <a:buNone/>
            </a:pPr>
            <a:r>
              <a:rPr lang="en-US" dirty="0" smtClean="0">
                <a:solidFill>
                  <a:schemeClr val="accent4"/>
                </a:solidFill>
              </a:rPr>
              <a:t>In addition:</a:t>
            </a:r>
            <a:endParaRPr lang="en-US" dirty="0" smtClean="0">
              <a:solidFill>
                <a:schemeClr val="accent4"/>
              </a:solidFill>
            </a:endParaRPr>
          </a:p>
          <a:p>
            <a:r>
              <a:rPr lang="en-US" dirty="0" smtClean="0"/>
              <a:t>“</a:t>
            </a:r>
            <a:r>
              <a:rPr lang="en-US" dirty="0"/>
              <a:t>Under the </a:t>
            </a:r>
            <a:r>
              <a:rPr lang="en-US" dirty="0" smtClean="0"/>
              <a:t>Direction </a:t>
            </a:r>
            <a:r>
              <a:rPr lang="en-US" dirty="0"/>
              <a:t>of” or </a:t>
            </a:r>
            <a:r>
              <a:rPr lang="en-US" dirty="0" smtClean="0"/>
              <a:t>“Under </a:t>
            </a:r>
            <a:r>
              <a:rPr lang="en-US" dirty="0"/>
              <a:t>the </a:t>
            </a:r>
            <a:r>
              <a:rPr lang="en-US" dirty="0" smtClean="0"/>
              <a:t>Supervision </a:t>
            </a:r>
            <a:r>
              <a:rPr lang="en-US" dirty="0"/>
              <a:t>of” must be </a:t>
            </a:r>
            <a:r>
              <a:rPr lang="en-US" dirty="0" smtClean="0"/>
              <a:t>documented, </a:t>
            </a:r>
            <a:r>
              <a:rPr lang="en-US" dirty="0"/>
              <a:t>if applicable; and a </a:t>
            </a:r>
            <a:endParaRPr lang="en-US" dirty="0" smtClean="0"/>
          </a:p>
          <a:p>
            <a:r>
              <a:rPr lang="en-US" dirty="0"/>
              <a:t>Signed Provider Agreement/Statement of </a:t>
            </a:r>
            <a:r>
              <a:rPr lang="en-US" dirty="0" smtClean="0"/>
              <a:t>Reassignment, </a:t>
            </a:r>
            <a:r>
              <a:rPr lang="en-US" dirty="0"/>
              <a:t>if </a:t>
            </a:r>
            <a:r>
              <a:rPr lang="en-US" dirty="0" smtClean="0"/>
              <a:t>applicable.</a:t>
            </a:r>
            <a:endParaRPr lang="en-US" dirty="0"/>
          </a:p>
        </p:txBody>
      </p:sp>
      <p:sp>
        <p:nvSpPr>
          <p:cNvPr id="7" name="TextBox 6"/>
          <p:cNvSpPr txBox="1"/>
          <p:nvPr/>
        </p:nvSpPr>
        <p:spPr>
          <a:xfrm>
            <a:off x="704872" y="6273800"/>
            <a:ext cx="8807428" cy="384721"/>
          </a:xfrm>
          <a:prstGeom prst="rect">
            <a:avLst/>
          </a:prstGeom>
          <a:noFill/>
        </p:spPr>
        <p:txBody>
          <a:bodyPr wrap="square" rtlCol="0">
            <a:spAutoFit/>
          </a:bodyPr>
          <a:lstStyle/>
          <a:p>
            <a:r>
              <a:rPr lang="en-US" sz="1900" dirty="0"/>
              <a:t>No claim should be submitted to Medicaid for reimbursement unless all criteria have been met</a:t>
            </a:r>
            <a:r>
              <a:rPr lang="en-US" sz="1900" dirty="0" smtClean="0"/>
              <a:t>.</a:t>
            </a:r>
            <a:endParaRPr lang="en-US" sz="1900" dirty="0"/>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70</a:t>
            </a:fld>
            <a:endParaRPr lang="en-US" dirty="0">
              <a:solidFill>
                <a:schemeClr val="bg1"/>
              </a:solidFill>
            </a:endParaRPr>
          </a:p>
        </p:txBody>
      </p:sp>
    </p:spTree>
    <p:extLst>
      <p:ext uri="{BB962C8B-B14F-4D97-AF65-F5344CB8AC3E}">
        <p14:creationId xmlns:p14="http://schemas.microsoft.com/office/powerpoint/2010/main" val="204715272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sp>
        <p:nvSpPr>
          <p:cNvPr id="4" name="Title 3"/>
          <p:cNvSpPr>
            <a:spLocks noGrp="1"/>
          </p:cNvSpPr>
          <p:nvPr>
            <p:ph type="title"/>
          </p:nvPr>
        </p:nvSpPr>
        <p:spPr/>
        <p:txBody>
          <a:bodyPr/>
          <a:lstStyle/>
          <a:p>
            <a:r>
              <a:rPr lang="en-US" dirty="0" smtClean="0">
                <a:solidFill>
                  <a:srgbClr val="25438E"/>
                </a:solidFill>
              </a:rPr>
              <a:t>Written Order/Referral</a:t>
            </a:r>
            <a:endParaRPr lang="en-US" sz="4000" dirty="0">
              <a:solidFill>
                <a:srgbClr val="25438E"/>
              </a:solidFill>
            </a:endParaRPr>
          </a:p>
        </p:txBody>
      </p:sp>
      <p:sp>
        <p:nvSpPr>
          <p:cNvPr id="5" name="Content Placeholder 4"/>
          <p:cNvSpPr>
            <a:spLocks noGrp="1"/>
          </p:cNvSpPr>
          <p:nvPr>
            <p:ph idx="1"/>
          </p:nvPr>
        </p:nvSpPr>
        <p:spPr>
          <a:xfrm>
            <a:off x="838200" y="1384300"/>
            <a:ext cx="10515600" cy="4991101"/>
          </a:xfrm>
        </p:spPr>
        <p:txBody>
          <a:bodyPr>
            <a:normAutofit lnSpcReduction="10000"/>
          </a:bodyPr>
          <a:lstStyle/>
          <a:p>
            <a:pPr marL="0" indent="0">
              <a:lnSpc>
                <a:spcPct val="100000"/>
              </a:lnSpc>
              <a:buNone/>
            </a:pPr>
            <a:r>
              <a:rPr lang="en-US" dirty="0" smtClean="0">
                <a:solidFill>
                  <a:srgbClr val="F2B800"/>
                </a:solidFill>
              </a:rPr>
              <a:t>The written order/referral…</a:t>
            </a:r>
          </a:p>
          <a:p>
            <a:pPr>
              <a:lnSpc>
                <a:spcPct val="100000"/>
              </a:lnSpc>
            </a:pPr>
            <a:r>
              <a:rPr lang="en-US" dirty="0" smtClean="0"/>
              <a:t>Documents medical necessity and must be in place prior to service delivery in order to bill Medicaid.</a:t>
            </a:r>
          </a:p>
          <a:p>
            <a:pPr>
              <a:lnSpc>
                <a:spcPct val="100000"/>
              </a:lnSpc>
            </a:pPr>
            <a:r>
              <a:rPr lang="en-US" dirty="0" smtClean="0"/>
              <a:t>The ordering/referring provider must be enrolled as a NYS Medicaid provider.</a:t>
            </a:r>
          </a:p>
          <a:p>
            <a:pPr>
              <a:lnSpc>
                <a:spcPct val="100000"/>
              </a:lnSpc>
            </a:pPr>
            <a:r>
              <a:rPr lang="en-US" dirty="0"/>
              <a:t>Where written referrals are permitted (e.g</a:t>
            </a:r>
            <a:r>
              <a:rPr lang="en-US" dirty="0" smtClean="0"/>
              <a:t>., </a:t>
            </a:r>
            <a:r>
              <a:rPr lang="en-US" dirty="0"/>
              <a:t>speech therapy </a:t>
            </a:r>
            <a:r>
              <a:rPr lang="en-US" dirty="0" smtClean="0"/>
              <a:t>services and </a:t>
            </a:r>
            <a:r>
              <a:rPr lang="en-US" dirty="0"/>
              <a:t>psychological counseling services), the written referral must include </a:t>
            </a:r>
            <a:r>
              <a:rPr lang="en-US" dirty="0" smtClean="0"/>
              <a:t>all of the required elements listed in </a:t>
            </a:r>
            <a:r>
              <a:rPr lang="en-US" dirty="0" smtClean="0">
                <a:hlinkClick r:id="rId4"/>
              </a:rPr>
              <a:t>Handbook 8</a:t>
            </a:r>
            <a:r>
              <a:rPr lang="en-US" dirty="0" smtClean="0"/>
              <a:t>.</a:t>
            </a:r>
          </a:p>
          <a:p>
            <a:pPr>
              <a:lnSpc>
                <a:spcPct val="100000"/>
              </a:lnSpc>
            </a:pPr>
            <a:r>
              <a:rPr lang="en-US" dirty="0"/>
              <a:t>Referrals for psychological evaluations and counseling services may be made by an appropriate school official or other voluntary health or social agency. School officials are not allowed nor required to enroll as NYS Medicaid </a:t>
            </a:r>
            <a:r>
              <a:rPr lang="en-US" dirty="0" smtClean="0"/>
              <a:t>providers.</a:t>
            </a:r>
          </a:p>
        </p:txBody>
      </p:sp>
      <p:sp>
        <p:nvSpPr>
          <p:cNvPr id="9"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1"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71</a:t>
            </a:fld>
            <a:endParaRPr lang="en-US" dirty="0">
              <a:solidFill>
                <a:schemeClr val="bg1"/>
              </a:solidFill>
            </a:endParaRPr>
          </a:p>
        </p:txBody>
      </p:sp>
    </p:spTree>
    <p:extLst>
      <p:ext uri="{BB962C8B-B14F-4D97-AF65-F5344CB8AC3E}">
        <p14:creationId xmlns:p14="http://schemas.microsoft.com/office/powerpoint/2010/main" val="383298273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sp>
        <p:nvSpPr>
          <p:cNvPr id="3" name="Title 2"/>
          <p:cNvSpPr>
            <a:spLocks noGrp="1"/>
          </p:cNvSpPr>
          <p:nvPr>
            <p:ph type="title"/>
          </p:nvPr>
        </p:nvSpPr>
        <p:spPr/>
        <p:txBody>
          <a:bodyPr/>
          <a:lstStyle/>
          <a:p>
            <a:r>
              <a:rPr lang="en-US" dirty="0" smtClean="0">
                <a:solidFill>
                  <a:srgbClr val="25438E"/>
                </a:solidFill>
              </a:rPr>
              <a:t>Written Order/Referral</a:t>
            </a:r>
            <a:endParaRPr lang="en-US" dirty="0">
              <a:solidFill>
                <a:srgbClr val="25438E"/>
              </a:solidFill>
            </a:endParaRPr>
          </a:p>
        </p:txBody>
      </p:sp>
      <p:sp>
        <p:nvSpPr>
          <p:cNvPr id="5" name="Content Placeholder 4"/>
          <p:cNvSpPr>
            <a:spLocks noGrp="1"/>
          </p:cNvSpPr>
          <p:nvPr>
            <p:ph idx="1"/>
          </p:nvPr>
        </p:nvSpPr>
        <p:spPr>
          <a:xfrm>
            <a:off x="838200" y="1524000"/>
            <a:ext cx="10515600" cy="4646246"/>
          </a:xfrm>
        </p:spPr>
        <p:txBody>
          <a:bodyPr>
            <a:noAutofit/>
          </a:bodyPr>
          <a:lstStyle/>
          <a:p>
            <a:pPr marL="0" indent="0">
              <a:lnSpc>
                <a:spcPct val="100000"/>
              </a:lnSpc>
              <a:buNone/>
            </a:pPr>
            <a:r>
              <a:rPr lang="en-US" dirty="0" smtClean="0">
                <a:solidFill>
                  <a:srgbClr val="F2B800"/>
                </a:solidFill>
              </a:rPr>
              <a:t>Must include the following elements:</a:t>
            </a:r>
          </a:p>
          <a:p>
            <a:pPr>
              <a:lnSpc>
                <a:spcPct val="100000"/>
              </a:lnSpc>
            </a:pPr>
            <a:r>
              <a:rPr lang="en-US" dirty="0" smtClean="0"/>
              <a:t>Name </a:t>
            </a:r>
            <a:r>
              <a:rPr lang="en-US" dirty="0" smtClean="0"/>
              <a:t>of the child for whom the order is written;</a:t>
            </a:r>
          </a:p>
          <a:p>
            <a:pPr>
              <a:lnSpc>
                <a:spcPct val="100000"/>
              </a:lnSpc>
            </a:pPr>
            <a:r>
              <a:rPr lang="en-US" dirty="0" smtClean="0"/>
              <a:t>Complete </a:t>
            </a:r>
            <a:r>
              <a:rPr lang="en-US" dirty="0" smtClean="0"/>
              <a:t>date the written order was signed;</a:t>
            </a:r>
          </a:p>
          <a:p>
            <a:pPr>
              <a:lnSpc>
                <a:spcPct val="100000"/>
              </a:lnSpc>
            </a:pPr>
            <a:r>
              <a:rPr lang="en-US" dirty="0" smtClean="0"/>
              <a:t>Service(s</a:t>
            </a:r>
            <a:r>
              <a:rPr lang="en-US" dirty="0" smtClean="0"/>
              <a:t>) that is being ordered; </a:t>
            </a:r>
          </a:p>
          <a:p>
            <a:pPr>
              <a:lnSpc>
                <a:spcPct val="100000"/>
              </a:lnSpc>
            </a:pPr>
            <a:r>
              <a:rPr lang="en-US" dirty="0" smtClean="0"/>
              <a:t>Frequency </a:t>
            </a:r>
            <a:r>
              <a:rPr lang="en-US" dirty="0" smtClean="0"/>
              <a:t>and duration of the ordered service must either be specified on the order itself or the order must explicitly adopt the frequency and duration of the service in the IEP by reference; </a:t>
            </a:r>
          </a:p>
          <a:p>
            <a:pPr>
              <a:lnSpc>
                <a:spcPct val="100000"/>
              </a:lnSpc>
            </a:pPr>
            <a:r>
              <a:rPr lang="en-US" dirty="0" smtClean="0"/>
              <a:t>Ordering provider’s contact information (office stamp or preprinted address and telephone number); </a:t>
            </a:r>
          </a:p>
        </p:txBody>
      </p:sp>
      <p:sp>
        <p:nvSpPr>
          <p:cNvPr id="9"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72</a:t>
            </a:fld>
            <a:endParaRPr lang="en-US" dirty="0">
              <a:solidFill>
                <a:schemeClr val="bg1"/>
              </a:solidFill>
            </a:endParaRPr>
          </a:p>
        </p:txBody>
      </p:sp>
    </p:spTree>
    <p:extLst>
      <p:ext uri="{BB962C8B-B14F-4D97-AF65-F5344CB8AC3E}">
        <p14:creationId xmlns:p14="http://schemas.microsoft.com/office/powerpoint/2010/main" val="142849376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sp>
        <p:nvSpPr>
          <p:cNvPr id="3" name="Title 2"/>
          <p:cNvSpPr>
            <a:spLocks noGrp="1"/>
          </p:cNvSpPr>
          <p:nvPr>
            <p:ph type="title"/>
          </p:nvPr>
        </p:nvSpPr>
        <p:spPr/>
        <p:txBody>
          <a:bodyPr/>
          <a:lstStyle/>
          <a:p>
            <a:r>
              <a:rPr lang="en-US" dirty="0" smtClean="0">
                <a:solidFill>
                  <a:srgbClr val="25438E"/>
                </a:solidFill>
              </a:rPr>
              <a:t>Written Order/Referral </a:t>
            </a:r>
            <a:r>
              <a:rPr lang="en-US" sz="4000" dirty="0" smtClean="0">
                <a:solidFill>
                  <a:srgbClr val="25438E"/>
                </a:solidFill>
              </a:rPr>
              <a:t>— contd</a:t>
            </a:r>
            <a:r>
              <a:rPr lang="en-US" sz="4000" dirty="0">
                <a:solidFill>
                  <a:srgbClr val="25438E"/>
                </a:solidFill>
              </a:rPr>
              <a:t>. </a:t>
            </a:r>
          </a:p>
        </p:txBody>
      </p:sp>
      <p:sp>
        <p:nvSpPr>
          <p:cNvPr id="5" name="Content Placeholder 4"/>
          <p:cNvSpPr>
            <a:spLocks noGrp="1"/>
          </p:cNvSpPr>
          <p:nvPr>
            <p:ph idx="1"/>
          </p:nvPr>
        </p:nvSpPr>
        <p:spPr>
          <a:xfrm>
            <a:off x="838200" y="1600201"/>
            <a:ext cx="10515600" cy="4570046"/>
          </a:xfrm>
        </p:spPr>
        <p:txBody>
          <a:bodyPr>
            <a:normAutofit lnSpcReduction="10000"/>
          </a:bodyPr>
          <a:lstStyle/>
          <a:p>
            <a:pPr marL="0" indent="0">
              <a:lnSpc>
                <a:spcPct val="100000"/>
              </a:lnSpc>
              <a:buNone/>
            </a:pPr>
            <a:r>
              <a:rPr lang="en-US" dirty="0" smtClean="0">
                <a:solidFill>
                  <a:srgbClr val="F2B800"/>
                </a:solidFill>
              </a:rPr>
              <a:t>Must include the following elements:</a:t>
            </a:r>
          </a:p>
          <a:p>
            <a:pPr>
              <a:lnSpc>
                <a:spcPct val="100000"/>
              </a:lnSpc>
            </a:pPr>
            <a:r>
              <a:rPr lang="en-US" dirty="0" smtClean="0"/>
              <a:t>Signature </a:t>
            </a:r>
            <a:r>
              <a:rPr lang="en-US" dirty="0"/>
              <a:t>of a NYS licensed and registered and NYS Medicaid enrolled physician, </a:t>
            </a:r>
            <a:r>
              <a:rPr lang="en-US" dirty="0" smtClean="0"/>
              <a:t>physician </a:t>
            </a:r>
            <a:r>
              <a:rPr lang="en-US" dirty="0"/>
              <a:t>assistant, or </a:t>
            </a:r>
            <a:r>
              <a:rPr lang="en-US" dirty="0" smtClean="0"/>
              <a:t>nurse </a:t>
            </a:r>
            <a:r>
              <a:rPr lang="en-US" dirty="0"/>
              <a:t>practitioner acting within his or her scope of practice (for psychological counseling services this also includes an appropriate school official and for speech therapy services, a speech-language pathologist); </a:t>
            </a:r>
            <a:endParaRPr lang="en-US" dirty="0" smtClean="0"/>
          </a:p>
          <a:p>
            <a:pPr>
              <a:lnSpc>
                <a:spcPct val="100000"/>
              </a:lnSpc>
            </a:pPr>
            <a:r>
              <a:rPr lang="en-US" dirty="0" smtClean="0"/>
              <a:t>Time </a:t>
            </a:r>
            <a:r>
              <a:rPr lang="en-US" dirty="0"/>
              <a:t>period for which services are being ordered; </a:t>
            </a:r>
            <a:endParaRPr lang="en-US" dirty="0" smtClean="0"/>
          </a:p>
          <a:p>
            <a:pPr>
              <a:lnSpc>
                <a:spcPct val="100000"/>
              </a:lnSpc>
            </a:pPr>
            <a:r>
              <a:rPr lang="en-US" dirty="0" smtClean="0"/>
              <a:t>Ordering </a:t>
            </a:r>
            <a:r>
              <a:rPr lang="en-US" dirty="0"/>
              <a:t>practitioner’s National Provider Identifier (NPI) or license number; and, </a:t>
            </a:r>
            <a:endParaRPr lang="en-US" dirty="0" smtClean="0"/>
          </a:p>
          <a:p>
            <a:pPr>
              <a:lnSpc>
                <a:spcPct val="100000"/>
              </a:lnSpc>
            </a:pPr>
            <a:r>
              <a:rPr lang="en-US" dirty="0"/>
              <a:t>Patient </a:t>
            </a:r>
            <a:r>
              <a:rPr lang="en-US" dirty="0" smtClean="0"/>
              <a:t>diagnosis </a:t>
            </a:r>
            <a:r>
              <a:rPr lang="en-US" dirty="0"/>
              <a:t>and/or reason/need for ordered services</a:t>
            </a:r>
            <a:r>
              <a:rPr lang="en-US" dirty="0" smtClean="0"/>
              <a:t>.</a:t>
            </a:r>
          </a:p>
        </p:txBody>
      </p:sp>
      <p:sp>
        <p:nvSpPr>
          <p:cNvPr id="9"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1"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73</a:t>
            </a:fld>
            <a:endParaRPr lang="en-US" dirty="0">
              <a:solidFill>
                <a:schemeClr val="bg1"/>
              </a:solidFill>
            </a:endParaRPr>
          </a:p>
        </p:txBody>
      </p:sp>
    </p:spTree>
    <p:extLst>
      <p:ext uri="{BB962C8B-B14F-4D97-AF65-F5344CB8AC3E}">
        <p14:creationId xmlns:p14="http://schemas.microsoft.com/office/powerpoint/2010/main" val="211973697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pic>
        <p:nvPicPr>
          <p:cNvPr id="11" name="Picture 2" descr="C:\Users\scosta\AppData\Local\Microsoft\Windows\Temporary Internet Files\Content.IE5\AHXPBR1B\MC9004352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2359" y="6006797"/>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p:txBody>
          <a:bodyPr/>
          <a:lstStyle/>
          <a:p>
            <a:r>
              <a:rPr lang="en-US" dirty="0" smtClean="0">
                <a:solidFill>
                  <a:srgbClr val="25438E"/>
                </a:solidFill>
              </a:rPr>
              <a:t>Written Order/Referral</a:t>
            </a:r>
            <a:endParaRPr lang="en-US" sz="4000" dirty="0">
              <a:solidFill>
                <a:srgbClr val="25438E"/>
              </a:solidFill>
            </a:endParaRPr>
          </a:p>
        </p:txBody>
      </p:sp>
      <p:sp>
        <p:nvSpPr>
          <p:cNvPr id="5" name="Content Placeholder 4"/>
          <p:cNvSpPr>
            <a:spLocks noGrp="1"/>
          </p:cNvSpPr>
          <p:nvPr>
            <p:ph idx="1"/>
          </p:nvPr>
        </p:nvSpPr>
        <p:spPr>
          <a:xfrm>
            <a:off x="838200" y="1825625"/>
            <a:ext cx="10515600" cy="3952875"/>
          </a:xfrm>
        </p:spPr>
        <p:txBody>
          <a:bodyPr>
            <a:normAutofit/>
          </a:bodyPr>
          <a:lstStyle/>
          <a:p>
            <a:pPr marL="0" indent="0">
              <a:buNone/>
            </a:pPr>
            <a:r>
              <a:rPr lang="en-US" dirty="0" smtClean="0">
                <a:solidFill>
                  <a:srgbClr val="F2B800"/>
                </a:solidFill>
              </a:rPr>
              <a:t>Life </a:t>
            </a:r>
            <a:r>
              <a:rPr lang="en-US" dirty="0">
                <a:solidFill>
                  <a:srgbClr val="F2B800"/>
                </a:solidFill>
              </a:rPr>
              <a:t>of a Written </a:t>
            </a:r>
            <a:r>
              <a:rPr lang="en-US" dirty="0" smtClean="0">
                <a:solidFill>
                  <a:srgbClr val="F2B800"/>
                </a:solidFill>
              </a:rPr>
              <a:t>Order</a:t>
            </a:r>
            <a:endParaRPr lang="en-US" dirty="0">
              <a:solidFill>
                <a:srgbClr val="F2B800"/>
              </a:solidFill>
            </a:endParaRPr>
          </a:p>
          <a:p>
            <a:pPr defTabSz="928299">
              <a:defRPr/>
            </a:pPr>
            <a:r>
              <a:rPr lang="en-US" dirty="0">
                <a:solidFill>
                  <a:prstClr val="black"/>
                </a:solidFill>
              </a:rPr>
              <a:t>A written order/referral is required for Medicaid reimbursement for medically necessary services included in the IEP.  </a:t>
            </a:r>
            <a:endParaRPr lang="en-US" dirty="0" smtClean="0">
              <a:solidFill>
                <a:prstClr val="black"/>
              </a:solidFill>
            </a:endParaRPr>
          </a:p>
          <a:p>
            <a:pPr defTabSz="928299">
              <a:defRPr/>
            </a:pPr>
            <a:r>
              <a:rPr lang="en-US" dirty="0">
                <a:solidFill>
                  <a:prstClr val="black"/>
                </a:solidFill>
              </a:rPr>
              <a:t>W</a:t>
            </a:r>
            <a:r>
              <a:rPr lang="en-US" dirty="0" smtClean="0">
                <a:solidFill>
                  <a:prstClr val="black"/>
                </a:solidFill>
              </a:rPr>
              <a:t>henever </a:t>
            </a:r>
            <a:r>
              <a:rPr lang="en-US" dirty="0">
                <a:solidFill>
                  <a:prstClr val="black"/>
                </a:solidFill>
              </a:rPr>
              <a:t>there is a change to a medically necessary service being furnished to a student pursuant to the student’s </a:t>
            </a:r>
            <a:r>
              <a:rPr lang="en-US" dirty="0" smtClean="0">
                <a:solidFill>
                  <a:prstClr val="black"/>
                </a:solidFill>
              </a:rPr>
              <a:t>IEP, </a:t>
            </a:r>
            <a:r>
              <a:rPr lang="en-US" dirty="0" smtClean="0">
                <a:solidFill>
                  <a:prstClr val="black"/>
                </a:solidFill>
              </a:rPr>
              <a:t>the written </a:t>
            </a:r>
            <a:r>
              <a:rPr lang="en-US" dirty="0">
                <a:solidFill>
                  <a:prstClr val="black"/>
                </a:solidFill>
              </a:rPr>
              <a:t>order/referral for </a:t>
            </a:r>
            <a:r>
              <a:rPr lang="en-US" dirty="0" smtClean="0">
                <a:solidFill>
                  <a:prstClr val="black"/>
                </a:solidFill>
              </a:rPr>
              <a:t>that service </a:t>
            </a:r>
            <a:r>
              <a:rPr lang="en-US" dirty="0">
                <a:solidFill>
                  <a:prstClr val="black"/>
                </a:solidFill>
              </a:rPr>
              <a:t>must be </a:t>
            </a:r>
            <a:r>
              <a:rPr lang="en-US" dirty="0" smtClean="0">
                <a:solidFill>
                  <a:prstClr val="black"/>
                </a:solidFill>
              </a:rPr>
              <a:t>obtained.  </a:t>
            </a:r>
          </a:p>
          <a:p>
            <a:pPr lvl="1" defTabSz="928299">
              <a:defRPr/>
            </a:pPr>
            <a:r>
              <a:rPr lang="en-US" dirty="0" smtClean="0">
                <a:solidFill>
                  <a:prstClr val="black"/>
                </a:solidFill>
              </a:rPr>
              <a:t>This </a:t>
            </a:r>
            <a:r>
              <a:rPr lang="en-US" dirty="0" smtClean="0">
                <a:solidFill>
                  <a:prstClr val="black"/>
                </a:solidFill>
              </a:rPr>
              <a:t>includes, </a:t>
            </a:r>
            <a:r>
              <a:rPr lang="en-US" dirty="0">
                <a:solidFill>
                  <a:prstClr val="black"/>
                </a:solidFill>
              </a:rPr>
              <a:t>but is not limited </a:t>
            </a:r>
            <a:r>
              <a:rPr lang="en-US" dirty="0" smtClean="0">
                <a:solidFill>
                  <a:prstClr val="black"/>
                </a:solidFill>
              </a:rPr>
              <a:t>to, </a:t>
            </a:r>
            <a:r>
              <a:rPr lang="en-US" dirty="0">
                <a:solidFill>
                  <a:prstClr val="black"/>
                </a:solidFill>
              </a:rPr>
              <a:t>changes to the frequency or duration for the </a:t>
            </a:r>
            <a:r>
              <a:rPr lang="en-US" dirty="0" smtClean="0">
                <a:solidFill>
                  <a:prstClr val="black"/>
                </a:solidFill>
              </a:rPr>
              <a:t>services, and/or if </a:t>
            </a:r>
            <a:r>
              <a:rPr lang="en-US" dirty="0">
                <a:solidFill>
                  <a:prstClr val="black"/>
                </a:solidFill>
              </a:rPr>
              <a:t>the service changes from individual to/from </a:t>
            </a:r>
            <a:r>
              <a:rPr lang="en-US" dirty="0" smtClean="0">
                <a:solidFill>
                  <a:prstClr val="black"/>
                </a:solidFill>
              </a:rPr>
              <a:t>group. </a:t>
            </a:r>
            <a:endParaRPr lang="en-US" dirty="0" smtClean="0"/>
          </a:p>
        </p:txBody>
      </p:sp>
      <p:sp>
        <p:nvSpPr>
          <p:cNvPr id="2" name="TextBox 1"/>
          <p:cNvSpPr txBox="1"/>
          <p:nvPr/>
        </p:nvSpPr>
        <p:spPr>
          <a:xfrm>
            <a:off x="786361" y="6170246"/>
            <a:ext cx="8510039" cy="384721"/>
          </a:xfrm>
          <a:prstGeom prst="rect">
            <a:avLst/>
          </a:prstGeom>
          <a:noFill/>
        </p:spPr>
        <p:txBody>
          <a:bodyPr wrap="square" rtlCol="0">
            <a:spAutoFit/>
          </a:bodyPr>
          <a:lstStyle/>
          <a:p>
            <a:r>
              <a:rPr lang="en-US" sz="1900" dirty="0" smtClean="0">
                <a:hlinkClick r:id="rId5"/>
              </a:rPr>
              <a:t>Medicaid Alert 12-11</a:t>
            </a:r>
            <a:r>
              <a:rPr lang="en-US" sz="1900" dirty="0" smtClean="0"/>
              <a:t>, </a:t>
            </a:r>
            <a:r>
              <a:rPr lang="en-US" sz="1900" dirty="0" smtClean="0">
                <a:hlinkClick r:id="rId6"/>
              </a:rPr>
              <a:t>Handbook 8</a:t>
            </a:r>
            <a:r>
              <a:rPr lang="en-US" sz="1900" dirty="0" smtClean="0"/>
              <a:t> and </a:t>
            </a:r>
            <a:r>
              <a:rPr lang="en-US" sz="1900" dirty="0" smtClean="0">
                <a:hlinkClick r:id="rId7"/>
              </a:rPr>
              <a:t>Questions and Answers</a:t>
            </a:r>
            <a:r>
              <a:rPr lang="en-US" sz="1900" dirty="0" smtClean="0"/>
              <a:t> will provide additional support</a:t>
            </a:r>
            <a:r>
              <a:rPr lang="en-US" dirty="0" smtClean="0"/>
              <a:t>.</a:t>
            </a:r>
            <a:endParaRPr lang="en-US" dirty="0"/>
          </a:p>
        </p:txBody>
      </p:sp>
      <p:sp>
        <p:nvSpPr>
          <p:cNvPr id="13"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5"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74</a:t>
            </a:fld>
            <a:endParaRPr lang="en-US" dirty="0">
              <a:solidFill>
                <a:schemeClr val="bg1"/>
              </a:solidFill>
            </a:endParaRPr>
          </a:p>
        </p:txBody>
      </p:sp>
    </p:spTree>
    <p:extLst>
      <p:ext uri="{BB962C8B-B14F-4D97-AF65-F5344CB8AC3E}">
        <p14:creationId xmlns:p14="http://schemas.microsoft.com/office/powerpoint/2010/main" val="403743441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82946"/>
            <a:ext cx="1477401" cy="628716"/>
          </a:xfrm>
          <a:prstGeom prst="rect">
            <a:avLst/>
          </a:prstGeom>
        </p:spPr>
      </p:pic>
      <p:sp>
        <p:nvSpPr>
          <p:cNvPr id="7" name="Content Placeholder 2"/>
          <p:cNvSpPr txBox="1">
            <a:spLocks/>
          </p:cNvSpPr>
          <p:nvPr/>
        </p:nvSpPr>
        <p:spPr>
          <a:xfrm>
            <a:off x="1104900" y="1549400"/>
            <a:ext cx="10045700" cy="4188012"/>
          </a:xfrm>
          <a:prstGeom prst="rect">
            <a:avLst/>
          </a:prstGeom>
        </p:spPr>
        <p:txBody>
          <a:bodyPr vert="horz" lIns="91440" tIns="45720" rIns="91440" bIns="45720" rtlCol="0" anchor="t">
            <a:normAutofit/>
          </a:bodyPr>
          <a:lst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a:lstStyle>
          <a:p>
            <a:pPr marR="0" lvl="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p:txBody>
      </p:sp>
      <p:sp>
        <p:nvSpPr>
          <p:cNvPr id="9" name="TextBox 8"/>
          <p:cNvSpPr txBox="1"/>
          <p:nvPr/>
        </p:nvSpPr>
        <p:spPr>
          <a:xfrm>
            <a:off x="828802" y="6143736"/>
            <a:ext cx="8193974" cy="384721"/>
          </a:xfrm>
          <a:prstGeom prst="rect">
            <a:avLst/>
          </a:prstGeom>
          <a:noFill/>
          <a:ln w="28575">
            <a:noFill/>
          </a:ln>
        </p:spPr>
        <p:txBody>
          <a:bodyPr wrap="square" rtlCol="0">
            <a:spAutoFit/>
          </a:bodyPr>
          <a:lstStyle/>
          <a:p>
            <a:pPr lvl="0"/>
            <a:r>
              <a:rPr lang="en-US" sz="1900" dirty="0" smtClean="0"/>
              <a:t>Documentation of service must be in place to support Medicaid claiming.</a:t>
            </a:r>
            <a:endParaRPr lang="en-US" sz="1900" dirty="0"/>
          </a:p>
        </p:txBody>
      </p:sp>
      <p:pic>
        <p:nvPicPr>
          <p:cNvPr id="11" name="Picture 2" descr="C:\Users\scosta\AppData\Local\Microsoft\Windows\Temporary Internet Files\Content.IE5\AHXPBR1B\MC9004352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5917777"/>
            <a:ext cx="524002" cy="64535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Diagram 2"/>
          <p:cNvGraphicFramePr/>
          <p:nvPr>
            <p:extLst>
              <p:ext uri="{D42A27DB-BD31-4B8C-83A1-F6EECF244321}">
                <p14:modId xmlns:p14="http://schemas.microsoft.com/office/powerpoint/2010/main" val="3326646428"/>
              </p:ext>
            </p:extLst>
          </p:nvPr>
        </p:nvGraphicFramePr>
        <p:xfrm>
          <a:off x="1493901" y="1528528"/>
          <a:ext cx="9656699" cy="420888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Title 4"/>
          <p:cNvSpPr>
            <a:spLocks noGrp="1"/>
          </p:cNvSpPr>
          <p:nvPr>
            <p:ph type="title"/>
          </p:nvPr>
        </p:nvSpPr>
        <p:spPr/>
        <p:txBody>
          <a:bodyPr/>
          <a:lstStyle/>
          <a:p>
            <a:r>
              <a:rPr lang="en-US" dirty="0" smtClean="0">
                <a:solidFill>
                  <a:srgbClr val="25438E"/>
                </a:solidFill>
              </a:rPr>
              <a:t>Documentation of Service Delivery</a:t>
            </a:r>
            <a:endParaRPr lang="en-US" dirty="0">
              <a:solidFill>
                <a:srgbClr val="25438E"/>
              </a:solidFill>
            </a:endParaRPr>
          </a:p>
        </p:txBody>
      </p:sp>
      <p:sp>
        <p:nvSpPr>
          <p:cNvPr id="12"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3"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75</a:t>
            </a:fld>
            <a:endParaRPr lang="en-US" dirty="0">
              <a:solidFill>
                <a:schemeClr val="bg1"/>
              </a:solidFill>
            </a:endParaRPr>
          </a:p>
        </p:txBody>
      </p:sp>
    </p:spTree>
    <p:extLst>
      <p:ext uri="{BB962C8B-B14F-4D97-AF65-F5344CB8AC3E}">
        <p14:creationId xmlns:p14="http://schemas.microsoft.com/office/powerpoint/2010/main" val="340765360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82946"/>
            <a:ext cx="1477401" cy="628716"/>
          </a:xfrm>
          <a:prstGeom prst="rect">
            <a:avLst/>
          </a:prstGeom>
        </p:spPr>
      </p:pic>
      <p:pic>
        <p:nvPicPr>
          <p:cNvPr id="12" name="Picture 2" descr="C:\Users\scosta\AppData\Local\Microsoft\Windows\Temporary Internet Files\Content.IE5\AHXPBR1B\MC9004352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2359" y="6028922"/>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p:txBody>
          <a:bodyPr/>
          <a:lstStyle/>
          <a:p>
            <a:r>
              <a:rPr lang="en-US" dirty="0" smtClean="0">
                <a:solidFill>
                  <a:srgbClr val="25438E"/>
                </a:solidFill>
              </a:rPr>
              <a:t>Session Note</a:t>
            </a:r>
            <a:endParaRPr lang="en-US" dirty="0">
              <a:solidFill>
                <a:srgbClr val="25438E"/>
              </a:solidFill>
            </a:endParaRPr>
          </a:p>
        </p:txBody>
      </p:sp>
      <p:sp>
        <p:nvSpPr>
          <p:cNvPr id="4" name="Content Placeholder 3"/>
          <p:cNvSpPr>
            <a:spLocks noGrp="1"/>
          </p:cNvSpPr>
          <p:nvPr>
            <p:ph idx="1"/>
          </p:nvPr>
        </p:nvSpPr>
        <p:spPr>
          <a:xfrm>
            <a:off x="838200" y="1546225"/>
            <a:ext cx="10515600" cy="4351338"/>
          </a:xfrm>
        </p:spPr>
        <p:txBody>
          <a:bodyPr>
            <a:noAutofit/>
          </a:bodyPr>
          <a:lstStyle/>
          <a:p>
            <a:pPr marL="0" indent="0">
              <a:buNone/>
            </a:pPr>
            <a:r>
              <a:rPr lang="en-US" dirty="0">
                <a:solidFill>
                  <a:srgbClr val="F2B800"/>
                </a:solidFill>
              </a:rPr>
              <a:t>A session note documents the service that was rendered by a practitioner and must include</a:t>
            </a:r>
            <a:r>
              <a:rPr lang="en-US" dirty="0" smtClean="0">
                <a:solidFill>
                  <a:srgbClr val="F2B800"/>
                </a:solidFill>
              </a:rPr>
              <a:t>:</a:t>
            </a:r>
          </a:p>
          <a:p>
            <a:r>
              <a:rPr lang="en-US" dirty="0" smtClean="0"/>
              <a:t>Student’s name; </a:t>
            </a:r>
          </a:p>
          <a:p>
            <a:r>
              <a:rPr lang="en-US" dirty="0" smtClean="0"/>
              <a:t>Specific </a:t>
            </a:r>
            <a:r>
              <a:rPr lang="en-US" dirty="0"/>
              <a:t>type of service provided</a:t>
            </a:r>
            <a:r>
              <a:rPr lang="en-US" dirty="0" smtClean="0"/>
              <a:t>;</a:t>
            </a:r>
          </a:p>
          <a:p>
            <a:r>
              <a:rPr lang="en-US" dirty="0"/>
              <a:t>Whether the service was provided individually or in a group (specify the actual group size of current session</a:t>
            </a:r>
            <a:r>
              <a:rPr lang="en-US" dirty="0" smtClean="0"/>
              <a:t>);</a:t>
            </a:r>
          </a:p>
          <a:p>
            <a:r>
              <a:rPr lang="en-US" dirty="0" smtClean="0"/>
              <a:t>Setting </a:t>
            </a:r>
            <a:r>
              <a:rPr lang="en-US" dirty="0"/>
              <a:t>in which the service was rendered (school, clinic, other</a:t>
            </a:r>
            <a:r>
              <a:rPr lang="en-US" dirty="0" smtClean="0"/>
              <a:t>);</a:t>
            </a:r>
          </a:p>
          <a:p>
            <a:r>
              <a:rPr lang="en-US" dirty="0"/>
              <a:t>Date and time the service was rendered (record session start time and end time</a:t>
            </a:r>
            <a:r>
              <a:rPr lang="en-US" dirty="0" smtClean="0"/>
              <a:t>);</a:t>
            </a:r>
          </a:p>
        </p:txBody>
      </p:sp>
      <p:sp>
        <p:nvSpPr>
          <p:cNvPr id="13" name="TextBox 12"/>
          <p:cNvSpPr txBox="1"/>
          <p:nvPr/>
        </p:nvSpPr>
        <p:spPr>
          <a:xfrm>
            <a:off x="786361" y="6304943"/>
            <a:ext cx="9691139" cy="384721"/>
          </a:xfrm>
          <a:prstGeom prst="rect">
            <a:avLst/>
          </a:prstGeom>
          <a:noFill/>
        </p:spPr>
        <p:txBody>
          <a:bodyPr wrap="square" rtlCol="0">
            <a:spAutoFit/>
          </a:bodyPr>
          <a:lstStyle/>
          <a:p>
            <a:r>
              <a:rPr lang="en-US" sz="1900" dirty="0" smtClean="0">
                <a:hlinkClick r:id="rId5"/>
              </a:rPr>
              <a:t>Handbook 8</a:t>
            </a:r>
            <a:r>
              <a:rPr lang="en-US" sz="1900" dirty="0" smtClean="0"/>
              <a:t> (includes sample session note) and </a:t>
            </a:r>
            <a:r>
              <a:rPr lang="en-US" sz="1900" dirty="0" smtClean="0">
                <a:hlinkClick r:id="rId6"/>
              </a:rPr>
              <a:t>Questions and Answers</a:t>
            </a:r>
            <a:r>
              <a:rPr lang="en-US" sz="1900" dirty="0" smtClean="0"/>
              <a:t> will provide additional support.  </a:t>
            </a:r>
            <a:endParaRPr lang="en-US" sz="1900" dirty="0"/>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8"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76</a:t>
            </a:fld>
            <a:endParaRPr lang="en-US" dirty="0">
              <a:solidFill>
                <a:schemeClr val="bg1"/>
              </a:solidFill>
            </a:endParaRPr>
          </a:p>
        </p:txBody>
      </p:sp>
    </p:spTree>
    <p:extLst>
      <p:ext uri="{BB962C8B-B14F-4D97-AF65-F5344CB8AC3E}">
        <p14:creationId xmlns:p14="http://schemas.microsoft.com/office/powerpoint/2010/main" val="7999232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82946"/>
            <a:ext cx="1477401" cy="628716"/>
          </a:xfrm>
          <a:prstGeom prst="rect">
            <a:avLst/>
          </a:prstGeom>
        </p:spPr>
      </p:pic>
      <p:pic>
        <p:nvPicPr>
          <p:cNvPr id="12" name="Picture 2" descr="C:\Users\scosta\AppData\Local\Microsoft\Windows\Temporary Internet Files\Content.IE5\AHXPBR1B\MC9004352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2359" y="6028922"/>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p:txBody>
          <a:bodyPr/>
          <a:lstStyle/>
          <a:p>
            <a:r>
              <a:rPr lang="en-US" dirty="0" smtClean="0">
                <a:solidFill>
                  <a:srgbClr val="25438E"/>
                </a:solidFill>
              </a:rPr>
              <a:t>Session Note – contd.</a:t>
            </a:r>
            <a:endParaRPr lang="en-US" dirty="0">
              <a:solidFill>
                <a:srgbClr val="25438E"/>
              </a:solidFill>
            </a:endParaRPr>
          </a:p>
        </p:txBody>
      </p:sp>
      <p:sp>
        <p:nvSpPr>
          <p:cNvPr id="4" name="Content Placeholder 3"/>
          <p:cNvSpPr>
            <a:spLocks noGrp="1"/>
          </p:cNvSpPr>
          <p:nvPr>
            <p:ph idx="1"/>
          </p:nvPr>
        </p:nvSpPr>
        <p:spPr>
          <a:xfrm>
            <a:off x="838200" y="1752599"/>
            <a:ext cx="10515600" cy="3568701"/>
          </a:xfrm>
        </p:spPr>
        <p:txBody>
          <a:bodyPr>
            <a:noAutofit/>
          </a:bodyPr>
          <a:lstStyle/>
          <a:p>
            <a:pPr marL="0" indent="0">
              <a:buNone/>
            </a:pPr>
            <a:r>
              <a:rPr lang="en-US" dirty="0">
                <a:solidFill>
                  <a:srgbClr val="F2B800"/>
                </a:solidFill>
              </a:rPr>
              <a:t>A session note documents the service that was rendered by a practitioner and must include</a:t>
            </a:r>
            <a:r>
              <a:rPr lang="en-US" dirty="0" smtClean="0">
                <a:solidFill>
                  <a:srgbClr val="F2B800"/>
                </a:solidFill>
              </a:rPr>
              <a:t>:</a:t>
            </a:r>
          </a:p>
          <a:p>
            <a:r>
              <a:rPr lang="en-US" dirty="0" smtClean="0"/>
              <a:t>Brief description of the student’s progress made by receiving the service during the session; and</a:t>
            </a:r>
          </a:p>
          <a:p>
            <a:r>
              <a:rPr lang="en-US" dirty="0" smtClean="0"/>
              <a:t>Name, title, signature and credentials of the person furnishing the service and date/signature/credentials of directing/supervising clinician as appropriate.</a:t>
            </a:r>
            <a:endParaRPr lang="en-US" dirty="0"/>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8"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77</a:t>
            </a:fld>
            <a:endParaRPr lang="en-US" dirty="0">
              <a:solidFill>
                <a:schemeClr val="bg1"/>
              </a:solidFill>
            </a:endParaRPr>
          </a:p>
        </p:txBody>
      </p:sp>
      <p:sp>
        <p:nvSpPr>
          <p:cNvPr id="15" name="TextBox 14"/>
          <p:cNvSpPr txBox="1"/>
          <p:nvPr/>
        </p:nvSpPr>
        <p:spPr>
          <a:xfrm>
            <a:off x="786361" y="6304943"/>
            <a:ext cx="9691139" cy="384721"/>
          </a:xfrm>
          <a:prstGeom prst="rect">
            <a:avLst/>
          </a:prstGeom>
          <a:noFill/>
        </p:spPr>
        <p:txBody>
          <a:bodyPr wrap="square" rtlCol="0">
            <a:spAutoFit/>
          </a:bodyPr>
          <a:lstStyle/>
          <a:p>
            <a:r>
              <a:rPr lang="en-US" sz="1900" dirty="0" smtClean="0">
                <a:hlinkClick r:id="rId5"/>
              </a:rPr>
              <a:t>Handbook 8</a:t>
            </a:r>
            <a:r>
              <a:rPr lang="en-US" sz="1900" dirty="0" smtClean="0"/>
              <a:t> (includes sample session note) and </a:t>
            </a:r>
            <a:r>
              <a:rPr lang="en-US" sz="1900" dirty="0" smtClean="0">
                <a:hlinkClick r:id="rId6"/>
              </a:rPr>
              <a:t>Questions and Answers</a:t>
            </a:r>
            <a:r>
              <a:rPr lang="en-US" sz="1900" dirty="0" smtClean="0"/>
              <a:t> will provide additional support.  </a:t>
            </a:r>
            <a:endParaRPr lang="en-US" sz="1900" dirty="0"/>
          </a:p>
        </p:txBody>
      </p:sp>
    </p:spTree>
    <p:extLst>
      <p:ext uri="{BB962C8B-B14F-4D97-AF65-F5344CB8AC3E}">
        <p14:creationId xmlns:p14="http://schemas.microsoft.com/office/powerpoint/2010/main" val="159545234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82946"/>
            <a:ext cx="1477401" cy="628716"/>
          </a:xfrm>
          <a:prstGeom prst="rect">
            <a:avLst/>
          </a:prstGeom>
        </p:spPr>
      </p:pic>
      <p:sp>
        <p:nvSpPr>
          <p:cNvPr id="8" name="Content Placeholder 2"/>
          <p:cNvSpPr txBox="1">
            <a:spLocks/>
          </p:cNvSpPr>
          <p:nvPr/>
        </p:nvSpPr>
        <p:spPr>
          <a:xfrm>
            <a:off x="783770" y="2068712"/>
            <a:ext cx="10251145" cy="4337995"/>
          </a:xfrm>
          <a:prstGeom prst="rect">
            <a:avLst/>
          </a:prstGeom>
        </p:spPr>
        <p:txBody>
          <a:bodyPr vert="horz" lIns="91440" tIns="45720" rIns="91440" bIns="45720" rtlCol="0" anchor="t">
            <a:noAutofit/>
          </a:bodyPr>
          <a:lst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a:lstStyle>
          <a:p>
            <a:pPr marL="0" indent="0">
              <a:lnSpc>
                <a:spcPct val="80000"/>
              </a:lnSpc>
              <a:buClrTx/>
              <a:buSzPct val="100000"/>
              <a:buNone/>
            </a:pPr>
            <a:endParaRPr lang="en-US" altLang="en-US" sz="2400" dirty="0">
              <a:solidFill>
                <a:prstClr val="black"/>
              </a:solidFill>
              <a:latin typeface="Arial" panose="020B0604020202020204" pitchFamily="34" charset="0"/>
              <a:cs typeface="Arial" panose="020B0604020202020204" pitchFamily="34" charset="0"/>
            </a:endParaRPr>
          </a:p>
        </p:txBody>
      </p:sp>
      <p:sp>
        <p:nvSpPr>
          <p:cNvPr id="7" name="Title 6"/>
          <p:cNvSpPr>
            <a:spLocks noGrp="1"/>
          </p:cNvSpPr>
          <p:nvPr>
            <p:ph type="title"/>
          </p:nvPr>
        </p:nvSpPr>
        <p:spPr/>
        <p:txBody>
          <a:bodyPr/>
          <a:lstStyle/>
          <a:p>
            <a:r>
              <a:rPr lang="en-US" dirty="0" smtClean="0">
                <a:solidFill>
                  <a:srgbClr val="25438E"/>
                </a:solidFill>
              </a:rPr>
              <a:t>Evaluation Report</a:t>
            </a:r>
            <a:endParaRPr lang="en-US" dirty="0">
              <a:solidFill>
                <a:srgbClr val="25438E"/>
              </a:solidFill>
            </a:endParaRPr>
          </a:p>
        </p:txBody>
      </p:sp>
      <p:sp>
        <p:nvSpPr>
          <p:cNvPr id="11" name="Content Placeholder 10"/>
          <p:cNvSpPr>
            <a:spLocks noGrp="1"/>
          </p:cNvSpPr>
          <p:nvPr>
            <p:ph idx="1"/>
          </p:nvPr>
        </p:nvSpPr>
        <p:spPr>
          <a:xfrm>
            <a:off x="838200" y="1638300"/>
            <a:ext cx="10515600" cy="4678363"/>
          </a:xfrm>
        </p:spPr>
        <p:txBody>
          <a:bodyPr/>
          <a:lstStyle/>
          <a:p>
            <a:pPr marL="0" indent="0">
              <a:buNone/>
            </a:pPr>
            <a:r>
              <a:rPr lang="en-US" dirty="0"/>
              <a:t>Medicaid reimbursement is available for evaluations that identify a student’s health-related needs as part of the IEP process. </a:t>
            </a:r>
            <a:endParaRPr lang="en-US" dirty="0" smtClean="0"/>
          </a:p>
          <a:p>
            <a:r>
              <a:rPr lang="en-US" dirty="0"/>
              <a:t>Documentation of an evaluation is the written report</a:t>
            </a:r>
            <a:r>
              <a:rPr lang="en-US" dirty="0" smtClean="0"/>
              <a:t>.</a:t>
            </a:r>
          </a:p>
          <a:p>
            <a:r>
              <a:rPr lang="en-US" dirty="0"/>
              <a:t>The evaluation report must be completed at the end of each evaluation. </a:t>
            </a:r>
            <a:endParaRPr lang="en-US" dirty="0" smtClean="0"/>
          </a:p>
          <a:p>
            <a:r>
              <a:rPr lang="en-US" dirty="0"/>
              <a:t>Medicaid reimbursable evaluations </a:t>
            </a:r>
            <a:r>
              <a:rPr lang="en-US" dirty="0" smtClean="0"/>
              <a:t>include: </a:t>
            </a:r>
            <a:r>
              <a:rPr lang="en-US" dirty="0"/>
              <a:t>speech, occupational therapy and physical therapy evaluations, psychological evaluations, medical evaluations, medical specialist evaluations, and audiological evaluations</a:t>
            </a:r>
            <a:r>
              <a:rPr lang="en-US" dirty="0" smtClean="0"/>
              <a:t>.</a:t>
            </a:r>
          </a:p>
          <a:p>
            <a:r>
              <a:rPr lang="en-US" dirty="0"/>
              <a:t>An evaluation may take more than one session to complete, but </a:t>
            </a:r>
            <a:r>
              <a:rPr lang="en-US" b="1" dirty="0">
                <a:solidFill>
                  <a:srgbClr val="0075C9"/>
                </a:solidFill>
              </a:rPr>
              <a:t>only one </a:t>
            </a:r>
            <a:r>
              <a:rPr lang="en-US" b="1" dirty="0" smtClean="0">
                <a:solidFill>
                  <a:srgbClr val="0075C9"/>
                </a:solidFill>
              </a:rPr>
              <a:t>unit </a:t>
            </a:r>
            <a:r>
              <a:rPr lang="en-US" dirty="0" smtClean="0"/>
              <a:t>is </a:t>
            </a:r>
            <a:r>
              <a:rPr lang="en-US" dirty="0"/>
              <a:t>submitted to Medicaid</a:t>
            </a:r>
            <a:r>
              <a:rPr lang="en-US" dirty="0" smtClean="0"/>
              <a:t>.</a:t>
            </a:r>
            <a:endParaRPr lang="en-US" dirty="0"/>
          </a:p>
        </p:txBody>
      </p:sp>
      <p:sp>
        <p:nvSpPr>
          <p:cNvPr id="12"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3"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78</a:t>
            </a:fld>
            <a:endParaRPr lang="en-US" dirty="0">
              <a:solidFill>
                <a:schemeClr val="bg1"/>
              </a:solidFill>
            </a:endParaRPr>
          </a:p>
        </p:txBody>
      </p:sp>
    </p:spTree>
    <p:extLst>
      <p:ext uri="{BB962C8B-B14F-4D97-AF65-F5344CB8AC3E}">
        <p14:creationId xmlns:p14="http://schemas.microsoft.com/office/powerpoint/2010/main" val="274169624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82946"/>
            <a:ext cx="1477401" cy="628716"/>
          </a:xfrm>
          <a:prstGeom prst="rect">
            <a:avLst/>
          </a:prstGeom>
        </p:spPr>
      </p:pic>
      <p:sp>
        <p:nvSpPr>
          <p:cNvPr id="8" name="Content Placeholder 2"/>
          <p:cNvSpPr txBox="1">
            <a:spLocks/>
          </p:cNvSpPr>
          <p:nvPr/>
        </p:nvSpPr>
        <p:spPr>
          <a:xfrm>
            <a:off x="783769" y="1883051"/>
            <a:ext cx="10251145" cy="4337995"/>
          </a:xfrm>
          <a:prstGeom prst="rect">
            <a:avLst/>
          </a:prstGeom>
        </p:spPr>
        <p:txBody>
          <a:bodyPr vert="horz" lIns="91440" tIns="45720" rIns="91440" bIns="45720" rtlCol="0" anchor="t">
            <a:noAutofit/>
          </a:bodyPr>
          <a:lst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a:lstStyle>
          <a:p>
            <a:pPr marL="0" indent="0">
              <a:lnSpc>
                <a:spcPct val="80000"/>
              </a:lnSpc>
              <a:buClrTx/>
              <a:buSzPct val="100000"/>
              <a:buNone/>
            </a:pPr>
            <a:endParaRPr lang="en-US" altLang="en-US" sz="2400" dirty="0">
              <a:solidFill>
                <a:prstClr val="black"/>
              </a:solidFill>
              <a:latin typeface="Arial" panose="020B0604020202020204" pitchFamily="34" charset="0"/>
              <a:cs typeface="Arial" panose="020B0604020202020204" pitchFamily="34" charset="0"/>
            </a:endParaRPr>
          </a:p>
        </p:txBody>
      </p:sp>
      <p:pic>
        <p:nvPicPr>
          <p:cNvPr id="11" name="Picture 2" descr="C:\Users\scosta\AppData\Local\Microsoft\Windows\Temporary Internet Files\Content.IE5\AHXPBR1B\MC9004352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0870" y="5991433"/>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p:txBody>
          <a:bodyPr/>
          <a:lstStyle/>
          <a:p>
            <a:r>
              <a:rPr lang="en-US" dirty="0" smtClean="0">
                <a:solidFill>
                  <a:srgbClr val="25438E"/>
                </a:solidFill>
              </a:rPr>
              <a:t>Medication Administration Record (MAR)</a:t>
            </a:r>
            <a:endParaRPr lang="en-US" dirty="0">
              <a:solidFill>
                <a:srgbClr val="25438E"/>
              </a:solidFill>
            </a:endParaRPr>
          </a:p>
        </p:txBody>
      </p:sp>
      <p:sp>
        <p:nvSpPr>
          <p:cNvPr id="5" name="Content Placeholder 4"/>
          <p:cNvSpPr>
            <a:spLocks noGrp="1"/>
          </p:cNvSpPr>
          <p:nvPr>
            <p:ph idx="1"/>
          </p:nvPr>
        </p:nvSpPr>
        <p:spPr>
          <a:xfrm>
            <a:off x="838200" y="1358900"/>
            <a:ext cx="10515600" cy="4632533"/>
          </a:xfrm>
        </p:spPr>
        <p:txBody>
          <a:bodyPr>
            <a:normAutofit fontScale="77500" lnSpcReduction="20000"/>
          </a:bodyPr>
          <a:lstStyle/>
          <a:p>
            <a:pPr marL="0" indent="0">
              <a:lnSpc>
                <a:spcPct val="110000"/>
              </a:lnSpc>
              <a:buNone/>
            </a:pPr>
            <a:r>
              <a:rPr lang="en-US" sz="3300" dirty="0" smtClean="0">
                <a:solidFill>
                  <a:srgbClr val="F2B800"/>
                </a:solidFill>
              </a:rPr>
              <a:t>The Medication Administration Record (MAR) must include: </a:t>
            </a:r>
          </a:p>
          <a:p>
            <a:pPr>
              <a:lnSpc>
                <a:spcPct val="110000"/>
              </a:lnSpc>
            </a:pPr>
            <a:r>
              <a:rPr lang="en-US" sz="3100" dirty="0"/>
              <a:t>Student’s name and date of </a:t>
            </a:r>
            <a:r>
              <a:rPr lang="en-US" sz="3100" dirty="0" smtClean="0"/>
              <a:t>birth;</a:t>
            </a:r>
          </a:p>
          <a:p>
            <a:pPr>
              <a:lnSpc>
                <a:spcPct val="110000"/>
              </a:lnSpc>
            </a:pPr>
            <a:r>
              <a:rPr lang="en-US" sz="3100" dirty="0" smtClean="0"/>
              <a:t>Grade/school; </a:t>
            </a:r>
          </a:p>
          <a:p>
            <a:pPr>
              <a:lnSpc>
                <a:spcPct val="110000"/>
              </a:lnSpc>
            </a:pPr>
            <a:r>
              <a:rPr lang="en-US" sz="3100" dirty="0"/>
              <a:t>Medication name, dosage, and </a:t>
            </a:r>
            <a:r>
              <a:rPr lang="en-US" sz="3100" dirty="0" smtClean="0"/>
              <a:t>route; </a:t>
            </a:r>
          </a:p>
          <a:p>
            <a:pPr>
              <a:lnSpc>
                <a:spcPct val="110000"/>
              </a:lnSpc>
            </a:pPr>
            <a:r>
              <a:rPr lang="en-US" sz="3100" dirty="0" smtClean="0"/>
              <a:t>Order start date; </a:t>
            </a:r>
          </a:p>
          <a:p>
            <a:pPr>
              <a:lnSpc>
                <a:spcPct val="110000"/>
              </a:lnSpc>
            </a:pPr>
            <a:r>
              <a:rPr lang="en-US" sz="3100" dirty="0" smtClean="0"/>
              <a:t>Order expiration date; </a:t>
            </a:r>
          </a:p>
          <a:p>
            <a:pPr>
              <a:lnSpc>
                <a:spcPct val="110000"/>
              </a:lnSpc>
            </a:pPr>
            <a:r>
              <a:rPr lang="en-US" sz="3100" dirty="0"/>
              <a:t>Prescribers name/telephone </a:t>
            </a:r>
            <a:r>
              <a:rPr lang="en-US" sz="3100" dirty="0" smtClean="0"/>
              <a:t>number; </a:t>
            </a:r>
          </a:p>
          <a:p>
            <a:pPr>
              <a:lnSpc>
                <a:spcPct val="110000"/>
              </a:lnSpc>
            </a:pPr>
            <a:r>
              <a:rPr lang="en-US" sz="3100" dirty="0"/>
              <a:t>Parent’s name/telephone </a:t>
            </a:r>
            <a:r>
              <a:rPr lang="en-US" sz="3100" dirty="0" smtClean="0"/>
              <a:t>number; </a:t>
            </a:r>
          </a:p>
          <a:p>
            <a:pPr>
              <a:lnSpc>
                <a:spcPct val="110000"/>
              </a:lnSpc>
            </a:pPr>
            <a:r>
              <a:rPr lang="en-US" sz="3100" dirty="0"/>
              <a:t>Date, time, and dosage of medication </a:t>
            </a:r>
            <a:r>
              <a:rPr lang="en-US" sz="3100" dirty="0" smtClean="0"/>
              <a:t>administered; and </a:t>
            </a:r>
            <a:endParaRPr lang="en-US" sz="3100" dirty="0"/>
          </a:p>
          <a:p>
            <a:pPr>
              <a:lnSpc>
                <a:spcPct val="110000"/>
              </a:lnSpc>
            </a:pPr>
            <a:r>
              <a:rPr lang="en-US" sz="3100" dirty="0" smtClean="0"/>
              <a:t>Signature and title of the person administering medication.</a:t>
            </a:r>
          </a:p>
        </p:txBody>
      </p:sp>
      <p:sp>
        <p:nvSpPr>
          <p:cNvPr id="7" name="TextBox 6"/>
          <p:cNvSpPr txBox="1"/>
          <p:nvPr/>
        </p:nvSpPr>
        <p:spPr>
          <a:xfrm>
            <a:off x="704871" y="6014879"/>
            <a:ext cx="9943643" cy="677108"/>
          </a:xfrm>
          <a:prstGeom prst="rect">
            <a:avLst/>
          </a:prstGeom>
          <a:noFill/>
        </p:spPr>
        <p:txBody>
          <a:bodyPr wrap="square" rtlCol="0">
            <a:spAutoFit/>
          </a:bodyPr>
          <a:lstStyle/>
          <a:p>
            <a:r>
              <a:rPr lang="en-US" sz="1900" dirty="0">
                <a:cs typeface="Arial" panose="020B0604020202020204" pitchFamily="34" charset="0"/>
              </a:rPr>
              <a:t>School nursing personnel should maintain accurate records of the medication administered, any special circumstances related to the procedure, and the student’s reactions/responses</a:t>
            </a:r>
            <a:r>
              <a:rPr lang="en-US" sz="1900" dirty="0" smtClean="0">
                <a:cs typeface="Arial" panose="020B0604020202020204" pitchFamily="34" charset="0"/>
              </a:rPr>
              <a:t>.  Sample form is in </a:t>
            </a:r>
            <a:r>
              <a:rPr lang="en-US" sz="1900" dirty="0" smtClean="0">
                <a:cs typeface="Arial" panose="020B0604020202020204" pitchFamily="34" charset="0"/>
                <a:hlinkClick r:id="rId5"/>
              </a:rPr>
              <a:t>Handbook 8</a:t>
            </a:r>
            <a:r>
              <a:rPr lang="en-US" sz="1900" dirty="0" smtClean="0">
                <a:cs typeface="Arial" panose="020B0604020202020204" pitchFamily="34" charset="0"/>
              </a:rPr>
              <a:t>. </a:t>
            </a:r>
            <a:endParaRPr lang="en-US" sz="1900" dirty="0">
              <a:cs typeface="Arial" panose="020B0604020202020204" pitchFamily="34" charset="0"/>
            </a:endParaRPr>
          </a:p>
        </p:txBody>
      </p:sp>
      <p:sp>
        <p:nvSpPr>
          <p:cNvPr id="12"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3"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79</a:t>
            </a:fld>
            <a:endParaRPr lang="en-US" dirty="0">
              <a:solidFill>
                <a:schemeClr val="bg1"/>
              </a:solidFill>
            </a:endParaRPr>
          </a:p>
        </p:txBody>
      </p:sp>
    </p:spTree>
    <p:extLst>
      <p:ext uri="{BB962C8B-B14F-4D97-AF65-F5344CB8AC3E}">
        <p14:creationId xmlns:p14="http://schemas.microsoft.com/office/powerpoint/2010/main" val="18320897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64774"/>
            <a:ext cx="1477401" cy="628716"/>
          </a:xfrm>
          <a:prstGeom prst="rect">
            <a:avLst/>
          </a:prstGeom>
        </p:spPr>
      </p:pic>
      <p:pic>
        <p:nvPicPr>
          <p:cNvPr id="9" name="Picture 2" descr="C:\Users\scosta\AppData\Local\Microsoft\Windows\Temporary Internet Files\Content.IE5\AHXPBR1B\MC9004352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9836" y="5851965"/>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86259" y="5922497"/>
            <a:ext cx="9566036" cy="677108"/>
          </a:xfrm>
          <a:prstGeom prst="rect">
            <a:avLst/>
          </a:prstGeom>
          <a:noFill/>
        </p:spPr>
        <p:txBody>
          <a:bodyPr wrap="square" rtlCol="0">
            <a:spAutoFit/>
          </a:bodyPr>
          <a:lstStyle/>
          <a:p>
            <a:r>
              <a:rPr lang="en-US" sz="1900" dirty="0" smtClean="0"/>
              <a:t>Not Medicaid eligible?  Child Health Plus (CHP) is available to children who are residents of NYS, under the age of 19—at little or no cost.  Call toll-free: 1-800-698-4KIDS, and ask about CHP.</a:t>
            </a:r>
            <a:endParaRPr lang="en-US" sz="1900" dirty="0"/>
          </a:p>
        </p:txBody>
      </p:sp>
      <p:sp>
        <p:nvSpPr>
          <p:cNvPr id="5" name="Title 4"/>
          <p:cNvSpPr>
            <a:spLocks noGrp="1"/>
          </p:cNvSpPr>
          <p:nvPr>
            <p:ph type="title"/>
          </p:nvPr>
        </p:nvSpPr>
        <p:spPr/>
        <p:txBody>
          <a:bodyPr/>
          <a:lstStyle/>
          <a:p>
            <a:r>
              <a:rPr lang="en-US" dirty="0" smtClean="0">
                <a:solidFill>
                  <a:srgbClr val="25438E"/>
                </a:solidFill>
              </a:rPr>
              <a:t>New York State Medicaid Program</a:t>
            </a:r>
            <a:endParaRPr lang="en-US" dirty="0">
              <a:solidFill>
                <a:srgbClr val="25438E"/>
              </a:solidFill>
            </a:endParaRPr>
          </a:p>
        </p:txBody>
      </p:sp>
      <p:sp>
        <p:nvSpPr>
          <p:cNvPr id="6" name="Content Placeholder 5"/>
          <p:cNvSpPr>
            <a:spLocks noGrp="1"/>
          </p:cNvSpPr>
          <p:nvPr>
            <p:ph idx="1"/>
          </p:nvPr>
        </p:nvSpPr>
        <p:spPr>
          <a:xfrm>
            <a:off x="838200" y="1825625"/>
            <a:ext cx="10515600" cy="3203575"/>
          </a:xfrm>
        </p:spPr>
        <p:txBody>
          <a:bodyPr/>
          <a:lstStyle/>
          <a:p>
            <a:r>
              <a:rPr lang="en-US" dirty="0" smtClean="0"/>
              <a:t>Program Goal</a:t>
            </a:r>
          </a:p>
          <a:p>
            <a:pPr lvl="1"/>
            <a:r>
              <a:rPr lang="en-US" b="1" dirty="0" smtClean="0">
                <a:solidFill>
                  <a:srgbClr val="FF0000"/>
                </a:solidFill>
              </a:rPr>
              <a:t>To increase access to health care coverage for low income individuals, families, and children.</a:t>
            </a:r>
          </a:p>
          <a:p>
            <a:r>
              <a:rPr lang="en-US" dirty="0" smtClean="0"/>
              <a:t>Medicaid is a program for low-income persons whose income and/or resources are below certain levels.</a:t>
            </a:r>
          </a:p>
          <a:p>
            <a:r>
              <a:rPr lang="en-US" dirty="0" smtClean="0"/>
              <a:t>Eligible populations include: children, pregnant women, single individuals, families, and individuals certified blind or certified disabled.</a:t>
            </a:r>
            <a:endParaRPr lang="en-US" dirty="0"/>
          </a:p>
        </p:txBody>
      </p:sp>
      <p:sp>
        <p:nvSpPr>
          <p:cNvPr id="11" name="Slide Number Placeholder 1"/>
          <p:cNvSpPr txBox="1">
            <a:spLocks/>
          </p:cNvSpPr>
          <p:nvPr/>
        </p:nvSpPr>
        <p:spPr>
          <a:xfrm>
            <a:off x="11465274" y="212426"/>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8</a:t>
            </a:fld>
            <a:endParaRPr lang="en-US" dirty="0">
              <a:solidFill>
                <a:schemeClr val="bg1"/>
              </a:solidFill>
            </a:endParaRPr>
          </a:p>
        </p:txBody>
      </p:sp>
      <p:sp>
        <p:nvSpPr>
          <p:cNvPr id="12" name="Slide Number Placeholder 1"/>
          <p:cNvSpPr txBox="1">
            <a:spLocks/>
          </p:cNvSpPr>
          <p:nvPr/>
        </p:nvSpPr>
        <p:spPr>
          <a:xfrm>
            <a:off x="180870" y="2054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Tree>
    <p:extLst>
      <p:ext uri="{BB962C8B-B14F-4D97-AF65-F5344CB8AC3E}">
        <p14:creationId xmlns:p14="http://schemas.microsoft.com/office/powerpoint/2010/main" val="137215982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sp>
        <p:nvSpPr>
          <p:cNvPr id="8" name="Content Placeholder 2"/>
          <p:cNvSpPr txBox="1">
            <a:spLocks/>
          </p:cNvSpPr>
          <p:nvPr/>
        </p:nvSpPr>
        <p:spPr>
          <a:xfrm>
            <a:off x="783769" y="2091679"/>
            <a:ext cx="10251145" cy="4337995"/>
          </a:xfrm>
          <a:prstGeom prst="rect">
            <a:avLst/>
          </a:prstGeom>
        </p:spPr>
        <p:txBody>
          <a:bodyPr vert="horz" lIns="91440" tIns="45720" rIns="91440" bIns="45720" rtlCol="0" anchor="t">
            <a:noAutofit/>
          </a:bodyPr>
          <a:lst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a:lstStyle>
          <a:p>
            <a:pPr marL="0" indent="0">
              <a:lnSpc>
                <a:spcPct val="80000"/>
              </a:lnSpc>
              <a:buClrTx/>
              <a:buSzPct val="100000"/>
              <a:buNone/>
            </a:pPr>
            <a:endParaRPr lang="en-US" altLang="en-US" sz="2400" dirty="0">
              <a:solidFill>
                <a:prstClr val="black"/>
              </a:solidFill>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dirty="0" smtClean="0">
                <a:solidFill>
                  <a:srgbClr val="25438E"/>
                </a:solidFill>
              </a:rPr>
              <a:t>Transportation Log</a:t>
            </a:r>
            <a:endParaRPr lang="en-US" dirty="0">
              <a:solidFill>
                <a:srgbClr val="25438E"/>
              </a:solidFill>
            </a:endParaRPr>
          </a:p>
        </p:txBody>
      </p:sp>
      <p:sp>
        <p:nvSpPr>
          <p:cNvPr id="5" name="Content Placeholder 4"/>
          <p:cNvSpPr>
            <a:spLocks noGrp="1"/>
          </p:cNvSpPr>
          <p:nvPr>
            <p:ph idx="1"/>
          </p:nvPr>
        </p:nvSpPr>
        <p:spPr>
          <a:xfrm>
            <a:off x="838200" y="1825625"/>
            <a:ext cx="10515600" cy="3762375"/>
          </a:xfrm>
        </p:spPr>
        <p:txBody>
          <a:bodyPr/>
          <a:lstStyle/>
          <a:p>
            <a:pPr marL="0" indent="0">
              <a:buNone/>
            </a:pPr>
            <a:r>
              <a:rPr lang="en-US" dirty="0">
                <a:solidFill>
                  <a:srgbClr val="F2B800"/>
                </a:solidFill>
              </a:rPr>
              <a:t>The bus/transportation log must </a:t>
            </a:r>
            <a:r>
              <a:rPr lang="en-US" dirty="0" smtClean="0">
                <a:solidFill>
                  <a:srgbClr val="F2B800"/>
                </a:solidFill>
              </a:rPr>
              <a:t>include: </a:t>
            </a:r>
          </a:p>
          <a:p>
            <a:r>
              <a:rPr lang="en-US" dirty="0" smtClean="0"/>
              <a:t>Student’s </a:t>
            </a:r>
            <a:r>
              <a:rPr lang="en-US" dirty="0"/>
              <a:t>name; </a:t>
            </a:r>
            <a:endParaRPr lang="en-US" dirty="0" smtClean="0"/>
          </a:p>
          <a:p>
            <a:r>
              <a:rPr lang="en-US" dirty="0"/>
              <a:t>Both the origination of the trip and time of pickup; </a:t>
            </a:r>
            <a:endParaRPr lang="en-US" dirty="0" smtClean="0"/>
          </a:p>
          <a:p>
            <a:r>
              <a:rPr lang="en-US" dirty="0"/>
              <a:t>Both the destination of the trip and time of drop off; </a:t>
            </a:r>
            <a:endParaRPr lang="en-US" dirty="0" smtClean="0"/>
          </a:p>
          <a:p>
            <a:r>
              <a:rPr lang="en-US" dirty="0"/>
              <a:t>Bus number or the vehicle license plate number; </a:t>
            </a:r>
            <a:r>
              <a:rPr lang="en-US" dirty="0" smtClean="0"/>
              <a:t>and </a:t>
            </a:r>
          </a:p>
          <a:p>
            <a:r>
              <a:rPr lang="en-US" dirty="0" smtClean="0"/>
              <a:t>Full </a:t>
            </a:r>
            <a:r>
              <a:rPr lang="en-US" dirty="0"/>
              <a:t>printed name of the driver providing the transportation. </a:t>
            </a:r>
            <a:endParaRPr lang="en-US" dirty="0" smtClean="0"/>
          </a:p>
          <a:p>
            <a:endParaRPr lang="en-US" dirty="0"/>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80</a:t>
            </a:fld>
            <a:endParaRPr lang="en-US" dirty="0">
              <a:solidFill>
                <a:schemeClr val="bg1"/>
              </a:solidFill>
            </a:endParaRPr>
          </a:p>
        </p:txBody>
      </p:sp>
    </p:spTree>
    <p:extLst>
      <p:ext uri="{BB962C8B-B14F-4D97-AF65-F5344CB8AC3E}">
        <p14:creationId xmlns:p14="http://schemas.microsoft.com/office/powerpoint/2010/main" val="134707247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sp>
        <p:nvSpPr>
          <p:cNvPr id="4" name="Rectangle 3"/>
          <p:cNvSpPr/>
          <p:nvPr/>
        </p:nvSpPr>
        <p:spPr>
          <a:xfrm>
            <a:off x="966873" y="5910746"/>
            <a:ext cx="9105900" cy="677108"/>
          </a:xfrm>
          <a:prstGeom prst="rect">
            <a:avLst/>
          </a:prstGeom>
          <a:noFill/>
          <a:ln w="28575">
            <a:noFill/>
          </a:ln>
        </p:spPr>
        <p:style>
          <a:lnRef idx="2">
            <a:schemeClr val="accent4"/>
          </a:lnRef>
          <a:fillRef idx="1">
            <a:schemeClr val="lt1"/>
          </a:fillRef>
          <a:effectRef idx="0">
            <a:schemeClr val="accent4"/>
          </a:effectRef>
          <a:fontRef idx="minor">
            <a:schemeClr val="dk1"/>
          </a:fontRef>
        </p:style>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900" i="0" u="none" strike="noStrike" kern="0" cap="none" spc="0" normalizeH="0" baseline="0" noProof="0" dirty="0" smtClean="0">
                <a:solidFill>
                  <a:schemeClr val="tx1"/>
                </a:solidFill>
                <a:effectLst/>
                <a:uLnTx/>
                <a:uFillTx/>
              </a:rPr>
              <a:t>Note that individual professions may have other record retention requirements in addition to the Medicaid program requirements.</a:t>
            </a:r>
            <a:endParaRPr kumimoji="0" lang="en-US" sz="1900" i="0" u="none" strike="noStrike" kern="0" cap="none" spc="0" normalizeH="0" baseline="0" noProof="0" dirty="0">
              <a:solidFill>
                <a:schemeClr val="tx1"/>
              </a:solidFill>
              <a:effectLst/>
              <a:uLnTx/>
              <a:uFillTx/>
            </a:endParaRPr>
          </a:p>
        </p:txBody>
      </p:sp>
      <p:pic>
        <p:nvPicPr>
          <p:cNvPr id="9" name="Picture 2" descr="C:\Users\scosta\AppData\Local\Microsoft\Windows\Temporary Internet Files\Content.IE5\AHXPBR1B\MC9004352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2871" y="5825573"/>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p:cNvSpPr>
            <a:spLocks noGrp="1"/>
          </p:cNvSpPr>
          <p:nvPr>
            <p:ph type="title"/>
          </p:nvPr>
        </p:nvSpPr>
        <p:spPr/>
        <p:txBody>
          <a:bodyPr/>
          <a:lstStyle/>
          <a:p>
            <a:r>
              <a:rPr lang="en-US" dirty="0" smtClean="0">
                <a:solidFill>
                  <a:srgbClr val="25438E"/>
                </a:solidFill>
              </a:rPr>
              <a:t>Medicaid Record Retention</a:t>
            </a:r>
            <a:endParaRPr lang="en-US" dirty="0">
              <a:solidFill>
                <a:srgbClr val="25438E"/>
              </a:solidFill>
            </a:endParaRPr>
          </a:p>
        </p:txBody>
      </p:sp>
      <p:sp>
        <p:nvSpPr>
          <p:cNvPr id="7" name="Content Placeholder 6"/>
          <p:cNvSpPr>
            <a:spLocks noGrp="1"/>
          </p:cNvSpPr>
          <p:nvPr>
            <p:ph idx="1"/>
          </p:nvPr>
        </p:nvSpPr>
        <p:spPr>
          <a:xfrm>
            <a:off x="838200" y="1825625"/>
            <a:ext cx="10515600" cy="3279775"/>
          </a:xfrm>
        </p:spPr>
        <p:txBody>
          <a:bodyPr/>
          <a:lstStyle/>
          <a:p>
            <a:pPr marL="0" indent="0">
              <a:buNone/>
            </a:pPr>
            <a:r>
              <a:rPr lang="en-US" dirty="0"/>
              <a:t>SSHSP </a:t>
            </a:r>
            <a:r>
              <a:rPr lang="en-US" dirty="0" smtClean="0"/>
              <a:t>supporting </a:t>
            </a:r>
            <a:r>
              <a:rPr lang="en-US" dirty="0"/>
              <a:t>documentation must be retained for a period of six years from the date the services were furnished or billed, whichever is later.  </a:t>
            </a:r>
            <a:endParaRPr lang="en-US" dirty="0" smtClean="0"/>
          </a:p>
          <a:p>
            <a:pPr marL="0" indent="0">
              <a:buNone/>
            </a:pPr>
            <a:r>
              <a:rPr lang="en-US" dirty="0" smtClean="0"/>
              <a:t>This includes:</a:t>
            </a:r>
          </a:p>
          <a:p>
            <a:r>
              <a:rPr lang="en-US" dirty="0" smtClean="0"/>
              <a:t>All </a:t>
            </a:r>
            <a:r>
              <a:rPr lang="en-US" dirty="0"/>
              <a:t>records necessary to support the nature and extent of services/evaluations furnished and the medical necessity, including any written order or written referral for </a:t>
            </a:r>
            <a:r>
              <a:rPr lang="en-US" dirty="0" smtClean="0"/>
              <a:t>services/evaluations.</a:t>
            </a:r>
            <a:endParaRPr lang="en-US" dirty="0"/>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81</a:t>
            </a:fld>
            <a:endParaRPr lang="en-US" dirty="0">
              <a:solidFill>
                <a:schemeClr val="bg1"/>
              </a:solidFill>
            </a:endParaRPr>
          </a:p>
        </p:txBody>
      </p:sp>
    </p:spTree>
    <p:extLst>
      <p:ext uri="{BB962C8B-B14F-4D97-AF65-F5344CB8AC3E}">
        <p14:creationId xmlns:p14="http://schemas.microsoft.com/office/powerpoint/2010/main" val="242552162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57546"/>
            <a:ext cx="1477401" cy="628716"/>
          </a:xfrm>
          <a:prstGeom prst="rect">
            <a:avLst/>
          </a:prstGeom>
        </p:spPr>
      </p:pic>
      <p:sp>
        <p:nvSpPr>
          <p:cNvPr id="8" name="Content Placeholder 2"/>
          <p:cNvSpPr txBox="1">
            <a:spLocks/>
          </p:cNvSpPr>
          <p:nvPr/>
        </p:nvSpPr>
        <p:spPr>
          <a:xfrm>
            <a:off x="360381" y="2137559"/>
            <a:ext cx="10827572" cy="39082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3200" b="0" i="0" u="none" strike="noStrike" kern="120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	</a:t>
            </a:r>
          </a:p>
        </p:txBody>
      </p:sp>
      <p:sp>
        <p:nvSpPr>
          <p:cNvPr id="9" name="Title 8"/>
          <p:cNvSpPr>
            <a:spLocks noGrp="1"/>
          </p:cNvSpPr>
          <p:nvPr>
            <p:ph type="title"/>
          </p:nvPr>
        </p:nvSpPr>
        <p:spPr/>
        <p:txBody>
          <a:bodyPr/>
          <a:lstStyle/>
          <a:p>
            <a:r>
              <a:rPr lang="en-US" dirty="0" smtClean="0">
                <a:solidFill>
                  <a:srgbClr val="25438E"/>
                </a:solidFill>
              </a:rPr>
              <a:t>Part III: SSHSP Claiming, Oversight and Contacts</a:t>
            </a:r>
            <a:endParaRPr lang="en-US" dirty="0">
              <a:solidFill>
                <a:srgbClr val="25438E"/>
              </a:solidFill>
            </a:endParaRPr>
          </a:p>
        </p:txBody>
      </p:sp>
      <p:sp>
        <p:nvSpPr>
          <p:cNvPr id="11" name="Text Placeholder 10"/>
          <p:cNvSpPr>
            <a:spLocks noGrp="1"/>
          </p:cNvSpPr>
          <p:nvPr>
            <p:ph type="body" idx="1"/>
          </p:nvPr>
        </p:nvSpPr>
        <p:spPr/>
        <p:txBody>
          <a:bodyPr>
            <a:normAutofit/>
          </a:bodyPr>
          <a:lstStyle/>
          <a:p>
            <a:r>
              <a:rPr lang="en-US" sz="3600" dirty="0" smtClean="0">
                <a:solidFill>
                  <a:schemeClr val="accent4"/>
                </a:solidFill>
                <a:latin typeface="+mj-lt"/>
                <a:cs typeface="Arial" panose="020B0604020202020204" pitchFamily="34" charset="0"/>
              </a:rPr>
              <a:t>SSHSP Billing and Claiming</a:t>
            </a:r>
            <a:endParaRPr lang="en-US" sz="3600" dirty="0">
              <a:solidFill>
                <a:schemeClr val="accent4"/>
              </a:solidFill>
              <a:latin typeface="+mj-lt"/>
              <a:cs typeface="Arial" panose="020B0604020202020204" pitchFamily="34" charset="0"/>
            </a:endParaRPr>
          </a:p>
        </p:txBody>
      </p:sp>
      <p:sp>
        <p:nvSpPr>
          <p:cNvPr id="12"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3"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82</a:t>
            </a:fld>
            <a:endParaRPr lang="en-US" dirty="0">
              <a:solidFill>
                <a:schemeClr val="bg1"/>
              </a:solidFill>
            </a:endParaRPr>
          </a:p>
        </p:txBody>
      </p:sp>
    </p:spTree>
    <p:extLst>
      <p:ext uri="{BB962C8B-B14F-4D97-AF65-F5344CB8AC3E}">
        <p14:creationId xmlns:p14="http://schemas.microsoft.com/office/powerpoint/2010/main" val="401758487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sp>
        <p:nvSpPr>
          <p:cNvPr id="5" name="Title 4"/>
          <p:cNvSpPr>
            <a:spLocks noGrp="1"/>
          </p:cNvSpPr>
          <p:nvPr>
            <p:ph type="title"/>
          </p:nvPr>
        </p:nvSpPr>
        <p:spPr/>
        <p:txBody>
          <a:bodyPr/>
          <a:lstStyle/>
          <a:p>
            <a:r>
              <a:rPr lang="en-US" dirty="0" smtClean="0">
                <a:solidFill>
                  <a:srgbClr val="25438E"/>
                </a:solidFill>
              </a:rPr>
              <a:t>Who May Access Medicaid Funds Under SSHSP</a:t>
            </a:r>
            <a:endParaRPr lang="en-US" dirty="0">
              <a:solidFill>
                <a:srgbClr val="25438E"/>
              </a:solidFill>
            </a:endParaRPr>
          </a:p>
        </p:txBody>
      </p:sp>
      <p:sp>
        <p:nvSpPr>
          <p:cNvPr id="6" name="Content Placeholder 5"/>
          <p:cNvSpPr>
            <a:spLocks noGrp="1"/>
          </p:cNvSpPr>
          <p:nvPr>
            <p:ph idx="1"/>
          </p:nvPr>
        </p:nvSpPr>
        <p:spPr>
          <a:xfrm>
            <a:off x="838200" y="1825625"/>
            <a:ext cx="10515600" cy="2873375"/>
          </a:xfrm>
        </p:spPr>
        <p:txBody>
          <a:bodyPr/>
          <a:lstStyle/>
          <a:p>
            <a:r>
              <a:rPr lang="en-US" dirty="0"/>
              <a:t>School districts and counties are the only </a:t>
            </a:r>
            <a:r>
              <a:rPr lang="en-US" dirty="0">
                <a:solidFill>
                  <a:srgbClr val="0075C9"/>
                </a:solidFill>
              </a:rPr>
              <a:t>billing providers </a:t>
            </a:r>
            <a:r>
              <a:rPr lang="en-US" dirty="0"/>
              <a:t>under SSHSP.</a:t>
            </a:r>
            <a:endParaRPr lang="en-US" dirty="0" smtClean="0"/>
          </a:p>
          <a:p>
            <a:r>
              <a:rPr lang="en-US" dirty="0"/>
              <a:t>School districts may access Medicaid funds for certain IEP services provided to Medicaid eligible school age students ages 5-21</a:t>
            </a:r>
            <a:r>
              <a:rPr lang="en-US" dirty="0" smtClean="0"/>
              <a:t>.</a:t>
            </a:r>
          </a:p>
          <a:p>
            <a:r>
              <a:rPr lang="en-US" dirty="0"/>
              <a:t>Counties may access Medicaid funds for certain IEP services provided to Medicaid eligible preschool students ages 3-5</a:t>
            </a:r>
            <a:r>
              <a:rPr lang="en-US" dirty="0" smtClean="0"/>
              <a:t>.</a:t>
            </a:r>
          </a:p>
          <a:p>
            <a:endParaRPr lang="en-US" dirty="0"/>
          </a:p>
        </p:txBody>
      </p:sp>
      <p:sp>
        <p:nvSpPr>
          <p:cNvPr id="9"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83</a:t>
            </a:fld>
            <a:endParaRPr lang="en-US" dirty="0">
              <a:solidFill>
                <a:schemeClr val="bg1"/>
              </a:solidFill>
            </a:endParaRPr>
          </a:p>
        </p:txBody>
      </p:sp>
    </p:spTree>
    <p:extLst>
      <p:ext uri="{BB962C8B-B14F-4D97-AF65-F5344CB8AC3E}">
        <p14:creationId xmlns:p14="http://schemas.microsoft.com/office/powerpoint/2010/main" val="40365778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35815" y="6157546"/>
            <a:ext cx="1477401" cy="628716"/>
          </a:xfrm>
          <a:prstGeom prst="rect">
            <a:avLst/>
          </a:prstGeom>
        </p:spPr>
      </p:pic>
      <p:sp>
        <p:nvSpPr>
          <p:cNvPr id="4" name="Title 3"/>
          <p:cNvSpPr>
            <a:spLocks noGrp="1"/>
          </p:cNvSpPr>
          <p:nvPr>
            <p:ph type="title"/>
          </p:nvPr>
        </p:nvSpPr>
        <p:spPr/>
        <p:txBody>
          <a:bodyPr>
            <a:noAutofit/>
          </a:bodyPr>
          <a:lstStyle/>
          <a:p>
            <a:pPr>
              <a:lnSpc>
                <a:spcPct val="100000"/>
              </a:lnSpc>
            </a:pPr>
            <a:r>
              <a:rPr lang="en-US" kern="0" dirty="0" smtClean="0">
                <a:solidFill>
                  <a:srgbClr val="25438E"/>
                </a:solidFill>
                <a:cs typeface="Arial" panose="020B0604020202020204" pitchFamily="34" charset="0"/>
              </a:rPr>
              <a:t>Provider Agreement &amp; Statement </a:t>
            </a:r>
            <a:r>
              <a:rPr lang="en-US" kern="0" dirty="0">
                <a:solidFill>
                  <a:srgbClr val="25438E"/>
                </a:solidFill>
                <a:cs typeface="Arial" panose="020B0604020202020204" pitchFamily="34" charset="0"/>
              </a:rPr>
              <a:t>of </a:t>
            </a:r>
            <a:r>
              <a:rPr lang="en-US" kern="0" dirty="0" smtClean="0">
                <a:solidFill>
                  <a:srgbClr val="25438E"/>
                </a:solidFill>
                <a:cs typeface="Arial" panose="020B0604020202020204" pitchFamily="34" charset="0"/>
              </a:rPr>
              <a:t>Reassignment</a:t>
            </a:r>
            <a:endParaRPr lang="en-US" dirty="0"/>
          </a:p>
        </p:txBody>
      </p:sp>
      <p:sp>
        <p:nvSpPr>
          <p:cNvPr id="12" name="Content Placeholder 11"/>
          <p:cNvSpPr>
            <a:spLocks noGrp="1"/>
          </p:cNvSpPr>
          <p:nvPr>
            <p:ph sz="half" idx="2"/>
          </p:nvPr>
        </p:nvSpPr>
        <p:spPr>
          <a:xfrm>
            <a:off x="857964" y="1439495"/>
            <a:ext cx="10648236" cy="884605"/>
          </a:xfrm>
        </p:spPr>
        <p:txBody>
          <a:bodyPr>
            <a:normAutofit/>
          </a:bodyPr>
          <a:lstStyle/>
          <a:p>
            <a:pPr marL="0" indent="0">
              <a:buNone/>
            </a:pPr>
            <a:r>
              <a:rPr lang="en-US" sz="2400" kern="0" dirty="0" smtClean="0">
                <a:cs typeface="Arial" panose="020B0604020202020204" pitchFamily="34" charset="0"/>
              </a:rPr>
              <a:t>Must be completed by all outside agencies/contractors (other than BOCES) with whom a school district or county contracts for the provision of SSHSP services.</a:t>
            </a:r>
            <a:endParaRPr lang="en-US" sz="2400" dirty="0"/>
          </a:p>
        </p:txBody>
      </p:sp>
      <p:pic>
        <p:nvPicPr>
          <p:cNvPr id="26" name="Picture 2" descr="C:\Users\scosta\AppData\Local\Microsoft\Windows\Temporary Internet Files\Content.IE5\AHXPBR1B\MC9004352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8029" y="6010086"/>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a:off x="912031" y="6157546"/>
            <a:ext cx="7381069" cy="384721"/>
          </a:xfrm>
          <a:prstGeom prst="rect">
            <a:avLst/>
          </a:prstGeom>
          <a:noFill/>
        </p:spPr>
        <p:txBody>
          <a:bodyPr wrap="square" rtlCol="0">
            <a:spAutoFit/>
          </a:bodyPr>
          <a:lstStyle/>
          <a:p>
            <a:r>
              <a:rPr lang="en-US" sz="1900" dirty="0" smtClean="0"/>
              <a:t>These documents should be in conjunction with any new/renewed contracts.</a:t>
            </a:r>
            <a:endParaRPr lang="en-US" sz="1900" dirty="0"/>
          </a:p>
        </p:txBody>
      </p:sp>
      <p:sp>
        <p:nvSpPr>
          <p:cNvPr id="15"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8"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84</a:t>
            </a:fld>
            <a:endParaRPr lang="en-US" dirty="0">
              <a:solidFill>
                <a:schemeClr val="bg1"/>
              </a:solidFill>
            </a:endParaRPr>
          </a:p>
        </p:txBody>
      </p:sp>
      <p:graphicFrame>
        <p:nvGraphicFramePr>
          <p:cNvPr id="2" name="Diagram 1"/>
          <p:cNvGraphicFramePr/>
          <p:nvPr>
            <p:extLst>
              <p:ext uri="{D42A27DB-BD31-4B8C-83A1-F6EECF244321}">
                <p14:modId xmlns:p14="http://schemas.microsoft.com/office/powerpoint/2010/main" val="3091074432"/>
              </p:ext>
            </p:extLst>
          </p:nvPr>
        </p:nvGraphicFramePr>
        <p:xfrm>
          <a:off x="878101" y="2235200"/>
          <a:ext cx="11035079" cy="384614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19694203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57546"/>
            <a:ext cx="1477401" cy="628716"/>
          </a:xfrm>
          <a:prstGeom prst="rect">
            <a:avLst/>
          </a:prstGeom>
        </p:spPr>
      </p:pic>
      <p:sp>
        <p:nvSpPr>
          <p:cNvPr id="4" name="Rectangle 3"/>
          <p:cNvSpPr/>
          <p:nvPr/>
        </p:nvSpPr>
        <p:spPr>
          <a:xfrm>
            <a:off x="912031" y="6267374"/>
            <a:ext cx="5827876" cy="384721"/>
          </a:xfrm>
          <a:prstGeom prst="rect">
            <a:avLst/>
          </a:prstGeom>
          <a:noFill/>
          <a:ln w="28575">
            <a:noFill/>
          </a:ln>
        </p:spPr>
        <p:style>
          <a:lnRef idx="2">
            <a:schemeClr val="accent4"/>
          </a:lnRef>
          <a:fillRef idx="1">
            <a:schemeClr val="lt1"/>
          </a:fillRef>
          <a:effectRef idx="0">
            <a:schemeClr val="accent4"/>
          </a:effectRef>
          <a:fontRef idx="minor">
            <a:schemeClr val="dk1"/>
          </a:fontRef>
        </p:style>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900" i="0" u="none" strike="noStrike" kern="0" cap="none" spc="0" normalizeH="0" baseline="0" noProof="0" dirty="0" smtClean="0">
                <a:solidFill>
                  <a:schemeClr val="tx1"/>
                </a:solidFill>
                <a:effectLst/>
                <a:uLnTx/>
                <a:uFillTx/>
              </a:rPr>
              <a:t>This is a State Education Department (IDEA) requirement.</a:t>
            </a:r>
            <a:endParaRPr kumimoji="0" lang="en-US" sz="1900" i="0" u="none" strike="noStrike" kern="0" cap="none" spc="0" normalizeH="0" baseline="0" noProof="0" dirty="0">
              <a:solidFill>
                <a:schemeClr val="tx1"/>
              </a:solidFill>
              <a:effectLst/>
              <a:uLnTx/>
              <a:uFillTx/>
            </a:endParaRPr>
          </a:p>
        </p:txBody>
      </p:sp>
      <p:pic>
        <p:nvPicPr>
          <p:cNvPr id="9" name="Picture 2" descr="C:\Users\scosta\AppData\Local\Microsoft\Windows\Temporary Internet Files\Content.IE5\AHXPBR1B\MC9004352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8029" y="6010086"/>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p:cNvSpPr>
            <a:spLocks noGrp="1"/>
          </p:cNvSpPr>
          <p:nvPr>
            <p:ph type="title"/>
          </p:nvPr>
        </p:nvSpPr>
        <p:spPr/>
        <p:txBody>
          <a:bodyPr/>
          <a:lstStyle/>
          <a:p>
            <a:r>
              <a:rPr lang="en-US" dirty="0" smtClean="0">
                <a:solidFill>
                  <a:srgbClr val="25438E"/>
                </a:solidFill>
              </a:rPr>
              <a:t>Parental Consent</a:t>
            </a:r>
            <a:endParaRPr lang="en-US" dirty="0">
              <a:solidFill>
                <a:srgbClr val="25438E"/>
              </a:solidFill>
            </a:endParaRPr>
          </a:p>
        </p:txBody>
      </p:sp>
      <p:sp>
        <p:nvSpPr>
          <p:cNvPr id="7" name="Content Placeholder 6"/>
          <p:cNvSpPr>
            <a:spLocks noGrp="1"/>
          </p:cNvSpPr>
          <p:nvPr>
            <p:ph idx="1"/>
          </p:nvPr>
        </p:nvSpPr>
        <p:spPr/>
        <p:txBody>
          <a:bodyPr/>
          <a:lstStyle/>
          <a:p>
            <a:r>
              <a:rPr lang="en-US" dirty="0"/>
              <a:t>School districts and counties must obtain a one-time written consent from the </a:t>
            </a:r>
            <a:r>
              <a:rPr lang="en-US" dirty="0" smtClean="0"/>
              <a:t>parent, </a:t>
            </a:r>
            <a:r>
              <a:rPr lang="en-US" dirty="0"/>
              <a:t>and </a:t>
            </a:r>
            <a:r>
              <a:rPr lang="en-US" b="1" dirty="0" smtClean="0">
                <a:solidFill>
                  <a:srgbClr val="0075C9"/>
                </a:solidFill>
              </a:rPr>
              <a:t>annually</a:t>
            </a:r>
            <a:r>
              <a:rPr lang="en-US" dirty="0" smtClean="0"/>
              <a:t> </a:t>
            </a:r>
            <a:r>
              <a:rPr lang="en-US" dirty="0"/>
              <a:t>provide parents with a written notification of their rights and the opportunity to withdraw consent</a:t>
            </a:r>
            <a:r>
              <a:rPr lang="en-US" dirty="0" smtClean="0"/>
              <a:t>.</a:t>
            </a:r>
          </a:p>
          <a:p>
            <a:r>
              <a:rPr lang="en-US" dirty="0"/>
              <a:t>Medicaid may not be billed for school </a:t>
            </a:r>
            <a:r>
              <a:rPr lang="en-US" dirty="0" smtClean="0"/>
              <a:t>supportive </a:t>
            </a:r>
            <a:r>
              <a:rPr lang="en-US" dirty="0"/>
              <a:t>health services furnished to a student without a </a:t>
            </a:r>
            <a:r>
              <a:rPr lang="en-US" dirty="0" smtClean="0"/>
              <a:t>signed </a:t>
            </a:r>
            <a:r>
              <a:rPr lang="en-US" dirty="0"/>
              <a:t>parental consent that meets IDEA and FERPA requirements. </a:t>
            </a:r>
            <a:endParaRPr lang="en-US" dirty="0" smtClean="0"/>
          </a:p>
          <a:p>
            <a:r>
              <a:rPr lang="en-US" dirty="0" smtClean="0"/>
              <a:t>Information on </a:t>
            </a:r>
            <a:r>
              <a:rPr lang="en-US" dirty="0"/>
              <a:t>parental consent can be found online at: </a:t>
            </a:r>
            <a:r>
              <a:rPr lang="en-US" dirty="0">
                <a:hlinkClick r:id="rId5"/>
              </a:rPr>
              <a:t>http://www.p12.nysed.gov/specialed/publications/parentalconsent-medicaid-July2013.htm </a:t>
            </a:r>
            <a:endParaRPr lang="en-US" dirty="0"/>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85</a:t>
            </a:fld>
            <a:endParaRPr lang="en-US" dirty="0">
              <a:solidFill>
                <a:schemeClr val="bg1"/>
              </a:solidFill>
            </a:endParaRPr>
          </a:p>
        </p:txBody>
      </p:sp>
    </p:spTree>
    <p:extLst>
      <p:ext uri="{BB962C8B-B14F-4D97-AF65-F5344CB8AC3E}">
        <p14:creationId xmlns:p14="http://schemas.microsoft.com/office/powerpoint/2010/main" val="307281458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sp>
        <p:nvSpPr>
          <p:cNvPr id="5" name="Title 4"/>
          <p:cNvSpPr>
            <a:spLocks noGrp="1"/>
          </p:cNvSpPr>
          <p:nvPr>
            <p:ph type="title"/>
          </p:nvPr>
        </p:nvSpPr>
        <p:spPr/>
        <p:txBody>
          <a:bodyPr/>
          <a:lstStyle/>
          <a:p>
            <a:r>
              <a:rPr lang="en-US" dirty="0" smtClean="0">
                <a:solidFill>
                  <a:srgbClr val="25438E"/>
                </a:solidFill>
              </a:rPr>
              <a:t>Eligibility </a:t>
            </a:r>
            <a:r>
              <a:rPr lang="en-US" dirty="0">
                <a:solidFill>
                  <a:srgbClr val="25438E"/>
                </a:solidFill>
              </a:rPr>
              <a:t>Match </a:t>
            </a:r>
            <a:r>
              <a:rPr lang="en-US" dirty="0" smtClean="0">
                <a:solidFill>
                  <a:srgbClr val="25438E"/>
                </a:solidFill>
              </a:rPr>
              <a:t>— CNYRIC </a:t>
            </a:r>
            <a:endParaRPr lang="en-US" dirty="0">
              <a:solidFill>
                <a:srgbClr val="25438E"/>
              </a:solidFill>
            </a:endParaRPr>
          </a:p>
        </p:txBody>
      </p:sp>
      <p:sp>
        <p:nvSpPr>
          <p:cNvPr id="6" name="Content Placeholder 5"/>
          <p:cNvSpPr>
            <a:spLocks noGrp="1"/>
          </p:cNvSpPr>
          <p:nvPr>
            <p:ph idx="1"/>
          </p:nvPr>
        </p:nvSpPr>
        <p:spPr>
          <a:xfrm>
            <a:off x="838200" y="1739900"/>
            <a:ext cx="10515600" cy="4430345"/>
          </a:xfrm>
        </p:spPr>
        <p:txBody>
          <a:bodyPr>
            <a:normAutofit/>
          </a:bodyPr>
          <a:lstStyle/>
          <a:p>
            <a:r>
              <a:rPr lang="en-US" dirty="0"/>
              <a:t>Billing providers, except </a:t>
            </a:r>
            <a:r>
              <a:rPr lang="en-US" dirty="0" smtClean="0"/>
              <a:t>for the </a:t>
            </a:r>
            <a:r>
              <a:rPr lang="en-US" dirty="0"/>
              <a:t>New York City Department of Education, submit claims for services to the SSHSP clearinghouse – the Central New York Regional Information Center (CNYRIC</a:t>
            </a:r>
            <a:r>
              <a:rPr lang="en-US" dirty="0" smtClean="0"/>
              <a:t>). </a:t>
            </a:r>
            <a:endParaRPr lang="en-US" dirty="0" smtClean="0"/>
          </a:p>
          <a:p>
            <a:r>
              <a:rPr lang="en-US" dirty="0"/>
              <a:t>When a student is referred to the Committee on Special Education (CSE) or the Committee on Preschool Special  Education (CPSE), the billing provider enters the student’s biographical data into billing software.</a:t>
            </a:r>
          </a:p>
          <a:p>
            <a:r>
              <a:rPr lang="en-US" dirty="0"/>
              <a:t>CNYRIC will run the biographical data against the New York State Medicaid eligibility list to create monthly </a:t>
            </a:r>
            <a:r>
              <a:rPr lang="en-US" dirty="0" smtClean="0"/>
              <a:t>Biographical </a:t>
            </a:r>
            <a:r>
              <a:rPr lang="en-US" dirty="0"/>
              <a:t>Update Report  (</a:t>
            </a:r>
            <a:r>
              <a:rPr lang="en-US" dirty="0" smtClean="0"/>
              <a:t>BIOUPDT), Medicaid Eligible Match Report (ELIGREPT), and a Near Match/Multiple Match Report (MATCH) for each billing provider.</a:t>
            </a:r>
            <a:endParaRPr lang="en-US" dirty="0"/>
          </a:p>
        </p:txBody>
      </p:sp>
      <p:sp>
        <p:nvSpPr>
          <p:cNvPr id="9"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86</a:t>
            </a:fld>
            <a:endParaRPr lang="en-US" dirty="0">
              <a:solidFill>
                <a:schemeClr val="bg1"/>
              </a:solidFill>
            </a:endParaRPr>
          </a:p>
        </p:txBody>
      </p:sp>
    </p:spTree>
    <p:extLst>
      <p:ext uri="{BB962C8B-B14F-4D97-AF65-F5344CB8AC3E}">
        <p14:creationId xmlns:p14="http://schemas.microsoft.com/office/powerpoint/2010/main" val="300281007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pic>
        <p:nvPicPr>
          <p:cNvPr id="8" name="Picture 2" descr="C:\Users\scosta\AppData\Local\Microsoft\Windows\Temporary Internet Files\Content.IE5\AHXPBR1B\MC9004352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5079" y="6045799"/>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p:txBody>
          <a:bodyPr/>
          <a:lstStyle/>
          <a:p>
            <a:r>
              <a:rPr lang="en-US" dirty="0" smtClean="0">
                <a:solidFill>
                  <a:srgbClr val="25438E"/>
                </a:solidFill>
              </a:rPr>
              <a:t>National Provider Identifier (NPI) Requirements</a:t>
            </a:r>
            <a:endParaRPr lang="en-US" dirty="0">
              <a:solidFill>
                <a:srgbClr val="25438E"/>
              </a:solidFill>
            </a:endParaRPr>
          </a:p>
        </p:txBody>
      </p:sp>
      <p:sp>
        <p:nvSpPr>
          <p:cNvPr id="6" name="Content Placeholder 5"/>
          <p:cNvSpPr>
            <a:spLocks noGrp="1"/>
          </p:cNvSpPr>
          <p:nvPr>
            <p:ph idx="1"/>
          </p:nvPr>
        </p:nvSpPr>
        <p:spPr>
          <a:xfrm>
            <a:off x="871615" y="1549400"/>
            <a:ext cx="10515600" cy="4496399"/>
          </a:xfrm>
        </p:spPr>
        <p:txBody>
          <a:bodyPr/>
          <a:lstStyle/>
          <a:p>
            <a:pPr marL="0" indent="0">
              <a:buNone/>
            </a:pPr>
            <a:r>
              <a:rPr lang="en-US" dirty="0">
                <a:solidFill>
                  <a:srgbClr val="F2B800"/>
                </a:solidFill>
              </a:rPr>
              <a:t>Affordable Care Act (ACA) Requirement </a:t>
            </a:r>
            <a:endParaRPr lang="en-US" dirty="0" smtClean="0">
              <a:solidFill>
                <a:srgbClr val="F2B800"/>
              </a:solidFill>
            </a:endParaRPr>
          </a:p>
          <a:p>
            <a:r>
              <a:rPr lang="en-US" dirty="0" smtClean="0"/>
              <a:t>School </a:t>
            </a:r>
            <a:r>
              <a:rPr lang="en-US" dirty="0"/>
              <a:t>districts and counties must report the </a:t>
            </a:r>
            <a:r>
              <a:rPr lang="en-US" dirty="0" smtClean="0"/>
              <a:t>NPI </a:t>
            </a:r>
            <a:r>
              <a:rPr lang="en-US" dirty="0" smtClean="0"/>
              <a:t>numbers for the ordering/referring, attending, and billing </a:t>
            </a:r>
            <a:r>
              <a:rPr lang="en-US" dirty="0" smtClean="0"/>
              <a:t>providers on </a:t>
            </a:r>
            <a:r>
              <a:rPr lang="en-US" dirty="0"/>
              <a:t>all Medicaid claims. </a:t>
            </a:r>
            <a:endParaRPr lang="en-US" dirty="0" smtClean="0"/>
          </a:p>
          <a:p>
            <a:pPr lvl="1"/>
            <a:r>
              <a:rPr lang="en-US" dirty="0" smtClean="0"/>
              <a:t>Ordering/referring </a:t>
            </a:r>
            <a:r>
              <a:rPr lang="en-US" dirty="0"/>
              <a:t>provider must be enrolled in NYS Medicaid. </a:t>
            </a:r>
          </a:p>
          <a:p>
            <a:pPr lvl="1"/>
            <a:r>
              <a:rPr lang="en-US" dirty="0" smtClean="0"/>
              <a:t>For psychological </a:t>
            </a:r>
            <a:r>
              <a:rPr lang="en-US" dirty="0"/>
              <a:t>evaluations or psychological counseling services referred by an appropriate school official, use the NPI of the billing provider (the school district or county</a:t>
            </a:r>
            <a:r>
              <a:rPr lang="en-US" dirty="0" smtClean="0"/>
              <a:t>).</a:t>
            </a:r>
          </a:p>
          <a:p>
            <a:pPr lvl="1"/>
            <a:r>
              <a:rPr lang="en-US" dirty="0"/>
              <a:t>For special transportation services, use the NPI of the billing provider (the school district or county</a:t>
            </a:r>
            <a:r>
              <a:rPr lang="en-US" dirty="0" smtClean="0"/>
              <a:t>).</a:t>
            </a:r>
          </a:p>
        </p:txBody>
      </p:sp>
      <p:sp>
        <p:nvSpPr>
          <p:cNvPr id="7" name="TextBox 6"/>
          <p:cNvSpPr txBox="1"/>
          <p:nvPr/>
        </p:nvSpPr>
        <p:spPr>
          <a:xfrm>
            <a:off x="812801" y="6183809"/>
            <a:ext cx="8585200" cy="384721"/>
          </a:xfrm>
          <a:prstGeom prst="rect">
            <a:avLst/>
          </a:prstGeom>
          <a:noFill/>
        </p:spPr>
        <p:txBody>
          <a:bodyPr wrap="square" rtlCol="0">
            <a:spAutoFit/>
          </a:bodyPr>
          <a:lstStyle/>
          <a:p>
            <a:r>
              <a:rPr lang="en-US" sz="1900" dirty="0" smtClean="0">
                <a:hlinkClick r:id="rId5"/>
              </a:rPr>
              <a:t>Medicaid Alert 13-07</a:t>
            </a:r>
            <a:r>
              <a:rPr lang="en-US" sz="1900" dirty="0" smtClean="0"/>
              <a:t> provides additional guidance.</a:t>
            </a:r>
            <a:endParaRPr lang="en-US" sz="1900" dirty="0"/>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87</a:t>
            </a:fld>
            <a:endParaRPr lang="en-US" dirty="0">
              <a:solidFill>
                <a:schemeClr val="bg1"/>
              </a:solidFill>
            </a:endParaRPr>
          </a:p>
        </p:txBody>
      </p:sp>
    </p:spTree>
    <p:extLst>
      <p:ext uri="{BB962C8B-B14F-4D97-AF65-F5344CB8AC3E}">
        <p14:creationId xmlns:p14="http://schemas.microsoft.com/office/powerpoint/2010/main" val="386644613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sp>
        <p:nvSpPr>
          <p:cNvPr id="4" name="Title 3"/>
          <p:cNvSpPr>
            <a:spLocks noGrp="1"/>
          </p:cNvSpPr>
          <p:nvPr>
            <p:ph type="title"/>
          </p:nvPr>
        </p:nvSpPr>
        <p:spPr/>
        <p:txBody>
          <a:bodyPr/>
          <a:lstStyle/>
          <a:p>
            <a:r>
              <a:rPr lang="en-US" dirty="0" smtClean="0">
                <a:solidFill>
                  <a:srgbClr val="25438E"/>
                </a:solidFill>
              </a:rPr>
              <a:t>Encounter-based Claiming</a:t>
            </a:r>
            <a:endParaRPr lang="en-US" dirty="0">
              <a:solidFill>
                <a:srgbClr val="25438E"/>
              </a:solidFill>
            </a:endParaRPr>
          </a:p>
        </p:txBody>
      </p:sp>
      <p:sp>
        <p:nvSpPr>
          <p:cNvPr id="6" name="Content Placeholder 5"/>
          <p:cNvSpPr>
            <a:spLocks noGrp="1"/>
          </p:cNvSpPr>
          <p:nvPr>
            <p:ph idx="1"/>
          </p:nvPr>
        </p:nvSpPr>
        <p:spPr>
          <a:xfrm>
            <a:off x="850900" y="1371600"/>
            <a:ext cx="10515600" cy="4838700"/>
          </a:xfrm>
        </p:spPr>
        <p:txBody>
          <a:bodyPr>
            <a:noAutofit/>
          </a:bodyPr>
          <a:lstStyle/>
          <a:p>
            <a:pPr marL="0" indent="0">
              <a:buNone/>
            </a:pPr>
            <a:r>
              <a:rPr lang="en-US" dirty="0">
                <a:solidFill>
                  <a:srgbClr val="7030A0"/>
                </a:solidFill>
              </a:rPr>
              <a:t>All SSHSP claims are encounter-based</a:t>
            </a:r>
            <a:r>
              <a:rPr lang="en-US" dirty="0" smtClean="0">
                <a:solidFill>
                  <a:srgbClr val="7030A0"/>
                </a:solidFill>
              </a:rPr>
              <a:t>.  </a:t>
            </a:r>
          </a:p>
          <a:p>
            <a:pPr marL="0" indent="0">
              <a:buNone/>
            </a:pPr>
            <a:r>
              <a:rPr lang="en-US" altLang="en-US" dirty="0" smtClean="0">
                <a:solidFill>
                  <a:srgbClr val="F2B800"/>
                </a:solidFill>
              </a:rPr>
              <a:t>Claims </a:t>
            </a:r>
            <a:r>
              <a:rPr lang="en-US" altLang="en-US" dirty="0">
                <a:solidFill>
                  <a:srgbClr val="F2B800"/>
                </a:solidFill>
              </a:rPr>
              <a:t>for direct medical services must be supported by documentation as required and must </a:t>
            </a:r>
            <a:r>
              <a:rPr lang="en-US" altLang="en-US" dirty="0" smtClean="0">
                <a:solidFill>
                  <a:srgbClr val="F2B800"/>
                </a:solidFill>
              </a:rPr>
              <a:t>include: </a:t>
            </a:r>
            <a:endParaRPr lang="en-US" dirty="0" smtClean="0">
              <a:solidFill>
                <a:srgbClr val="F2B800"/>
              </a:solidFill>
            </a:endParaRPr>
          </a:p>
          <a:p>
            <a:pPr lvl="1"/>
            <a:r>
              <a:rPr lang="en-US" dirty="0" smtClean="0"/>
              <a:t>Student’s </a:t>
            </a:r>
            <a:r>
              <a:rPr lang="en-US" dirty="0"/>
              <a:t>Medicaid client identification number (CIN) and other pertinent demographics</a:t>
            </a:r>
            <a:r>
              <a:rPr lang="en-US" dirty="0" smtClean="0"/>
              <a:t>;</a:t>
            </a:r>
          </a:p>
          <a:p>
            <a:pPr lvl="1"/>
            <a:r>
              <a:rPr lang="en-US" dirty="0" smtClean="0"/>
              <a:t>NPI </a:t>
            </a:r>
            <a:r>
              <a:rPr lang="en-US" dirty="0"/>
              <a:t>numbers for: </a:t>
            </a:r>
            <a:r>
              <a:rPr lang="en-US" dirty="0" smtClean="0"/>
              <a:t>Ordering/referring</a:t>
            </a:r>
            <a:r>
              <a:rPr lang="en-US" dirty="0"/>
              <a:t>, </a:t>
            </a:r>
            <a:r>
              <a:rPr lang="en-US" dirty="0" smtClean="0"/>
              <a:t>attending </a:t>
            </a:r>
            <a:r>
              <a:rPr lang="en-US" dirty="0"/>
              <a:t>and </a:t>
            </a:r>
            <a:r>
              <a:rPr lang="en-US" dirty="0" smtClean="0"/>
              <a:t>billing providers;</a:t>
            </a:r>
            <a:endParaRPr lang="en-US" dirty="0" smtClean="0"/>
          </a:p>
          <a:p>
            <a:pPr lvl="1"/>
            <a:r>
              <a:rPr lang="en-US" dirty="0"/>
              <a:t>A valid appropriate ICD-9 or ICD-10 code(s</a:t>
            </a:r>
            <a:r>
              <a:rPr lang="en-US" dirty="0" smtClean="0"/>
              <a:t>); </a:t>
            </a:r>
            <a:endParaRPr lang="en-US" dirty="0"/>
          </a:p>
          <a:p>
            <a:pPr lvl="1"/>
            <a:r>
              <a:rPr lang="en-US" dirty="0"/>
              <a:t>The appropriate Current Procedural Terminology (CPT) code(s); </a:t>
            </a:r>
          </a:p>
          <a:p>
            <a:pPr lvl="1"/>
            <a:r>
              <a:rPr lang="en-US" dirty="0"/>
              <a:t>Procedure code modifier </a:t>
            </a:r>
            <a:r>
              <a:rPr lang="en-US" dirty="0" smtClean="0"/>
              <a:t>for </a:t>
            </a:r>
            <a:r>
              <a:rPr lang="en-US" dirty="0"/>
              <a:t>PT, OT, and ST claims </a:t>
            </a:r>
            <a:r>
              <a:rPr lang="en-US" dirty="0" smtClean="0"/>
              <a:t>only; </a:t>
            </a:r>
            <a:r>
              <a:rPr lang="en-US" dirty="0"/>
              <a:t>and</a:t>
            </a:r>
          </a:p>
          <a:p>
            <a:pPr lvl="1"/>
            <a:r>
              <a:rPr lang="en-US" dirty="0"/>
              <a:t>Number of unit(s</a:t>
            </a:r>
            <a:r>
              <a:rPr lang="en-US" dirty="0" smtClean="0"/>
              <a:t>).</a:t>
            </a:r>
            <a:endParaRPr lang="en-US" dirty="0"/>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88</a:t>
            </a:fld>
            <a:endParaRPr lang="en-US" dirty="0">
              <a:solidFill>
                <a:schemeClr val="bg1"/>
              </a:solidFill>
            </a:endParaRPr>
          </a:p>
        </p:txBody>
      </p:sp>
      <p:pic>
        <p:nvPicPr>
          <p:cNvPr id="9" name="Picture 2" descr="C:\Users\scosta\AppData\Local\Microsoft\Windows\Temporary Internet Files\Content.IE5\AHXPBR1B\MC9004352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5079" y="6045799"/>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842081" y="6321820"/>
            <a:ext cx="9495719" cy="384721"/>
          </a:xfrm>
          <a:prstGeom prst="rect">
            <a:avLst/>
          </a:prstGeom>
          <a:noFill/>
        </p:spPr>
        <p:txBody>
          <a:bodyPr wrap="square" rtlCol="0">
            <a:spAutoFit/>
          </a:bodyPr>
          <a:lstStyle/>
          <a:p>
            <a:r>
              <a:rPr lang="en-US" sz="1900" dirty="0" smtClean="0"/>
              <a:t>For dates of service up to and including September 30, 2015, ICD-9 diagnosis code(s) must be used.</a:t>
            </a:r>
            <a:endParaRPr lang="en-US" sz="1900" dirty="0"/>
          </a:p>
        </p:txBody>
      </p:sp>
    </p:spTree>
    <p:extLst>
      <p:ext uri="{BB962C8B-B14F-4D97-AF65-F5344CB8AC3E}">
        <p14:creationId xmlns:p14="http://schemas.microsoft.com/office/powerpoint/2010/main" val="3089906186"/>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57546"/>
            <a:ext cx="1477401" cy="628716"/>
          </a:xfrm>
          <a:prstGeom prst="rect">
            <a:avLst/>
          </a:prstGeom>
        </p:spPr>
      </p:pic>
      <p:sp>
        <p:nvSpPr>
          <p:cNvPr id="5" name="Title 4"/>
          <p:cNvSpPr>
            <a:spLocks noGrp="1"/>
          </p:cNvSpPr>
          <p:nvPr>
            <p:ph type="title"/>
          </p:nvPr>
        </p:nvSpPr>
        <p:spPr/>
        <p:txBody>
          <a:bodyPr/>
          <a:lstStyle/>
          <a:p>
            <a:r>
              <a:rPr lang="en-US" dirty="0" smtClean="0">
                <a:solidFill>
                  <a:srgbClr val="25438E"/>
                </a:solidFill>
              </a:rPr>
              <a:t>ICD-10: Coding and HIPAA Requirements</a:t>
            </a:r>
            <a:endParaRPr lang="en-US" dirty="0">
              <a:solidFill>
                <a:srgbClr val="25438E"/>
              </a:solidFill>
            </a:endParaRPr>
          </a:p>
        </p:txBody>
      </p:sp>
      <p:sp>
        <p:nvSpPr>
          <p:cNvPr id="6" name="Content Placeholder 5"/>
          <p:cNvSpPr>
            <a:spLocks noGrp="1"/>
          </p:cNvSpPr>
          <p:nvPr>
            <p:ph idx="1"/>
          </p:nvPr>
        </p:nvSpPr>
        <p:spPr>
          <a:xfrm>
            <a:off x="838200" y="1739900"/>
            <a:ext cx="10515600" cy="4614863"/>
          </a:xfrm>
        </p:spPr>
        <p:txBody>
          <a:bodyPr/>
          <a:lstStyle/>
          <a:p>
            <a:r>
              <a:rPr lang="en-US" dirty="0" smtClean="0"/>
              <a:t>In compliance with Health Insurance Portability and Accountability Act (HIPAA) 5010 transaction requirements, the inclusion of an </a:t>
            </a:r>
            <a:r>
              <a:rPr lang="en-US" b="1" dirty="0" smtClean="0">
                <a:solidFill>
                  <a:srgbClr val="0075C9"/>
                </a:solidFill>
              </a:rPr>
              <a:t>appropriate</a:t>
            </a:r>
            <a:r>
              <a:rPr lang="en-US" dirty="0" smtClean="0">
                <a:solidFill>
                  <a:srgbClr val="0075C9"/>
                </a:solidFill>
              </a:rPr>
              <a:t> </a:t>
            </a:r>
            <a:r>
              <a:rPr lang="en-US" dirty="0" smtClean="0"/>
              <a:t>diagnosis code on Medicaid claims is required.</a:t>
            </a:r>
          </a:p>
          <a:p>
            <a:r>
              <a:rPr lang="en-US" dirty="0" smtClean="0"/>
              <a:t>An appropriate diagnosis code is one that most closely matches the reason for the service.</a:t>
            </a:r>
          </a:p>
          <a:p>
            <a:r>
              <a:rPr lang="en-US" dirty="0" smtClean="0"/>
              <a:t>The diagnosis code(s) create a source of data that can be used…</a:t>
            </a:r>
          </a:p>
          <a:p>
            <a:pPr lvl="1"/>
            <a:r>
              <a:rPr lang="en-US" dirty="0" smtClean="0"/>
              <a:t>To show why services were rendered;</a:t>
            </a:r>
          </a:p>
          <a:p>
            <a:pPr lvl="1"/>
            <a:r>
              <a:rPr lang="en-US" dirty="0" smtClean="0"/>
              <a:t>For resource allocation, such as appropriate staffing and scheduling; and</a:t>
            </a:r>
          </a:p>
          <a:p>
            <a:pPr lvl="1"/>
            <a:r>
              <a:rPr lang="en-US" dirty="0" smtClean="0"/>
              <a:t>To track utilization of services.</a:t>
            </a:r>
            <a:endParaRPr lang="en-US" dirty="0"/>
          </a:p>
        </p:txBody>
      </p:sp>
      <p:sp>
        <p:nvSpPr>
          <p:cNvPr id="9"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89</a:t>
            </a:fld>
            <a:endParaRPr lang="en-US" dirty="0">
              <a:solidFill>
                <a:schemeClr val="bg1"/>
              </a:solidFill>
            </a:endParaRPr>
          </a:p>
        </p:txBody>
      </p:sp>
    </p:spTree>
    <p:extLst>
      <p:ext uri="{BB962C8B-B14F-4D97-AF65-F5344CB8AC3E}">
        <p14:creationId xmlns:p14="http://schemas.microsoft.com/office/powerpoint/2010/main" val="2997523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41771"/>
            <a:ext cx="1477401" cy="628716"/>
          </a:xfrm>
          <a:prstGeom prst="rect">
            <a:avLst/>
          </a:prstGeom>
        </p:spPr>
      </p:pic>
      <p:sp>
        <p:nvSpPr>
          <p:cNvPr id="9" name="Slide Number Placeholder 1"/>
          <p:cNvSpPr txBox="1">
            <a:spLocks/>
          </p:cNvSpPr>
          <p:nvPr/>
        </p:nvSpPr>
        <p:spPr>
          <a:xfrm>
            <a:off x="11465274" y="212426"/>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9</a:t>
            </a:fld>
            <a:endParaRPr lang="en-US" dirty="0">
              <a:solidFill>
                <a:schemeClr val="bg1"/>
              </a:solidFill>
            </a:endParaRPr>
          </a:p>
        </p:txBody>
      </p:sp>
      <p:sp>
        <p:nvSpPr>
          <p:cNvPr id="5" name="Title 4"/>
          <p:cNvSpPr>
            <a:spLocks noGrp="1"/>
          </p:cNvSpPr>
          <p:nvPr>
            <p:ph type="title"/>
          </p:nvPr>
        </p:nvSpPr>
        <p:spPr/>
        <p:txBody>
          <a:bodyPr/>
          <a:lstStyle/>
          <a:p>
            <a:r>
              <a:rPr lang="en-US" dirty="0" smtClean="0">
                <a:solidFill>
                  <a:srgbClr val="25438E"/>
                </a:solidFill>
              </a:rPr>
              <a:t>Covered Services</a:t>
            </a:r>
            <a:endParaRPr lang="en-US" dirty="0">
              <a:solidFill>
                <a:srgbClr val="25438E"/>
              </a:solidFill>
            </a:endParaRPr>
          </a:p>
        </p:txBody>
      </p:sp>
      <p:sp>
        <p:nvSpPr>
          <p:cNvPr id="6" name="Content Placeholder 5"/>
          <p:cNvSpPr>
            <a:spLocks noGrp="1"/>
          </p:cNvSpPr>
          <p:nvPr>
            <p:ph idx="1"/>
          </p:nvPr>
        </p:nvSpPr>
        <p:spPr>
          <a:xfrm>
            <a:off x="838200" y="1825625"/>
            <a:ext cx="10515600" cy="4105618"/>
          </a:xfrm>
        </p:spPr>
        <p:txBody>
          <a:bodyPr/>
          <a:lstStyle/>
          <a:p>
            <a:r>
              <a:rPr lang="en-US" dirty="0" smtClean="0"/>
              <a:t>Medicaid offers a full range of health services for eligible persons.</a:t>
            </a:r>
          </a:p>
          <a:p>
            <a:r>
              <a:rPr lang="en-US" dirty="0" smtClean="0"/>
              <a:t>Most Medicaid eligible persons are enrolled in a Medicaid managed care plan and access these services within that plan’s network.</a:t>
            </a:r>
          </a:p>
          <a:p>
            <a:r>
              <a:rPr lang="en-US" dirty="0" smtClean="0"/>
              <a:t>Some services are accessed directly through Medicaid fee-for-service (FFS) even when the eligible person is enrolled in Medicaid managed care plan.</a:t>
            </a:r>
          </a:p>
          <a:p>
            <a:r>
              <a:rPr lang="en-US" dirty="0" smtClean="0"/>
              <a:t>SSHSP services are accessed directly through FFS Medicaid.</a:t>
            </a:r>
          </a:p>
          <a:p>
            <a:r>
              <a:rPr lang="en-US" dirty="0" smtClean="0"/>
              <a:t>Refer those wishing to apply for Medicaid to the NYS Health Exchange at: </a:t>
            </a:r>
            <a:r>
              <a:rPr lang="en-US" dirty="0" smtClean="0">
                <a:hlinkClick r:id="rId4"/>
              </a:rPr>
              <a:t>http://info.nystateofhealth.ny.gov/contact</a:t>
            </a:r>
            <a:r>
              <a:rPr lang="en-US" dirty="0" smtClean="0"/>
              <a:t>. </a:t>
            </a:r>
            <a:endParaRPr lang="en-US" dirty="0"/>
          </a:p>
        </p:txBody>
      </p:sp>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Tree>
    <p:extLst>
      <p:ext uri="{BB962C8B-B14F-4D97-AF65-F5344CB8AC3E}">
        <p14:creationId xmlns:p14="http://schemas.microsoft.com/office/powerpoint/2010/main" val="145002989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57546"/>
            <a:ext cx="1477401" cy="628716"/>
          </a:xfrm>
          <a:prstGeom prst="rect">
            <a:avLst/>
          </a:prstGeom>
        </p:spPr>
      </p:pic>
      <p:sp>
        <p:nvSpPr>
          <p:cNvPr id="5" name="Title 4"/>
          <p:cNvSpPr>
            <a:spLocks noGrp="1"/>
          </p:cNvSpPr>
          <p:nvPr>
            <p:ph type="title"/>
          </p:nvPr>
        </p:nvSpPr>
        <p:spPr/>
        <p:txBody>
          <a:bodyPr/>
          <a:lstStyle/>
          <a:p>
            <a:r>
              <a:rPr lang="en-US" dirty="0" smtClean="0">
                <a:solidFill>
                  <a:srgbClr val="25438E"/>
                </a:solidFill>
              </a:rPr>
              <a:t>ICD-10: Coding and HIPAA Requirements</a:t>
            </a:r>
            <a:endParaRPr lang="en-US" sz="4000" dirty="0">
              <a:solidFill>
                <a:srgbClr val="25438E"/>
              </a:solidFill>
            </a:endParaRPr>
          </a:p>
        </p:txBody>
      </p:sp>
      <p:sp>
        <p:nvSpPr>
          <p:cNvPr id="6" name="Content Placeholder 5"/>
          <p:cNvSpPr>
            <a:spLocks noGrp="1"/>
          </p:cNvSpPr>
          <p:nvPr>
            <p:ph idx="1"/>
          </p:nvPr>
        </p:nvSpPr>
        <p:spPr>
          <a:xfrm>
            <a:off x="838200" y="1508125"/>
            <a:ext cx="10515600" cy="4351338"/>
          </a:xfrm>
        </p:spPr>
        <p:txBody>
          <a:bodyPr>
            <a:normAutofit fontScale="92500"/>
          </a:bodyPr>
          <a:lstStyle/>
          <a:p>
            <a:pPr marL="0" indent="0">
              <a:buNone/>
            </a:pPr>
            <a:r>
              <a:rPr lang="en-US" b="1" dirty="0">
                <a:solidFill>
                  <a:schemeClr val="accent2"/>
                </a:solidFill>
              </a:rPr>
              <a:t>What does ICD-10 mean for everyone?</a:t>
            </a:r>
          </a:p>
          <a:p>
            <a:r>
              <a:rPr lang="en-US" dirty="0" smtClean="0"/>
              <a:t>Claims </a:t>
            </a:r>
            <a:r>
              <a:rPr lang="en-US" dirty="0"/>
              <a:t>for dates of service on and after October 1, 2015 require ICD-10 </a:t>
            </a:r>
            <a:r>
              <a:rPr lang="en-US" dirty="0" smtClean="0"/>
              <a:t>codes.</a:t>
            </a:r>
            <a:endParaRPr lang="en-US" dirty="0"/>
          </a:p>
          <a:p>
            <a:r>
              <a:rPr lang="en-US" dirty="0"/>
              <a:t>ICD-10 is an expanded code set and </a:t>
            </a:r>
            <a:r>
              <a:rPr lang="en-US" dirty="0" err="1"/>
              <a:t>eMedNY</a:t>
            </a:r>
            <a:r>
              <a:rPr lang="en-US" dirty="0"/>
              <a:t> will not publish an ICD-9 to ICD-10 </a:t>
            </a:r>
            <a:r>
              <a:rPr lang="en-US" dirty="0" smtClean="0"/>
              <a:t>crosswalk.  </a:t>
            </a:r>
            <a:r>
              <a:rPr lang="en-US" dirty="0"/>
              <a:t>Use the many resources available </a:t>
            </a:r>
            <a:r>
              <a:rPr lang="en-US" dirty="0" smtClean="0"/>
              <a:t>through </a:t>
            </a:r>
            <a:r>
              <a:rPr lang="en-US" dirty="0" smtClean="0">
                <a:hlinkClick r:id="rId4"/>
              </a:rPr>
              <a:t>https</a:t>
            </a:r>
            <a:r>
              <a:rPr lang="en-US" dirty="0">
                <a:hlinkClick r:id="rId4"/>
              </a:rPr>
              <a:t>://www.emedny.org/icd</a:t>
            </a:r>
            <a:r>
              <a:rPr lang="en-US" dirty="0"/>
              <a:t> to explore your options and to train your office.</a:t>
            </a:r>
          </a:p>
          <a:p>
            <a:r>
              <a:rPr lang="en-US" dirty="0"/>
              <a:t>All </a:t>
            </a:r>
            <a:r>
              <a:rPr lang="en-US" dirty="0" smtClean="0"/>
              <a:t>billing providers </a:t>
            </a:r>
            <a:r>
              <a:rPr lang="en-US" dirty="0"/>
              <a:t>who bill Medicaid are </a:t>
            </a:r>
            <a:r>
              <a:rPr lang="en-US" dirty="0" smtClean="0"/>
              <a:t>impacted.  See </a:t>
            </a:r>
            <a:r>
              <a:rPr lang="en-US" dirty="0"/>
              <a:t>the </a:t>
            </a:r>
            <a:r>
              <a:rPr lang="en-US" dirty="0">
                <a:hlinkClick r:id="rId5"/>
              </a:rPr>
              <a:t>FAQs</a:t>
            </a:r>
            <a:r>
              <a:rPr lang="en-US" dirty="0"/>
              <a:t> </a:t>
            </a:r>
            <a:r>
              <a:rPr lang="en-US" dirty="0" smtClean="0"/>
              <a:t>on the </a:t>
            </a:r>
            <a:r>
              <a:rPr lang="en-US" dirty="0" err="1" smtClean="0"/>
              <a:t>eMedNY</a:t>
            </a:r>
            <a:r>
              <a:rPr lang="en-US" dirty="0" smtClean="0"/>
              <a:t> website to </a:t>
            </a:r>
            <a:r>
              <a:rPr lang="en-US" dirty="0"/>
              <a:t>see how your NY Medicaid claims will need to be submitted.</a:t>
            </a:r>
          </a:p>
          <a:p>
            <a:r>
              <a:rPr lang="en-US" dirty="0"/>
              <a:t>ICD-9 and ICD-10 coding are not allowed within the same claim.</a:t>
            </a:r>
          </a:p>
          <a:p>
            <a:r>
              <a:rPr lang="en-US" dirty="0"/>
              <a:t>Possible interruption in </a:t>
            </a:r>
            <a:r>
              <a:rPr lang="en-US" dirty="0" smtClean="0"/>
              <a:t>payment—Submitting </a:t>
            </a:r>
            <a:r>
              <a:rPr lang="en-US" dirty="0"/>
              <a:t>claims with ICD-9 codes for dates of </a:t>
            </a:r>
            <a:r>
              <a:rPr lang="en-US" dirty="0" smtClean="0"/>
              <a:t>service </a:t>
            </a:r>
            <a:r>
              <a:rPr lang="en-US" dirty="0"/>
              <a:t>on and after October </a:t>
            </a:r>
            <a:r>
              <a:rPr lang="en-US" dirty="0" smtClean="0"/>
              <a:t>1, 2015 </a:t>
            </a:r>
            <a:r>
              <a:rPr lang="en-US" dirty="0"/>
              <a:t>will be rejected by pre-adjudication </a:t>
            </a:r>
            <a:r>
              <a:rPr lang="en-US" dirty="0" smtClean="0"/>
              <a:t>edits</a:t>
            </a:r>
            <a:r>
              <a:rPr lang="en-US" dirty="0"/>
              <a:t>.</a:t>
            </a:r>
          </a:p>
        </p:txBody>
      </p:sp>
      <p:pic>
        <p:nvPicPr>
          <p:cNvPr id="9" name="Picture 2" descr="C:\Users\scosta\AppData\Local\Microsoft\Windows\Temporary Internet Files\Content.IE5\AHXPBR1B\MC900435236[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5079" y="6045799"/>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812801" y="6183809"/>
            <a:ext cx="8585200" cy="384721"/>
          </a:xfrm>
          <a:prstGeom prst="rect">
            <a:avLst/>
          </a:prstGeom>
          <a:noFill/>
        </p:spPr>
        <p:txBody>
          <a:bodyPr wrap="square" rtlCol="0">
            <a:spAutoFit/>
          </a:bodyPr>
          <a:lstStyle/>
          <a:p>
            <a:r>
              <a:rPr lang="en-US" sz="1900" dirty="0" smtClean="0">
                <a:hlinkClick r:id="rId7"/>
              </a:rPr>
              <a:t>Medicaid Alert 14-02</a:t>
            </a:r>
            <a:r>
              <a:rPr lang="en-US" sz="1900" dirty="0" smtClean="0"/>
              <a:t> provides additional guidance.</a:t>
            </a:r>
            <a:endParaRPr lang="en-US" sz="1900" dirty="0"/>
          </a:p>
        </p:txBody>
      </p:sp>
      <p:sp>
        <p:nvSpPr>
          <p:cNvPr id="13"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5"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90</a:t>
            </a:fld>
            <a:endParaRPr lang="en-US" dirty="0">
              <a:solidFill>
                <a:schemeClr val="bg1"/>
              </a:solidFill>
            </a:endParaRPr>
          </a:p>
        </p:txBody>
      </p:sp>
    </p:spTree>
    <p:extLst>
      <p:ext uri="{BB962C8B-B14F-4D97-AF65-F5344CB8AC3E}">
        <p14:creationId xmlns:p14="http://schemas.microsoft.com/office/powerpoint/2010/main" val="2933943340"/>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sp>
        <p:nvSpPr>
          <p:cNvPr id="5" name="Title 4"/>
          <p:cNvSpPr>
            <a:spLocks noGrp="1"/>
          </p:cNvSpPr>
          <p:nvPr>
            <p:ph type="title"/>
          </p:nvPr>
        </p:nvSpPr>
        <p:spPr/>
        <p:txBody>
          <a:bodyPr/>
          <a:lstStyle/>
          <a:p>
            <a:r>
              <a:rPr lang="en-US" dirty="0" smtClean="0">
                <a:solidFill>
                  <a:srgbClr val="25438E"/>
                </a:solidFill>
              </a:rPr>
              <a:t>Current Procedural Terminology (CPT) Codes</a:t>
            </a:r>
            <a:endParaRPr lang="en-US" dirty="0">
              <a:solidFill>
                <a:srgbClr val="25438E"/>
              </a:solidFill>
            </a:endParaRPr>
          </a:p>
        </p:txBody>
      </p:sp>
      <p:sp>
        <p:nvSpPr>
          <p:cNvPr id="6" name="Content Placeholder 5"/>
          <p:cNvSpPr>
            <a:spLocks noGrp="1"/>
          </p:cNvSpPr>
          <p:nvPr>
            <p:ph idx="1"/>
          </p:nvPr>
        </p:nvSpPr>
        <p:spPr/>
        <p:txBody>
          <a:bodyPr/>
          <a:lstStyle/>
          <a:p>
            <a:r>
              <a:rPr lang="en-US" dirty="0" smtClean="0"/>
              <a:t>CPT</a:t>
            </a:r>
            <a:r>
              <a:rPr lang="en-US" dirty="0"/>
              <a:t>® is a registered trademark of the American Medical </a:t>
            </a:r>
            <a:r>
              <a:rPr lang="en-US" dirty="0" smtClean="0"/>
              <a:t>Association (AMA).</a:t>
            </a:r>
          </a:p>
          <a:p>
            <a:r>
              <a:rPr lang="en-US" dirty="0"/>
              <a:t>The CPT coding system offers practitioners a uniform process for coding medical services that streamlines reporting and increases accuracy and efficiency</a:t>
            </a:r>
            <a:r>
              <a:rPr lang="en-US" dirty="0" smtClean="0"/>
              <a:t>.</a:t>
            </a:r>
          </a:p>
          <a:p>
            <a:r>
              <a:rPr lang="en-US" dirty="0"/>
              <a:t>A CPT code shows what service(s) were rendered. </a:t>
            </a:r>
            <a:endParaRPr lang="en-US" dirty="0" smtClean="0"/>
          </a:p>
          <a:p>
            <a:r>
              <a:rPr lang="en-US" dirty="0"/>
              <a:t>Appropriate CPT codes must be included on claims. </a:t>
            </a:r>
            <a:endParaRPr lang="en-US" dirty="0" smtClean="0"/>
          </a:p>
          <a:p>
            <a:r>
              <a:rPr lang="en-US" dirty="0" smtClean="0"/>
              <a:t>For CPT </a:t>
            </a:r>
            <a:r>
              <a:rPr lang="en-US" dirty="0"/>
              <a:t>codes available for SSHSP claims refer to </a:t>
            </a:r>
            <a:r>
              <a:rPr lang="en-US" dirty="0">
                <a:hlinkClick r:id="rId4"/>
              </a:rPr>
              <a:t>Handout </a:t>
            </a:r>
            <a:r>
              <a:rPr lang="en-US" dirty="0" smtClean="0">
                <a:hlinkClick r:id="rId4"/>
              </a:rPr>
              <a:t>5</a:t>
            </a:r>
            <a:r>
              <a:rPr lang="en-US" dirty="0" smtClean="0"/>
              <a:t>.  </a:t>
            </a:r>
            <a:endParaRPr lang="en-US" dirty="0"/>
          </a:p>
        </p:txBody>
      </p:sp>
      <p:sp>
        <p:nvSpPr>
          <p:cNvPr id="9"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91</a:t>
            </a:fld>
            <a:endParaRPr lang="en-US" dirty="0">
              <a:solidFill>
                <a:schemeClr val="bg1"/>
              </a:solidFill>
            </a:endParaRPr>
          </a:p>
        </p:txBody>
      </p:sp>
    </p:spTree>
    <p:extLst>
      <p:ext uri="{BB962C8B-B14F-4D97-AF65-F5344CB8AC3E}">
        <p14:creationId xmlns:p14="http://schemas.microsoft.com/office/powerpoint/2010/main" val="396625717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sp>
        <p:nvSpPr>
          <p:cNvPr id="5" name="Title 4"/>
          <p:cNvSpPr>
            <a:spLocks noGrp="1"/>
          </p:cNvSpPr>
          <p:nvPr>
            <p:ph type="title"/>
          </p:nvPr>
        </p:nvSpPr>
        <p:spPr/>
        <p:txBody>
          <a:bodyPr/>
          <a:lstStyle/>
          <a:p>
            <a:r>
              <a:rPr lang="en-US" dirty="0" smtClean="0">
                <a:solidFill>
                  <a:srgbClr val="25438E"/>
                </a:solidFill>
              </a:rPr>
              <a:t>Procedure Code Modifiers</a:t>
            </a:r>
            <a:endParaRPr lang="en-US" dirty="0">
              <a:solidFill>
                <a:srgbClr val="25438E"/>
              </a:solidFill>
            </a:endParaRPr>
          </a:p>
        </p:txBody>
      </p:sp>
      <p:sp>
        <p:nvSpPr>
          <p:cNvPr id="6" name="Content Placeholder 5"/>
          <p:cNvSpPr>
            <a:spLocks noGrp="1"/>
          </p:cNvSpPr>
          <p:nvPr>
            <p:ph idx="1"/>
          </p:nvPr>
        </p:nvSpPr>
        <p:spPr>
          <a:xfrm>
            <a:off x="838200" y="1422401"/>
            <a:ext cx="10515600" cy="4747846"/>
          </a:xfrm>
        </p:spPr>
        <p:txBody>
          <a:bodyPr>
            <a:normAutofit fontScale="92500"/>
          </a:bodyPr>
          <a:lstStyle/>
          <a:p>
            <a:pPr marL="0" indent="0">
              <a:buNone/>
            </a:pPr>
            <a:r>
              <a:rPr lang="en-US" b="1" dirty="0">
                <a:solidFill>
                  <a:srgbClr val="F2B800"/>
                </a:solidFill>
              </a:rPr>
              <a:t>Physical, </a:t>
            </a:r>
            <a:r>
              <a:rPr lang="en-US" b="1" dirty="0" smtClean="0">
                <a:solidFill>
                  <a:srgbClr val="F2B800"/>
                </a:solidFill>
              </a:rPr>
              <a:t>occupational</a:t>
            </a:r>
            <a:r>
              <a:rPr lang="en-US" b="1" dirty="0">
                <a:solidFill>
                  <a:srgbClr val="F2B800"/>
                </a:solidFill>
              </a:rPr>
              <a:t>, and </a:t>
            </a:r>
            <a:r>
              <a:rPr lang="en-US" b="1" dirty="0" smtClean="0">
                <a:solidFill>
                  <a:srgbClr val="F2B800"/>
                </a:solidFill>
              </a:rPr>
              <a:t>speech </a:t>
            </a:r>
            <a:r>
              <a:rPr lang="en-US" b="1" dirty="0">
                <a:solidFill>
                  <a:srgbClr val="F2B800"/>
                </a:solidFill>
              </a:rPr>
              <a:t>t</a:t>
            </a:r>
            <a:r>
              <a:rPr lang="en-US" b="1" dirty="0" smtClean="0">
                <a:solidFill>
                  <a:srgbClr val="F2B800"/>
                </a:solidFill>
              </a:rPr>
              <a:t>herapy claims now require </a:t>
            </a:r>
            <a:r>
              <a:rPr lang="en-US" b="1" dirty="0">
                <a:solidFill>
                  <a:srgbClr val="F2B800"/>
                </a:solidFill>
              </a:rPr>
              <a:t>m</a:t>
            </a:r>
            <a:r>
              <a:rPr lang="en-US" b="1" dirty="0" smtClean="0">
                <a:solidFill>
                  <a:srgbClr val="F2B800"/>
                </a:solidFill>
              </a:rPr>
              <a:t>odifiers.</a:t>
            </a:r>
          </a:p>
          <a:p>
            <a:r>
              <a:rPr lang="en-US" dirty="0"/>
              <a:t>SSHSP Medicaid claims submitted for </a:t>
            </a:r>
            <a:r>
              <a:rPr lang="en-US" dirty="0" smtClean="0"/>
              <a:t>PT, OT, </a:t>
            </a:r>
            <a:r>
              <a:rPr lang="en-US" dirty="0"/>
              <a:t>and </a:t>
            </a:r>
            <a:r>
              <a:rPr lang="en-US" dirty="0" smtClean="0"/>
              <a:t>ST services (</a:t>
            </a:r>
            <a:r>
              <a:rPr lang="en-US" dirty="0"/>
              <a:t>evaluations and ongoing services) must include the </a:t>
            </a:r>
            <a:r>
              <a:rPr lang="en-US" dirty="0" smtClean="0"/>
              <a:t>two-digit </a:t>
            </a:r>
            <a:r>
              <a:rPr lang="en-US" dirty="0"/>
              <a:t>procedure code </a:t>
            </a:r>
            <a:r>
              <a:rPr lang="en-US" dirty="0" smtClean="0"/>
              <a:t>modifier </a:t>
            </a:r>
            <a:r>
              <a:rPr lang="en-US" dirty="0"/>
              <a:t>to identify the type </a:t>
            </a:r>
            <a:r>
              <a:rPr lang="en-US" dirty="0" smtClean="0"/>
              <a:t>of service. </a:t>
            </a:r>
            <a:endParaRPr lang="en-US" dirty="0" smtClean="0"/>
          </a:p>
          <a:p>
            <a:r>
              <a:rPr lang="en-US" dirty="0" smtClean="0"/>
              <a:t>Each </a:t>
            </a:r>
            <a:r>
              <a:rPr lang="en-US" dirty="0"/>
              <a:t>therapy type has a unique procedure code modifier that must be included on the claim. </a:t>
            </a:r>
            <a:endParaRPr lang="en-US" dirty="0" smtClean="0"/>
          </a:p>
          <a:p>
            <a:pPr lvl="1"/>
            <a:r>
              <a:rPr lang="en-US" dirty="0"/>
              <a:t>GP – Physical therapy</a:t>
            </a:r>
          </a:p>
          <a:p>
            <a:pPr lvl="1"/>
            <a:r>
              <a:rPr lang="en-US" dirty="0"/>
              <a:t>GO – Occupational therapy</a:t>
            </a:r>
          </a:p>
          <a:p>
            <a:pPr lvl="1"/>
            <a:r>
              <a:rPr lang="en-US" dirty="0" smtClean="0"/>
              <a:t>GN </a:t>
            </a:r>
            <a:r>
              <a:rPr lang="en-US" dirty="0"/>
              <a:t>– Speech therapy </a:t>
            </a:r>
            <a:endParaRPr lang="en-US" dirty="0" smtClean="0"/>
          </a:p>
          <a:p>
            <a:r>
              <a:rPr lang="en-US" dirty="0" smtClean="0"/>
              <a:t>The procedure code modifier should match the service provider.</a:t>
            </a:r>
          </a:p>
          <a:p>
            <a:pPr lvl="1"/>
            <a:r>
              <a:rPr lang="en-US" dirty="0" smtClean="0">
                <a:solidFill>
                  <a:srgbClr val="0075C9"/>
                </a:solidFill>
              </a:rPr>
              <a:t>Example</a:t>
            </a:r>
            <a:r>
              <a:rPr lang="en-US" dirty="0" smtClean="0"/>
              <a:t>: CPT Code 97150 group therapy—therapy service provided by PT, a GP modifier code would be used.  If an OT uses this CPT code, a GO modifier would be used.  </a:t>
            </a:r>
            <a:endParaRPr lang="en-US" dirty="0"/>
          </a:p>
        </p:txBody>
      </p:sp>
      <p:pic>
        <p:nvPicPr>
          <p:cNvPr id="9" name="Picture 2" descr="C:\Users\scosta\AppData\Local\Microsoft\Windows\Temporary Internet Files\Content.IE5\AHXPBR1B\MC9004352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5079" y="6045799"/>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812801" y="6299938"/>
            <a:ext cx="8585200" cy="384721"/>
          </a:xfrm>
          <a:prstGeom prst="rect">
            <a:avLst/>
          </a:prstGeom>
          <a:noFill/>
        </p:spPr>
        <p:txBody>
          <a:bodyPr wrap="square" rtlCol="0">
            <a:spAutoFit/>
          </a:bodyPr>
          <a:lstStyle/>
          <a:p>
            <a:r>
              <a:rPr lang="en-US" sz="1900" dirty="0" smtClean="0">
                <a:hlinkClick r:id="rId5"/>
              </a:rPr>
              <a:t>Medicaid Alert 14-06</a:t>
            </a:r>
            <a:r>
              <a:rPr lang="en-US" sz="1900" dirty="0" smtClean="0"/>
              <a:t> provides additional guidance.</a:t>
            </a:r>
            <a:endParaRPr lang="en-US" sz="1900" dirty="0"/>
          </a:p>
        </p:txBody>
      </p:sp>
      <p:sp>
        <p:nvSpPr>
          <p:cNvPr id="13"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5"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92</a:t>
            </a:fld>
            <a:endParaRPr lang="en-US" dirty="0">
              <a:solidFill>
                <a:schemeClr val="bg1"/>
              </a:solidFill>
            </a:endParaRPr>
          </a:p>
        </p:txBody>
      </p:sp>
    </p:spTree>
    <p:extLst>
      <p:ext uri="{BB962C8B-B14F-4D97-AF65-F5344CB8AC3E}">
        <p14:creationId xmlns:p14="http://schemas.microsoft.com/office/powerpoint/2010/main" val="147660700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57546"/>
            <a:ext cx="1477401" cy="628716"/>
          </a:xfrm>
          <a:prstGeom prst="rect">
            <a:avLst/>
          </a:prstGeom>
        </p:spPr>
      </p:pic>
      <p:sp>
        <p:nvSpPr>
          <p:cNvPr id="8" name="TextBox 7"/>
          <p:cNvSpPr txBox="1"/>
          <p:nvPr/>
        </p:nvSpPr>
        <p:spPr>
          <a:xfrm>
            <a:off x="969080" y="6287238"/>
            <a:ext cx="6295319" cy="3847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900" b="0" i="0" u="none" strike="noStrike" kern="0" cap="none" spc="0" normalizeH="0" baseline="0" noProof="0" dirty="0" smtClean="0">
                <a:ln>
                  <a:noFill/>
                </a:ln>
                <a:solidFill>
                  <a:prstClr val="black"/>
                </a:solidFill>
                <a:effectLst/>
                <a:uLnTx/>
                <a:uFillTx/>
                <a:hlinkClick r:id="rId4"/>
              </a:rPr>
              <a:t>Medicaid Alert 13-05</a:t>
            </a:r>
            <a:r>
              <a:rPr kumimoji="0" lang="en-US" sz="1900" b="0" i="0" u="none" strike="noStrike" kern="0" cap="none" spc="0" normalizeH="0" baseline="0" noProof="0" dirty="0" smtClean="0">
                <a:ln>
                  <a:noFill/>
                </a:ln>
                <a:solidFill>
                  <a:prstClr val="black"/>
                </a:solidFill>
                <a:effectLst/>
                <a:uLnTx/>
                <a:uFillTx/>
              </a:rPr>
              <a:t> will provide</a:t>
            </a:r>
            <a:r>
              <a:rPr kumimoji="0" lang="en-US" sz="1900" b="0" i="0" u="none" strike="noStrike" kern="0" cap="none" spc="0" normalizeH="0" noProof="0" dirty="0" smtClean="0">
                <a:ln>
                  <a:noFill/>
                </a:ln>
                <a:solidFill>
                  <a:prstClr val="black"/>
                </a:solidFill>
                <a:effectLst/>
                <a:uLnTx/>
                <a:uFillTx/>
              </a:rPr>
              <a:t> additional support on </a:t>
            </a:r>
            <a:r>
              <a:rPr kumimoji="0" lang="en-US" sz="1900" b="0" i="0" u="none" strike="noStrike" kern="0" cap="none" spc="0" normalizeH="0" noProof="0" dirty="0" smtClean="0">
                <a:ln>
                  <a:noFill/>
                </a:ln>
                <a:solidFill>
                  <a:prstClr val="black"/>
                </a:solidFill>
                <a:effectLst/>
                <a:uLnTx/>
                <a:uFillTx/>
              </a:rPr>
              <a:t>t</a:t>
            </a:r>
            <a:r>
              <a:rPr kumimoji="0" lang="en-US" sz="1900" b="0" i="0" u="none" strike="noStrike" kern="0" cap="none" spc="0" normalizeH="0" baseline="0" noProof="0" dirty="0" smtClean="0">
                <a:ln>
                  <a:noFill/>
                </a:ln>
                <a:solidFill>
                  <a:prstClr val="black"/>
                </a:solidFill>
                <a:effectLst/>
                <a:uLnTx/>
                <a:uFillTx/>
              </a:rPr>
              <a:t>imely billing</a:t>
            </a:r>
            <a:r>
              <a:rPr kumimoji="0" lang="en-US" sz="1900" b="0" i="0" u="none" strike="noStrike" kern="0" cap="none" spc="0" normalizeH="0" baseline="0" noProof="0" dirty="0" smtClean="0">
                <a:ln>
                  <a:noFill/>
                </a:ln>
                <a:solidFill>
                  <a:prstClr val="black"/>
                </a:solidFill>
                <a:effectLst/>
                <a:uLnTx/>
                <a:uFillTx/>
              </a:rPr>
              <a:t>.</a:t>
            </a:r>
          </a:p>
        </p:txBody>
      </p:sp>
      <p:sp>
        <p:nvSpPr>
          <p:cNvPr id="5" name="Title 4"/>
          <p:cNvSpPr>
            <a:spLocks noGrp="1"/>
          </p:cNvSpPr>
          <p:nvPr>
            <p:ph type="title"/>
          </p:nvPr>
        </p:nvSpPr>
        <p:spPr/>
        <p:txBody>
          <a:bodyPr/>
          <a:lstStyle/>
          <a:p>
            <a:r>
              <a:rPr lang="en-US" dirty="0" smtClean="0">
                <a:solidFill>
                  <a:srgbClr val="25438E"/>
                </a:solidFill>
              </a:rPr>
              <a:t>Achieving Maximum Reimbursement</a:t>
            </a:r>
            <a:endParaRPr lang="en-US" dirty="0">
              <a:solidFill>
                <a:srgbClr val="25438E"/>
              </a:solidFill>
            </a:endParaRPr>
          </a:p>
        </p:txBody>
      </p:sp>
      <p:sp>
        <p:nvSpPr>
          <p:cNvPr id="6" name="Content Placeholder 5"/>
          <p:cNvSpPr>
            <a:spLocks noGrp="1"/>
          </p:cNvSpPr>
          <p:nvPr>
            <p:ph idx="1"/>
          </p:nvPr>
        </p:nvSpPr>
        <p:spPr>
          <a:xfrm>
            <a:off x="838200" y="1341851"/>
            <a:ext cx="10515600" cy="4941038"/>
          </a:xfrm>
        </p:spPr>
        <p:txBody>
          <a:bodyPr>
            <a:normAutofit/>
          </a:bodyPr>
          <a:lstStyle/>
          <a:p>
            <a:pPr>
              <a:lnSpc>
                <a:spcPct val="100000"/>
              </a:lnSpc>
            </a:pPr>
            <a:r>
              <a:rPr lang="en-US" dirty="0" smtClean="0"/>
              <a:t>Submit claims to CNYRIC as soon as all supporting documentation has been met/obtained</a:t>
            </a:r>
            <a:r>
              <a:rPr lang="en-US" dirty="0"/>
              <a:t>. </a:t>
            </a:r>
            <a:endParaRPr lang="en-US" dirty="0" smtClean="0"/>
          </a:p>
          <a:p>
            <a:pPr lvl="1">
              <a:lnSpc>
                <a:spcPct val="100000"/>
              </a:lnSpc>
            </a:pPr>
            <a:r>
              <a:rPr lang="en-US" b="1" dirty="0" smtClean="0">
                <a:solidFill>
                  <a:schemeClr val="accent2">
                    <a:lumMod val="50000"/>
                  </a:schemeClr>
                </a:solidFill>
              </a:rPr>
              <a:t>Best </a:t>
            </a:r>
            <a:r>
              <a:rPr lang="en-US" b="1" dirty="0">
                <a:solidFill>
                  <a:schemeClr val="accent2">
                    <a:lumMod val="50000"/>
                  </a:schemeClr>
                </a:solidFill>
              </a:rPr>
              <a:t>practice </a:t>
            </a:r>
            <a:r>
              <a:rPr lang="en-US" dirty="0">
                <a:solidFill>
                  <a:schemeClr val="accent2">
                    <a:lumMod val="50000"/>
                  </a:schemeClr>
                </a:solidFill>
              </a:rPr>
              <a:t>= initially submit within 6 months. </a:t>
            </a:r>
          </a:p>
          <a:p>
            <a:pPr lvl="1">
              <a:lnSpc>
                <a:spcPct val="100000"/>
              </a:lnSpc>
            </a:pPr>
            <a:r>
              <a:rPr lang="en-US" dirty="0" smtClean="0"/>
              <a:t>Claims </a:t>
            </a:r>
            <a:r>
              <a:rPr lang="en-US" dirty="0"/>
              <a:t>must be submitted to CNYRIC no later than 11.5 months </a:t>
            </a:r>
            <a:r>
              <a:rPr lang="en-US" dirty="0" smtClean="0"/>
              <a:t>after </a:t>
            </a:r>
            <a:r>
              <a:rPr lang="en-US" dirty="0"/>
              <a:t>the date of </a:t>
            </a:r>
            <a:r>
              <a:rPr lang="en-US" dirty="0" smtClean="0"/>
              <a:t>service. </a:t>
            </a:r>
          </a:p>
          <a:p>
            <a:pPr>
              <a:lnSpc>
                <a:spcPct val="100000"/>
              </a:lnSpc>
            </a:pPr>
            <a:r>
              <a:rPr lang="en-US" dirty="0" smtClean="0"/>
              <a:t>Review web reports provided by CNYRIC.</a:t>
            </a:r>
          </a:p>
          <a:p>
            <a:pPr lvl="1">
              <a:lnSpc>
                <a:spcPct val="100000"/>
              </a:lnSpc>
            </a:pPr>
            <a:r>
              <a:rPr lang="en-US" dirty="0" smtClean="0"/>
              <a:t>Identify and take corrective action to resubmit claims within allowed time frame.</a:t>
            </a:r>
          </a:p>
          <a:p>
            <a:pPr lvl="1">
              <a:lnSpc>
                <a:spcPct val="100000"/>
              </a:lnSpc>
            </a:pPr>
            <a:r>
              <a:rPr lang="en-US" dirty="0" smtClean="0"/>
              <a:t>Resubmissions can not go past the 11.5 month deadline.</a:t>
            </a:r>
          </a:p>
          <a:p>
            <a:pPr lvl="1">
              <a:lnSpc>
                <a:spcPct val="100000"/>
              </a:lnSpc>
            </a:pPr>
            <a:r>
              <a:rPr lang="en-US" dirty="0" smtClean="0"/>
              <a:t>The local </a:t>
            </a:r>
            <a:r>
              <a:rPr lang="en-US" dirty="0"/>
              <a:t>RIC </a:t>
            </a:r>
            <a:r>
              <a:rPr lang="en-US" dirty="0" smtClean="0"/>
              <a:t>provides support, password authorization, and training on access and use of web reports.</a:t>
            </a:r>
            <a:endParaRPr lang="en-US" dirty="0"/>
          </a:p>
          <a:p>
            <a:pPr>
              <a:lnSpc>
                <a:spcPct val="100000"/>
              </a:lnSpc>
            </a:pPr>
            <a:r>
              <a:rPr lang="en-US" dirty="0" smtClean="0"/>
              <a:t>See </a:t>
            </a:r>
            <a:r>
              <a:rPr lang="en-US" dirty="0"/>
              <a:t>the </a:t>
            </a:r>
            <a:r>
              <a:rPr lang="en-US" dirty="0">
                <a:hlinkClick r:id="rId5"/>
              </a:rPr>
              <a:t>Monthly Claiming/Billing Calendar</a:t>
            </a:r>
            <a:r>
              <a:rPr lang="en-US" dirty="0"/>
              <a:t> for dates of submission</a:t>
            </a:r>
            <a:r>
              <a:rPr lang="en-US" dirty="0" smtClean="0"/>
              <a:t>.</a:t>
            </a:r>
            <a:endParaRPr lang="en-US" dirty="0"/>
          </a:p>
        </p:txBody>
      </p:sp>
      <p:pic>
        <p:nvPicPr>
          <p:cNvPr id="12" name="Picture 2" descr="C:\Users\scosta\AppData\Local\Microsoft\Windows\Temporary Internet Files\Content.IE5\AHXPBR1B\MC900435236[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5079" y="6045799"/>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11"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5"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93</a:t>
            </a:fld>
            <a:endParaRPr lang="en-US" dirty="0">
              <a:solidFill>
                <a:schemeClr val="bg1"/>
              </a:solidFill>
            </a:endParaRPr>
          </a:p>
        </p:txBody>
      </p:sp>
    </p:spTree>
    <p:extLst>
      <p:ext uri="{BB962C8B-B14F-4D97-AF65-F5344CB8AC3E}">
        <p14:creationId xmlns:p14="http://schemas.microsoft.com/office/powerpoint/2010/main" val="3968562611"/>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57546"/>
            <a:ext cx="1477401" cy="628716"/>
          </a:xfrm>
          <a:prstGeom prst="rect">
            <a:avLst/>
          </a:prstGeom>
        </p:spPr>
      </p:pic>
      <p:sp>
        <p:nvSpPr>
          <p:cNvPr id="7" name="Title 6"/>
          <p:cNvSpPr>
            <a:spLocks noGrp="1"/>
          </p:cNvSpPr>
          <p:nvPr>
            <p:ph type="title"/>
          </p:nvPr>
        </p:nvSpPr>
        <p:spPr/>
        <p:txBody>
          <a:bodyPr/>
          <a:lstStyle/>
          <a:p>
            <a:r>
              <a:rPr lang="en-US" dirty="0" smtClean="0">
                <a:solidFill>
                  <a:srgbClr val="25438E"/>
                </a:solidFill>
              </a:rPr>
              <a:t>Achieving Maximum Reimbursement</a:t>
            </a:r>
            <a:endParaRPr lang="en-US" dirty="0">
              <a:solidFill>
                <a:srgbClr val="25438E"/>
              </a:solidFill>
            </a:endParaRPr>
          </a:p>
        </p:txBody>
      </p:sp>
      <p:sp>
        <p:nvSpPr>
          <p:cNvPr id="8" name="Content Placeholder 7"/>
          <p:cNvSpPr>
            <a:spLocks noGrp="1"/>
          </p:cNvSpPr>
          <p:nvPr>
            <p:ph idx="1"/>
          </p:nvPr>
        </p:nvSpPr>
        <p:spPr>
          <a:xfrm>
            <a:off x="838200" y="1409700"/>
            <a:ext cx="10515600" cy="4980998"/>
          </a:xfrm>
        </p:spPr>
        <p:txBody>
          <a:bodyPr>
            <a:normAutofit fontScale="92500" lnSpcReduction="10000"/>
          </a:bodyPr>
          <a:lstStyle/>
          <a:p>
            <a:pPr marL="0" indent="0">
              <a:lnSpc>
                <a:spcPct val="100000"/>
              </a:lnSpc>
              <a:buNone/>
            </a:pPr>
            <a:r>
              <a:rPr lang="en-US" b="1" dirty="0" smtClean="0">
                <a:solidFill>
                  <a:srgbClr val="7030A0"/>
                </a:solidFill>
              </a:rPr>
              <a:t>Can a billing provider submit a claim over 12 months old?</a:t>
            </a:r>
          </a:p>
          <a:p>
            <a:pPr>
              <a:lnSpc>
                <a:spcPct val="100000"/>
              </a:lnSpc>
            </a:pPr>
            <a:r>
              <a:rPr lang="en-US" dirty="0" smtClean="0"/>
              <a:t>If </a:t>
            </a:r>
            <a:r>
              <a:rPr lang="en-US" dirty="0"/>
              <a:t>claim </a:t>
            </a:r>
            <a:r>
              <a:rPr lang="en-US" dirty="0" smtClean="0"/>
              <a:t>submission </a:t>
            </a:r>
            <a:r>
              <a:rPr lang="en-US" dirty="0"/>
              <a:t>is delayed due </a:t>
            </a:r>
            <a:r>
              <a:rPr lang="en-US" dirty="0" smtClean="0"/>
              <a:t>to certain </a:t>
            </a:r>
            <a:r>
              <a:rPr lang="en-US" dirty="0"/>
              <a:t>circumstances outside the control of the </a:t>
            </a:r>
            <a:r>
              <a:rPr lang="en-US" dirty="0" smtClean="0"/>
              <a:t>provider</a:t>
            </a:r>
            <a:r>
              <a:rPr lang="en-US" dirty="0"/>
              <a:t>, </a:t>
            </a:r>
            <a:r>
              <a:rPr lang="en-US" dirty="0" smtClean="0"/>
              <a:t>a </a:t>
            </a:r>
            <a:r>
              <a:rPr lang="en-US" dirty="0"/>
              <a:t>formal request (in writing) </a:t>
            </a:r>
            <a:r>
              <a:rPr lang="en-US" dirty="0" smtClean="0"/>
              <a:t>may be made to DOH to file the claim late. DOH will </a:t>
            </a:r>
            <a:r>
              <a:rPr lang="en-US" dirty="0"/>
              <a:t>review </a:t>
            </a:r>
            <a:r>
              <a:rPr lang="en-US" dirty="0" smtClean="0"/>
              <a:t>each case to determine if back claiming is permissible.</a:t>
            </a:r>
          </a:p>
          <a:p>
            <a:pPr>
              <a:lnSpc>
                <a:spcPct val="100000"/>
              </a:lnSpc>
            </a:pPr>
            <a:r>
              <a:rPr lang="en-US" dirty="0" smtClean="0"/>
              <a:t>Potentially valid reasons could include:</a:t>
            </a:r>
          </a:p>
          <a:p>
            <a:pPr lvl="1">
              <a:lnSpc>
                <a:spcPct val="100000"/>
              </a:lnSpc>
            </a:pPr>
            <a:r>
              <a:rPr lang="en-US" dirty="0" smtClean="0"/>
              <a:t>Delay in Medicaid eligibility determinations;</a:t>
            </a:r>
          </a:p>
          <a:p>
            <a:pPr lvl="1">
              <a:lnSpc>
                <a:spcPct val="100000"/>
              </a:lnSpc>
            </a:pPr>
            <a:r>
              <a:rPr lang="en-US" dirty="0" err="1" smtClean="0"/>
              <a:t>eMedNY</a:t>
            </a:r>
            <a:r>
              <a:rPr lang="en-US" dirty="0" smtClean="0"/>
              <a:t> system errors; or</a:t>
            </a:r>
          </a:p>
          <a:p>
            <a:pPr lvl="1">
              <a:lnSpc>
                <a:spcPct val="100000"/>
              </a:lnSpc>
            </a:pPr>
            <a:r>
              <a:rPr lang="en-US" dirty="0" smtClean="0"/>
              <a:t>State directed delays.</a:t>
            </a:r>
          </a:p>
          <a:p>
            <a:pPr>
              <a:lnSpc>
                <a:spcPct val="100000"/>
              </a:lnSpc>
            </a:pPr>
            <a:r>
              <a:rPr lang="en-US" dirty="0" smtClean="0"/>
              <a:t>Potentially non-valid reasons could include:</a:t>
            </a:r>
          </a:p>
          <a:p>
            <a:pPr lvl="1">
              <a:lnSpc>
                <a:spcPct val="100000"/>
              </a:lnSpc>
            </a:pPr>
            <a:r>
              <a:rPr lang="en-US" dirty="0" smtClean="0"/>
              <a:t>Third party billing vendor software </a:t>
            </a:r>
            <a:r>
              <a:rPr lang="en-US" dirty="0" smtClean="0"/>
              <a:t>deficiencies;</a:t>
            </a:r>
          </a:p>
          <a:p>
            <a:pPr lvl="1">
              <a:lnSpc>
                <a:spcPct val="100000"/>
              </a:lnSpc>
            </a:pPr>
            <a:r>
              <a:rPr lang="en-US" dirty="0" smtClean="0"/>
              <a:t>Billing provider not affiliating the clinician; or</a:t>
            </a:r>
          </a:p>
          <a:p>
            <a:pPr lvl="1">
              <a:lnSpc>
                <a:spcPct val="100000"/>
              </a:lnSpc>
            </a:pPr>
            <a:r>
              <a:rPr lang="en-US" dirty="0" smtClean="0"/>
              <a:t>Resubmission of denials past the 11.5 month deadline.</a:t>
            </a:r>
          </a:p>
        </p:txBody>
      </p:sp>
      <p:sp>
        <p:nvSpPr>
          <p:cNvPr id="15" name="TextBox 14"/>
          <p:cNvSpPr txBox="1"/>
          <p:nvPr/>
        </p:nvSpPr>
        <p:spPr>
          <a:xfrm>
            <a:off x="867480" y="6287238"/>
            <a:ext cx="7717720" cy="3847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900" b="0" i="0" u="none" strike="noStrike" kern="0" cap="none" spc="0" normalizeH="0" baseline="0" noProof="0" dirty="0" smtClean="0">
                <a:ln>
                  <a:noFill/>
                </a:ln>
                <a:solidFill>
                  <a:prstClr val="black"/>
                </a:solidFill>
                <a:effectLst/>
                <a:uLnTx/>
                <a:uFillTx/>
              </a:rPr>
              <a:t>These</a:t>
            </a:r>
            <a:r>
              <a:rPr kumimoji="0" lang="en-US" sz="1900" b="0" i="0" u="none" strike="noStrike" kern="0" cap="none" spc="0" normalizeH="0" noProof="0" dirty="0" smtClean="0">
                <a:ln>
                  <a:noFill/>
                </a:ln>
                <a:solidFill>
                  <a:prstClr val="black"/>
                </a:solidFill>
                <a:effectLst/>
                <a:uLnTx/>
                <a:uFillTx/>
              </a:rPr>
              <a:t> are examples only.</a:t>
            </a:r>
            <a:endParaRPr kumimoji="0" lang="en-US" sz="1900" b="0" i="0" u="none" strike="noStrike" kern="0" cap="none" spc="0" normalizeH="0" baseline="0" noProof="0" dirty="0" smtClean="0">
              <a:ln>
                <a:noFill/>
              </a:ln>
              <a:solidFill>
                <a:prstClr val="black"/>
              </a:solidFill>
              <a:effectLst/>
              <a:uLnTx/>
              <a:uFillTx/>
            </a:endParaRPr>
          </a:p>
        </p:txBody>
      </p:sp>
      <p:pic>
        <p:nvPicPr>
          <p:cNvPr id="18" name="Picture 2" descr="C:\Users\scosta\AppData\Local\Microsoft\Windows\Temporary Internet Files\Content.IE5\AHXPBR1B\MC9004352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5079" y="6045799"/>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12"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3"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94</a:t>
            </a:fld>
            <a:endParaRPr lang="en-US" dirty="0">
              <a:solidFill>
                <a:schemeClr val="bg1"/>
              </a:solidFill>
            </a:endParaRPr>
          </a:p>
        </p:txBody>
      </p:sp>
      <p:sp>
        <p:nvSpPr>
          <p:cNvPr id="5" name="TextBox 4"/>
          <p:cNvSpPr txBox="1"/>
          <p:nvPr/>
        </p:nvSpPr>
        <p:spPr>
          <a:xfrm>
            <a:off x="6858000" y="3340100"/>
            <a:ext cx="42418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484227063"/>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sp>
        <p:nvSpPr>
          <p:cNvPr id="3" name="Rectangle 2"/>
          <p:cNvSpPr/>
          <p:nvPr/>
        </p:nvSpPr>
        <p:spPr>
          <a:xfrm>
            <a:off x="842079" y="6121854"/>
            <a:ext cx="9394119" cy="677108"/>
          </a:xfrm>
          <a:prstGeom prst="rect">
            <a:avLst/>
          </a:prstGeom>
          <a:noFill/>
          <a:ln w="19050">
            <a:noFill/>
          </a:ln>
        </p:spPr>
        <p:style>
          <a:lnRef idx="2">
            <a:schemeClr val="accent4"/>
          </a:lnRef>
          <a:fillRef idx="1">
            <a:schemeClr val="lt1"/>
          </a:fillRef>
          <a:effectRef idx="0">
            <a:schemeClr val="accent4"/>
          </a:effectRef>
          <a:fontRef idx="minor">
            <a:schemeClr val="dk1"/>
          </a:fontRef>
        </p:style>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900" b="0" i="0" u="none" strike="noStrike" kern="0" cap="none" spc="0" normalizeH="0" baseline="0" noProof="0" dirty="0" smtClean="0">
                <a:solidFill>
                  <a:schemeClr val="tx1"/>
                </a:solidFill>
                <a:effectLst/>
                <a:uLnTx/>
                <a:uFillTx/>
                <a:cs typeface="Arial" panose="020B0604020202020204" pitchFamily="34" charset="0"/>
              </a:rPr>
              <a:t>NYS Medicaid requires all billing providers to register for electronic funds transfer (EFT).  See instructions in </a:t>
            </a:r>
            <a:r>
              <a:rPr kumimoji="0" lang="en-US" sz="1900" b="0" i="0" u="none" strike="noStrike" kern="0" cap="none" spc="0" normalizeH="0" baseline="0" noProof="0" dirty="0" smtClean="0">
                <a:solidFill>
                  <a:schemeClr val="tx1"/>
                </a:solidFill>
                <a:effectLst/>
                <a:uLnTx/>
                <a:uFillTx/>
                <a:cs typeface="Arial" panose="020B0604020202020204" pitchFamily="34" charset="0"/>
                <a:hlinkClick r:id="rId4"/>
              </a:rPr>
              <a:t>Medicaid Alert 12-06</a:t>
            </a:r>
            <a:r>
              <a:rPr lang="en-US" sz="1900" kern="0" dirty="0">
                <a:solidFill>
                  <a:schemeClr val="tx1"/>
                </a:solidFill>
              </a:rPr>
              <a:t>.</a:t>
            </a:r>
            <a:endParaRPr kumimoji="0" lang="en-US" sz="1900" b="0" i="0" u="none" strike="noStrike" kern="0" cap="none" spc="0" normalizeH="0" baseline="0" noProof="0" dirty="0">
              <a:solidFill>
                <a:schemeClr val="tx1"/>
              </a:solidFill>
              <a:effectLst/>
              <a:uLnTx/>
              <a:uFillTx/>
            </a:endParaRPr>
          </a:p>
        </p:txBody>
      </p:sp>
      <p:pic>
        <p:nvPicPr>
          <p:cNvPr id="11" name="Picture 2" descr="C:\Users\scosta\AppData\Local\Microsoft\Windows\Temporary Internet Files\Content.IE5\AHXPBR1B\MC900435236[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5079" y="5921226"/>
            <a:ext cx="524002" cy="645353"/>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838200" y="517525"/>
            <a:ext cx="10515600" cy="1325563"/>
          </a:xfrm>
        </p:spPr>
        <p:txBody>
          <a:bodyPr/>
          <a:lstStyle/>
          <a:p>
            <a:r>
              <a:rPr lang="en-US" dirty="0" smtClean="0">
                <a:solidFill>
                  <a:srgbClr val="25438E"/>
                </a:solidFill>
              </a:rPr>
              <a:t>Electronic Transmitter Identification Number (ETIN)</a:t>
            </a:r>
            <a:endParaRPr lang="en-US" dirty="0">
              <a:solidFill>
                <a:srgbClr val="25438E"/>
              </a:solidFill>
            </a:endParaRPr>
          </a:p>
        </p:txBody>
      </p:sp>
      <p:sp>
        <p:nvSpPr>
          <p:cNvPr id="6" name="Content Placeholder 5"/>
          <p:cNvSpPr>
            <a:spLocks noGrp="1"/>
          </p:cNvSpPr>
          <p:nvPr>
            <p:ph idx="1"/>
          </p:nvPr>
        </p:nvSpPr>
        <p:spPr>
          <a:xfrm>
            <a:off x="838200" y="1965325"/>
            <a:ext cx="10515600" cy="3724275"/>
          </a:xfrm>
        </p:spPr>
        <p:txBody>
          <a:bodyPr>
            <a:normAutofit/>
          </a:bodyPr>
          <a:lstStyle/>
          <a:p>
            <a:r>
              <a:rPr lang="en-US" dirty="0"/>
              <a:t>Allows </a:t>
            </a:r>
            <a:r>
              <a:rPr lang="en-US" dirty="0" smtClean="0"/>
              <a:t>providers </a:t>
            </a:r>
            <a:r>
              <a:rPr lang="en-US" dirty="0"/>
              <a:t>to submit and track electronic claim transactions</a:t>
            </a:r>
            <a:r>
              <a:rPr lang="en-US" dirty="0" smtClean="0"/>
              <a:t>.</a:t>
            </a:r>
          </a:p>
          <a:p>
            <a:r>
              <a:rPr lang="en-US" dirty="0"/>
              <a:t>SSHSP billing provider must give approval to the Central New York Regional Information Center (CNYRIC) to receive their electronic remittance files for posting to the billing provider’s web reports and </a:t>
            </a:r>
            <a:r>
              <a:rPr lang="en-US" dirty="0" smtClean="0"/>
              <a:t>cnyricMED system </a:t>
            </a:r>
            <a:r>
              <a:rPr lang="en-US" dirty="0"/>
              <a:t>for downloading.</a:t>
            </a:r>
          </a:p>
          <a:p>
            <a:r>
              <a:rPr lang="en-US" dirty="0"/>
              <a:t>ETIN certification statements must be renewed annually. </a:t>
            </a:r>
            <a:endParaRPr lang="en-US" dirty="0" smtClean="0"/>
          </a:p>
          <a:p>
            <a:r>
              <a:rPr lang="en-US" dirty="0"/>
              <a:t>Renewal notices are sent to billing providers by Computer Science Corporation (CSC).  Pre-printed forms must be signed and notarized</a:t>
            </a:r>
            <a:r>
              <a:rPr lang="en-US" dirty="0" smtClean="0"/>
              <a:t>.</a:t>
            </a:r>
            <a:endParaRPr lang="en-US" dirty="0"/>
          </a:p>
        </p:txBody>
      </p:sp>
      <p:sp>
        <p:nvSpPr>
          <p:cNvPr id="12"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5"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95</a:t>
            </a:fld>
            <a:endParaRPr lang="en-US" dirty="0">
              <a:solidFill>
                <a:schemeClr val="bg1"/>
              </a:solidFill>
            </a:endParaRPr>
          </a:p>
        </p:txBody>
      </p:sp>
    </p:spTree>
    <p:extLst>
      <p:ext uri="{BB962C8B-B14F-4D97-AF65-F5344CB8AC3E}">
        <p14:creationId xmlns:p14="http://schemas.microsoft.com/office/powerpoint/2010/main" val="4017584872"/>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sp>
        <p:nvSpPr>
          <p:cNvPr id="5" name="Title 4"/>
          <p:cNvSpPr>
            <a:spLocks noGrp="1"/>
          </p:cNvSpPr>
          <p:nvPr>
            <p:ph type="title"/>
          </p:nvPr>
        </p:nvSpPr>
        <p:spPr/>
        <p:txBody>
          <a:bodyPr/>
          <a:lstStyle/>
          <a:p>
            <a:r>
              <a:rPr lang="en-US" dirty="0" smtClean="0">
                <a:solidFill>
                  <a:srgbClr val="25438E"/>
                </a:solidFill>
              </a:rPr>
              <a:t>Funding/Reimbursement</a:t>
            </a:r>
            <a:endParaRPr lang="en-US" dirty="0">
              <a:solidFill>
                <a:srgbClr val="25438E"/>
              </a:solidFill>
            </a:endParaRPr>
          </a:p>
        </p:txBody>
      </p:sp>
      <p:sp>
        <p:nvSpPr>
          <p:cNvPr id="6" name="Content Placeholder 5"/>
          <p:cNvSpPr>
            <a:spLocks noGrp="1"/>
          </p:cNvSpPr>
          <p:nvPr>
            <p:ph idx="1"/>
          </p:nvPr>
        </p:nvSpPr>
        <p:spPr>
          <a:xfrm>
            <a:off x="838200" y="1825625"/>
            <a:ext cx="10515600" cy="3076575"/>
          </a:xfrm>
        </p:spPr>
        <p:txBody>
          <a:bodyPr/>
          <a:lstStyle/>
          <a:p>
            <a:r>
              <a:rPr lang="en-US" dirty="0"/>
              <a:t>The SSHSP is a jointly funded program (50% federal share, 50% State share</a:t>
            </a:r>
            <a:r>
              <a:rPr lang="en-US" dirty="0" smtClean="0"/>
              <a:t>).</a:t>
            </a:r>
          </a:p>
          <a:p>
            <a:r>
              <a:rPr lang="en-US" dirty="0"/>
              <a:t>The federal share represents new monies to the billing providers</a:t>
            </a:r>
            <a:r>
              <a:rPr lang="en-US" dirty="0" smtClean="0"/>
              <a:t>.</a:t>
            </a:r>
          </a:p>
          <a:p>
            <a:r>
              <a:rPr lang="en-US" dirty="0"/>
              <a:t>The State share represents an advance of </a:t>
            </a:r>
            <a:r>
              <a:rPr lang="en-US" dirty="0" smtClean="0"/>
              <a:t>State Aid </a:t>
            </a:r>
            <a:r>
              <a:rPr lang="en-US" dirty="0"/>
              <a:t>reimbursement</a:t>
            </a:r>
            <a:r>
              <a:rPr lang="en-US" dirty="0" smtClean="0"/>
              <a:t>.</a:t>
            </a:r>
          </a:p>
          <a:p>
            <a:r>
              <a:rPr lang="en-US" dirty="0"/>
              <a:t>The NYS Department of Health issues an electronic transfer to the billing provider </a:t>
            </a:r>
            <a:r>
              <a:rPr lang="en-US" dirty="0" smtClean="0"/>
              <a:t>representing </a:t>
            </a:r>
            <a:r>
              <a:rPr lang="en-US" dirty="0"/>
              <a:t>both the federal and State shares</a:t>
            </a:r>
            <a:r>
              <a:rPr lang="en-US" dirty="0" smtClean="0"/>
              <a:t>.</a:t>
            </a:r>
          </a:p>
          <a:p>
            <a:endParaRPr lang="en-US" dirty="0"/>
          </a:p>
        </p:txBody>
      </p:sp>
      <p:sp>
        <p:nvSpPr>
          <p:cNvPr id="9"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96</a:t>
            </a:fld>
            <a:endParaRPr lang="en-US" dirty="0">
              <a:solidFill>
                <a:schemeClr val="bg1"/>
              </a:solidFill>
            </a:endParaRPr>
          </a:p>
        </p:txBody>
      </p:sp>
    </p:spTree>
    <p:extLst>
      <p:ext uri="{BB962C8B-B14F-4D97-AF65-F5344CB8AC3E}">
        <p14:creationId xmlns:p14="http://schemas.microsoft.com/office/powerpoint/2010/main" val="48050583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57546"/>
            <a:ext cx="1477401" cy="628716"/>
          </a:xfrm>
          <a:prstGeom prst="rect">
            <a:avLst/>
          </a:prstGeom>
        </p:spPr>
      </p:pic>
      <p:sp>
        <p:nvSpPr>
          <p:cNvPr id="5" name="Title 4"/>
          <p:cNvSpPr>
            <a:spLocks noGrp="1"/>
          </p:cNvSpPr>
          <p:nvPr>
            <p:ph type="title"/>
          </p:nvPr>
        </p:nvSpPr>
        <p:spPr>
          <a:xfrm>
            <a:off x="838200" y="492125"/>
            <a:ext cx="10515600" cy="1325563"/>
          </a:xfrm>
        </p:spPr>
        <p:txBody>
          <a:bodyPr/>
          <a:lstStyle/>
          <a:p>
            <a:r>
              <a:rPr lang="en-US" dirty="0" smtClean="0">
                <a:solidFill>
                  <a:srgbClr val="25438E"/>
                </a:solidFill>
              </a:rPr>
              <a:t>School Districts &amp; Counties </a:t>
            </a:r>
            <a:r>
              <a:rPr lang="en-US" dirty="0">
                <a:solidFill>
                  <a:srgbClr val="25438E"/>
                </a:solidFill>
              </a:rPr>
              <a:t>— (</a:t>
            </a:r>
            <a:r>
              <a:rPr lang="en-US" dirty="0" smtClean="0">
                <a:solidFill>
                  <a:srgbClr val="25438E"/>
                </a:solidFill>
              </a:rPr>
              <a:t>C</a:t>
            </a:r>
            <a:r>
              <a:rPr lang="en-US" sz="4000" dirty="0" smtClean="0">
                <a:solidFill>
                  <a:srgbClr val="25438E"/>
                </a:solidFill>
              </a:rPr>
              <a:t>ontracted Billing Vendors)</a:t>
            </a:r>
            <a:endParaRPr lang="en-US" sz="4000" dirty="0">
              <a:solidFill>
                <a:srgbClr val="25438E"/>
              </a:solidFill>
            </a:endParaRPr>
          </a:p>
        </p:txBody>
      </p:sp>
      <p:sp>
        <p:nvSpPr>
          <p:cNvPr id="6" name="Content Placeholder 5"/>
          <p:cNvSpPr>
            <a:spLocks noGrp="1"/>
          </p:cNvSpPr>
          <p:nvPr>
            <p:ph idx="1"/>
          </p:nvPr>
        </p:nvSpPr>
        <p:spPr>
          <a:xfrm>
            <a:off x="838200" y="2016125"/>
            <a:ext cx="10515600" cy="4141421"/>
          </a:xfrm>
        </p:spPr>
        <p:txBody>
          <a:bodyPr>
            <a:normAutofit lnSpcReduction="10000"/>
          </a:bodyPr>
          <a:lstStyle/>
          <a:p>
            <a:pPr marL="0">
              <a:buNone/>
            </a:pPr>
            <a:r>
              <a:rPr lang="en-US" dirty="0"/>
              <a:t>Many school districts and counties use a third party vendor for record keeping and submitting Medicaid claim information to CNYRIC. </a:t>
            </a:r>
            <a:endParaRPr lang="en-US" dirty="0" smtClean="0"/>
          </a:p>
          <a:p>
            <a:pPr marL="457200" indent="-457200">
              <a:buNone/>
            </a:pPr>
            <a:r>
              <a:rPr lang="en-US" dirty="0" smtClean="0">
                <a:solidFill>
                  <a:srgbClr val="0075C9"/>
                </a:solidFill>
              </a:rPr>
              <a:t>Q.  Should </a:t>
            </a:r>
            <a:r>
              <a:rPr lang="en-US" dirty="0">
                <a:solidFill>
                  <a:srgbClr val="0075C9"/>
                </a:solidFill>
              </a:rPr>
              <a:t>an electronic record keeping system be used to enforce Medicaid billing rules (such as that notes must be recorded </a:t>
            </a:r>
            <a:r>
              <a:rPr lang="en-US" dirty="0" smtClean="0">
                <a:solidFill>
                  <a:srgbClr val="0075C9"/>
                </a:solidFill>
              </a:rPr>
              <a:t>contemporaneously)? </a:t>
            </a:r>
            <a:endParaRPr lang="en-US" dirty="0">
              <a:solidFill>
                <a:srgbClr val="0075C9"/>
              </a:solidFill>
            </a:endParaRPr>
          </a:p>
          <a:p>
            <a:pPr marL="457200" indent="-457200">
              <a:buNone/>
            </a:pPr>
            <a:r>
              <a:rPr lang="en-US" dirty="0" smtClean="0"/>
              <a:t>A.  The </a:t>
            </a:r>
            <a:r>
              <a:rPr lang="en-US" dirty="0"/>
              <a:t>school district or county may choose to utilize computer programming or other means to assist them in their efforts to prevent fraud, waste, and abuse.  </a:t>
            </a:r>
            <a:r>
              <a:rPr lang="en-US" dirty="0" smtClean="0"/>
              <a:t>As a Medicaid billing provider, the </a:t>
            </a:r>
            <a:r>
              <a:rPr lang="en-US" dirty="0"/>
              <a:t>school district or county should be directing if and how their contracted vendor </a:t>
            </a:r>
            <a:r>
              <a:rPr lang="en-US" dirty="0" smtClean="0"/>
              <a:t>(third </a:t>
            </a:r>
            <a:r>
              <a:rPr lang="en-US" dirty="0" smtClean="0"/>
              <a:t>party </a:t>
            </a:r>
            <a:r>
              <a:rPr lang="en-US" dirty="0"/>
              <a:t>biller) implements systematic processes to ensure compliance with all federal and State </a:t>
            </a:r>
            <a:r>
              <a:rPr lang="en-US" dirty="0" smtClean="0"/>
              <a:t>guidelines.</a:t>
            </a:r>
          </a:p>
        </p:txBody>
      </p:sp>
      <p:sp>
        <p:nvSpPr>
          <p:cNvPr id="12"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3"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97</a:t>
            </a:fld>
            <a:endParaRPr lang="en-US" dirty="0">
              <a:solidFill>
                <a:schemeClr val="bg1"/>
              </a:solidFill>
            </a:endParaRPr>
          </a:p>
        </p:txBody>
      </p:sp>
    </p:spTree>
    <p:extLst>
      <p:ext uri="{BB962C8B-B14F-4D97-AF65-F5344CB8AC3E}">
        <p14:creationId xmlns:p14="http://schemas.microsoft.com/office/powerpoint/2010/main" val="427154186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57546"/>
            <a:ext cx="1477401" cy="628716"/>
          </a:xfrm>
          <a:prstGeom prst="rect">
            <a:avLst/>
          </a:prstGeom>
        </p:spPr>
      </p:pic>
      <p:sp>
        <p:nvSpPr>
          <p:cNvPr id="5" name="Title 4"/>
          <p:cNvSpPr>
            <a:spLocks noGrp="1"/>
          </p:cNvSpPr>
          <p:nvPr>
            <p:ph type="title"/>
          </p:nvPr>
        </p:nvSpPr>
        <p:spPr>
          <a:xfrm>
            <a:off x="838200" y="581025"/>
            <a:ext cx="10515600" cy="1325563"/>
          </a:xfrm>
        </p:spPr>
        <p:txBody>
          <a:bodyPr/>
          <a:lstStyle/>
          <a:p>
            <a:r>
              <a:rPr lang="en-US" dirty="0" smtClean="0">
                <a:solidFill>
                  <a:srgbClr val="25438E"/>
                </a:solidFill>
              </a:rPr>
              <a:t>School Districts &amp; Counties — </a:t>
            </a:r>
            <a:r>
              <a:rPr lang="en-US" dirty="0">
                <a:solidFill>
                  <a:srgbClr val="25438E"/>
                </a:solidFill>
              </a:rPr>
              <a:t>(C</a:t>
            </a:r>
            <a:r>
              <a:rPr lang="en-US" sz="4000" dirty="0" smtClean="0">
                <a:solidFill>
                  <a:srgbClr val="25438E"/>
                </a:solidFill>
              </a:rPr>
              <a:t>ontracted Billing Vendors)</a:t>
            </a:r>
            <a:endParaRPr lang="en-US" sz="4000" dirty="0">
              <a:solidFill>
                <a:srgbClr val="25438E"/>
              </a:solidFill>
            </a:endParaRPr>
          </a:p>
        </p:txBody>
      </p:sp>
      <p:sp>
        <p:nvSpPr>
          <p:cNvPr id="6" name="Content Placeholder 5"/>
          <p:cNvSpPr>
            <a:spLocks noGrp="1"/>
          </p:cNvSpPr>
          <p:nvPr>
            <p:ph idx="1"/>
          </p:nvPr>
        </p:nvSpPr>
        <p:spPr>
          <a:xfrm>
            <a:off x="838200" y="2079625"/>
            <a:ext cx="10763705" cy="3343275"/>
          </a:xfrm>
        </p:spPr>
        <p:txBody>
          <a:bodyPr>
            <a:noAutofit/>
          </a:bodyPr>
          <a:lstStyle/>
          <a:p>
            <a:pPr marL="0">
              <a:buNone/>
            </a:pPr>
            <a:r>
              <a:rPr lang="en-US" dirty="0"/>
              <a:t>Many school districts and counties use a third party vendor for record keeping and submitting Medicaid claim information to CNYRIC. </a:t>
            </a:r>
            <a:endParaRPr lang="en-US" dirty="0" smtClean="0"/>
          </a:p>
          <a:p>
            <a:pPr marL="457200" indent="-457200">
              <a:buNone/>
            </a:pPr>
            <a:r>
              <a:rPr lang="en-US" dirty="0" smtClean="0">
                <a:solidFill>
                  <a:srgbClr val="0075C9"/>
                </a:solidFill>
              </a:rPr>
              <a:t>Q.  Who </a:t>
            </a:r>
            <a:r>
              <a:rPr lang="en-US" dirty="0">
                <a:solidFill>
                  <a:srgbClr val="0075C9"/>
                </a:solidFill>
              </a:rPr>
              <a:t>is responsible for claims submitted to Medicaid for </a:t>
            </a:r>
            <a:r>
              <a:rPr lang="en-US" dirty="0" smtClean="0">
                <a:solidFill>
                  <a:srgbClr val="0075C9"/>
                </a:solidFill>
              </a:rPr>
              <a:t>reimbursement?</a:t>
            </a:r>
          </a:p>
          <a:p>
            <a:pPr marL="457200" indent="-457200">
              <a:buNone/>
            </a:pPr>
            <a:r>
              <a:rPr lang="en-US" sz="2800" dirty="0" smtClean="0"/>
              <a:t>A.  </a:t>
            </a:r>
            <a:r>
              <a:rPr lang="en-US" sz="2800" dirty="0" smtClean="0"/>
              <a:t>As </a:t>
            </a:r>
            <a:r>
              <a:rPr lang="en-US" dirty="0" smtClean="0"/>
              <a:t>enrolled Medicaid providers, s</a:t>
            </a:r>
            <a:r>
              <a:rPr lang="en-US" sz="2800" dirty="0" smtClean="0"/>
              <a:t>chool </a:t>
            </a:r>
            <a:r>
              <a:rPr lang="en-US" sz="2800" dirty="0"/>
              <a:t>districts and counties </a:t>
            </a:r>
            <a:r>
              <a:rPr lang="en-US" sz="2800" dirty="0" smtClean="0"/>
              <a:t>are responsible to monitor/oversee </a:t>
            </a:r>
            <a:r>
              <a:rPr lang="en-US" sz="2800" dirty="0"/>
              <a:t>the vendors they contract with to ensure all </a:t>
            </a:r>
            <a:r>
              <a:rPr lang="en-US" sz="2800" dirty="0" smtClean="0"/>
              <a:t>claim </a:t>
            </a:r>
            <a:r>
              <a:rPr lang="en-US" sz="2800" dirty="0"/>
              <a:t>submissions are compliant with federal and State guidelines. </a:t>
            </a:r>
            <a:endParaRPr lang="en-US" sz="2800" dirty="0" smtClean="0"/>
          </a:p>
        </p:txBody>
      </p:sp>
      <p:sp>
        <p:nvSpPr>
          <p:cNvPr id="12"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3"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98</a:t>
            </a:fld>
            <a:endParaRPr lang="en-US" dirty="0">
              <a:solidFill>
                <a:schemeClr val="bg1"/>
              </a:solidFill>
            </a:endParaRPr>
          </a:p>
        </p:txBody>
      </p:sp>
    </p:spTree>
    <p:extLst>
      <p:ext uri="{BB962C8B-B14F-4D97-AF65-F5344CB8AC3E}">
        <p14:creationId xmlns:p14="http://schemas.microsoft.com/office/powerpoint/2010/main" val="131232903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555"/>
            <a:ext cx="12192000" cy="389652"/>
          </a:xfrm>
          <a:prstGeom prst="rect">
            <a:avLst/>
          </a:prstGeom>
          <a:solidFill>
            <a:srgbClr val="25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7" name="Rectangle 16"/>
          <p:cNvSpPr/>
          <p:nvPr/>
        </p:nvSpPr>
        <p:spPr>
          <a:xfrm>
            <a:off x="0" y="15"/>
            <a:ext cx="12192000" cy="15072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8515" y="6170246"/>
            <a:ext cx="1477401" cy="628716"/>
          </a:xfrm>
          <a:prstGeom prst="rect">
            <a:avLst/>
          </a:prstGeom>
        </p:spPr>
      </p:pic>
      <p:sp>
        <p:nvSpPr>
          <p:cNvPr id="4" name="Title 3"/>
          <p:cNvSpPr>
            <a:spLocks noGrp="1"/>
          </p:cNvSpPr>
          <p:nvPr>
            <p:ph type="title"/>
          </p:nvPr>
        </p:nvSpPr>
        <p:spPr/>
        <p:txBody>
          <a:bodyPr/>
          <a:lstStyle/>
          <a:p>
            <a:r>
              <a:rPr lang="en-US" dirty="0" smtClean="0">
                <a:solidFill>
                  <a:srgbClr val="25438E"/>
                </a:solidFill>
              </a:rPr>
              <a:t>Part III: SSHSP Claiming, Oversight and Contacts</a:t>
            </a:r>
            <a:endParaRPr lang="en-US" dirty="0">
              <a:solidFill>
                <a:srgbClr val="25438E"/>
              </a:solidFill>
            </a:endParaRPr>
          </a:p>
        </p:txBody>
      </p:sp>
      <p:sp>
        <p:nvSpPr>
          <p:cNvPr id="5" name="Text Placeholder 4"/>
          <p:cNvSpPr>
            <a:spLocks noGrp="1"/>
          </p:cNvSpPr>
          <p:nvPr>
            <p:ph type="body" idx="1"/>
          </p:nvPr>
        </p:nvSpPr>
        <p:spPr>
          <a:xfrm>
            <a:off x="831850" y="4589463"/>
            <a:ext cx="10515600" cy="1684337"/>
          </a:xfrm>
        </p:spPr>
        <p:txBody>
          <a:bodyPr>
            <a:normAutofit/>
          </a:bodyPr>
          <a:lstStyle/>
          <a:p>
            <a:r>
              <a:rPr lang="en-US" sz="3600" dirty="0">
                <a:solidFill>
                  <a:srgbClr val="F2B800"/>
                </a:solidFill>
                <a:latin typeface="+mj-lt"/>
                <a:cs typeface="Arial" panose="020B0604020202020204" pitchFamily="34" charset="0"/>
              </a:rPr>
              <a:t>Central New York Regional Information Center (</a:t>
            </a:r>
            <a:r>
              <a:rPr lang="en-US" sz="3600" dirty="0" smtClean="0">
                <a:solidFill>
                  <a:srgbClr val="F2B800"/>
                </a:solidFill>
                <a:latin typeface="+mj-lt"/>
                <a:cs typeface="Arial" panose="020B0604020202020204" pitchFamily="34" charset="0"/>
              </a:rPr>
              <a:t>CNYRIC) and Your Local Regional Information Center (RIC) Functions</a:t>
            </a:r>
            <a:endParaRPr lang="en-US" sz="3600" dirty="0">
              <a:solidFill>
                <a:srgbClr val="F2B800"/>
              </a:solidFill>
              <a:latin typeface="+mj-lt"/>
              <a:cs typeface="Arial" panose="020B0604020202020204" pitchFamily="34" charset="0"/>
            </a:endParaRPr>
          </a:p>
        </p:txBody>
      </p:sp>
      <p:sp>
        <p:nvSpPr>
          <p:cNvPr id="9" name="Slide Number Placeholder 1"/>
          <p:cNvSpPr txBox="1">
            <a:spLocks/>
          </p:cNvSpPr>
          <p:nvPr/>
        </p:nvSpPr>
        <p:spPr>
          <a:xfrm>
            <a:off x="180870" y="230825"/>
            <a:ext cx="151652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solidFill>
                  <a:schemeClr val="bg1"/>
                </a:solidFill>
              </a:rPr>
              <a:t>Medicaid 101</a:t>
            </a:r>
            <a:endParaRPr lang="en-US" sz="1400" dirty="0">
              <a:solidFill>
                <a:schemeClr val="bg1"/>
              </a:solidFill>
            </a:endParaRPr>
          </a:p>
        </p:txBody>
      </p:sp>
      <p:sp>
        <p:nvSpPr>
          <p:cNvPr id="12" name="Slide Number Placeholder 1"/>
          <p:cNvSpPr txBox="1">
            <a:spLocks/>
          </p:cNvSpPr>
          <p:nvPr/>
        </p:nvSpPr>
        <p:spPr>
          <a:xfrm>
            <a:off x="11465274" y="187712"/>
            <a:ext cx="447907" cy="276999"/>
          </a:xfrm>
          <a:prstGeom prst="rect">
            <a:avLst/>
          </a:prstGeom>
          <a:solidFill>
            <a:srgbClr val="25438E"/>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99</a:t>
            </a:fld>
            <a:endParaRPr lang="en-US" dirty="0">
              <a:solidFill>
                <a:schemeClr val="bg1"/>
              </a:solidFill>
            </a:endParaRPr>
          </a:p>
        </p:txBody>
      </p:sp>
    </p:spTree>
    <p:extLst>
      <p:ext uri="{BB962C8B-B14F-4D97-AF65-F5344CB8AC3E}">
        <p14:creationId xmlns:p14="http://schemas.microsoft.com/office/powerpoint/2010/main" val="4839828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8231</TotalTime>
  <Words>9747</Words>
  <Application>Microsoft Office PowerPoint</Application>
  <PresentationFormat>Widescreen</PresentationFormat>
  <Paragraphs>1221</Paragraphs>
  <Slides>117</Slides>
  <Notes>117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117</vt:i4>
      </vt:variant>
    </vt:vector>
  </HeadingPairs>
  <TitlesOfParts>
    <vt:vector size="123" baseType="lpstr">
      <vt:lpstr>Arial</vt:lpstr>
      <vt:lpstr>Arial Narrow</vt:lpstr>
      <vt:lpstr>Brush Script MT</vt:lpstr>
      <vt:lpstr>Calibri</vt:lpstr>
      <vt:lpstr>Wingdings</vt:lpstr>
      <vt:lpstr>Office Theme</vt:lpstr>
      <vt:lpstr>Preschool/School Supportive Health Services Program (SSHSP)</vt:lpstr>
      <vt:lpstr>What is SSHSP?</vt:lpstr>
      <vt:lpstr>SSHSP Mission</vt:lpstr>
      <vt:lpstr>Resources</vt:lpstr>
      <vt:lpstr>Resources</vt:lpstr>
      <vt:lpstr>Overview</vt:lpstr>
      <vt:lpstr>Part 1: SSHSP Fundamentals</vt:lpstr>
      <vt:lpstr>New York State Medicaid Program</vt:lpstr>
      <vt:lpstr>Covered Services</vt:lpstr>
      <vt:lpstr>Early and Periodic Screening, Diagnosis, and Treatment (EPDST); Child/Teen Health Program (C/THP); &amp; SSHSP</vt:lpstr>
      <vt:lpstr>Part 1: SSHSP Fundamentals</vt:lpstr>
      <vt:lpstr>Preschool/Supportive Health Services Program (SSHSP)</vt:lpstr>
      <vt:lpstr>HISTORY</vt:lpstr>
      <vt:lpstr>State Plan Amendment (SPA) 09-61</vt:lpstr>
      <vt:lpstr>Part 1: SSHSP Fundamentals</vt:lpstr>
      <vt:lpstr>Compliance Agreement</vt:lpstr>
      <vt:lpstr>Compliance Policies</vt:lpstr>
      <vt:lpstr>Part 1: SSHSP Fundamentals</vt:lpstr>
      <vt:lpstr>Health Insurance Portability &amp; Accountability Act (HIPAA)</vt:lpstr>
      <vt:lpstr>Family Educational Rights &amp; Privacy Act (FERPA)</vt:lpstr>
      <vt:lpstr>Family Educational Rights &amp; Privacy Act (FERPA) — contd.</vt:lpstr>
      <vt:lpstr>Part 1: SSHSP Fundamentals</vt:lpstr>
      <vt:lpstr>Individualized Education Program (IEP)</vt:lpstr>
      <vt:lpstr>SSHSP: Educational Needs and Medical Necessity</vt:lpstr>
      <vt:lpstr>Part 1: SSHSP Fundamentals</vt:lpstr>
      <vt:lpstr>SSHSP Stakeholders</vt:lpstr>
      <vt:lpstr>SSHSP Administrative Responsibilities</vt:lpstr>
      <vt:lpstr>Part II: SSHSP Services</vt:lpstr>
      <vt:lpstr>SSHSP Medicaid Providers</vt:lpstr>
      <vt:lpstr>Ordering/Prescribing/Referring/Attending (OPRA) Enrollment</vt:lpstr>
      <vt:lpstr>Billing Providers</vt:lpstr>
      <vt:lpstr>Part II: SSHSP Services</vt:lpstr>
      <vt:lpstr>SSHSP Services</vt:lpstr>
      <vt:lpstr>SSHSP Services</vt:lpstr>
      <vt:lpstr>Speech Therapy Services</vt:lpstr>
      <vt:lpstr>Speech Therapy</vt:lpstr>
      <vt:lpstr>Physical Therapy Services</vt:lpstr>
      <vt:lpstr>Physical Therapy</vt:lpstr>
      <vt:lpstr>Occupational Therapy Services</vt:lpstr>
      <vt:lpstr>Occupational Therapy</vt:lpstr>
      <vt:lpstr>Psychological Counseling Services</vt:lpstr>
      <vt:lpstr>Psychological Counseling</vt:lpstr>
      <vt:lpstr>Skilled Nursing Services</vt:lpstr>
      <vt:lpstr>Skilled Nursing</vt:lpstr>
      <vt:lpstr>Psychological Evaluations</vt:lpstr>
      <vt:lpstr>Psychological Evaluations</vt:lpstr>
      <vt:lpstr>Medical Evaluations</vt:lpstr>
      <vt:lpstr>Medical Specialist Evaluations</vt:lpstr>
      <vt:lpstr>Audiological Evaluations</vt:lpstr>
      <vt:lpstr>Special Transportation Services</vt:lpstr>
      <vt:lpstr>Special Transportation</vt:lpstr>
      <vt:lpstr>Part II: SSHSP Services</vt:lpstr>
      <vt:lpstr>SSHSP Services</vt:lpstr>
      <vt:lpstr>Evaluations</vt:lpstr>
      <vt:lpstr>Initial Evaluations</vt:lpstr>
      <vt:lpstr>Re-evaluations</vt:lpstr>
      <vt:lpstr>Evaluations and Re-evaluations</vt:lpstr>
      <vt:lpstr>Individual or Group Session</vt:lpstr>
      <vt:lpstr>Medication Administration</vt:lpstr>
      <vt:lpstr>Special Transportation Services</vt:lpstr>
      <vt:lpstr>Special Transportation Services</vt:lpstr>
      <vt:lpstr>Make-up Session</vt:lpstr>
      <vt:lpstr>Part II: SSHSP Services</vt:lpstr>
      <vt:lpstr>Under the Direction of (UDO)</vt:lpstr>
      <vt:lpstr>Under the Direction of (UDO) — contd. </vt:lpstr>
      <vt:lpstr>Under the Supervision of (USO)</vt:lpstr>
      <vt:lpstr>Under the Direction of (UDO) — Licensed Practical Nurse</vt:lpstr>
      <vt:lpstr>Timely Signatures/Co-signatures for UDO and USO</vt:lpstr>
      <vt:lpstr>Part II: SSHSP Services</vt:lpstr>
      <vt:lpstr>Medicaid Reimbursable Services</vt:lpstr>
      <vt:lpstr>Written Order/Referral</vt:lpstr>
      <vt:lpstr>Written Order/Referral</vt:lpstr>
      <vt:lpstr>Written Order/Referral — contd. </vt:lpstr>
      <vt:lpstr>Written Order/Referral</vt:lpstr>
      <vt:lpstr>Documentation of Service Delivery</vt:lpstr>
      <vt:lpstr>Session Note</vt:lpstr>
      <vt:lpstr>Session Note – contd.</vt:lpstr>
      <vt:lpstr>Evaluation Report</vt:lpstr>
      <vt:lpstr>Medication Administration Record (MAR)</vt:lpstr>
      <vt:lpstr>Transportation Log</vt:lpstr>
      <vt:lpstr>Medicaid Record Retention</vt:lpstr>
      <vt:lpstr>Part III: SSHSP Claiming, Oversight and Contacts</vt:lpstr>
      <vt:lpstr>Who May Access Medicaid Funds Under SSHSP</vt:lpstr>
      <vt:lpstr>Provider Agreement &amp; Statement of Reassignment</vt:lpstr>
      <vt:lpstr>Parental Consent</vt:lpstr>
      <vt:lpstr>Eligibility Match — CNYRIC </vt:lpstr>
      <vt:lpstr>National Provider Identifier (NPI) Requirements</vt:lpstr>
      <vt:lpstr>Encounter-based Claiming</vt:lpstr>
      <vt:lpstr>ICD-10: Coding and HIPAA Requirements</vt:lpstr>
      <vt:lpstr>ICD-10: Coding and HIPAA Requirements</vt:lpstr>
      <vt:lpstr>Current Procedural Terminology (CPT) Codes</vt:lpstr>
      <vt:lpstr>Procedure Code Modifiers</vt:lpstr>
      <vt:lpstr>Achieving Maximum Reimbursement</vt:lpstr>
      <vt:lpstr>Achieving Maximum Reimbursement</vt:lpstr>
      <vt:lpstr>Electronic Transmitter Identification Number (ETIN)</vt:lpstr>
      <vt:lpstr>Funding/Reimbursement</vt:lpstr>
      <vt:lpstr>School Districts &amp; Counties — (Contracted Billing Vendors)</vt:lpstr>
      <vt:lpstr>School Districts &amp; Counties — (Contracted Billing Vendors)</vt:lpstr>
      <vt:lpstr>Part III: SSHSP Claiming, Oversight and Contacts</vt:lpstr>
      <vt:lpstr>CNYRIC Functions</vt:lpstr>
      <vt:lpstr>CNYRIC Functions</vt:lpstr>
      <vt:lpstr>CNYRIC Functions</vt:lpstr>
      <vt:lpstr>CNYRIC Functions</vt:lpstr>
      <vt:lpstr>CNYRIC Functions</vt:lpstr>
      <vt:lpstr>CNYRIC Functions</vt:lpstr>
      <vt:lpstr>RIC Functions</vt:lpstr>
      <vt:lpstr>RIC Functions</vt:lpstr>
      <vt:lpstr>Part III: SSHSP Claiming, Oversight and Contacts</vt:lpstr>
      <vt:lpstr>Office of the Medicaid Inspector General (OMIG) Functions</vt:lpstr>
      <vt:lpstr>Office of the Medicaid Inspector General (OMIG) Functions</vt:lpstr>
      <vt:lpstr>OMIG Functions—Compliance Program</vt:lpstr>
      <vt:lpstr>OMIG Functions—Medicaid Exclusions</vt:lpstr>
      <vt:lpstr>Part III: SSHSP Claiming, Oversight and Contacts</vt:lpstr>
      <vt:lpstr>Certified Public Expenditures (CPEs)</vt:lpstr>
      <vt:lpstr>Certified Public Expenditures (CPEs)</vt:lpstr>
      <vt:lpstr>Part III: SSHSP Claiming, Oversight and Contacts</vt:lpstr>
      <vt:lpstr>Contacts</vt:lpstr>
    </vt:vector>
  </TitlesOfParts>
  <Company>NYS Department of Health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Golden</dc:creator>
  <cp:lastModifiedBy>Constance L Donohue</cp:lastModifiedBy>
  <cp:revision>714</cp:revision>
  <cp:lastPrinted>2015-12-31T14:37:45Z</cp:lastPrinted>
  <dcterms:created xsi:type="dcterms:W3CDTF">2014-12-12T19:37:34Z</dcterms:created>
  <dcterms:modified xsi:type="dcterms:W3CDTF">2016-01-05T22:11:43Z</dcterms:modified>
</cp:coreProperties>
</file>